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336" r:id="rId5"/>
    <p:sldId id="2993" r:id="rId6"/>
    <p:sldId id="2995" r:id="rId7"/>
    <p:sldId id="3022" r:id="rId8"/>
    <p:sldId id="2994" r:id="rId9"/>
    <p:sldId id="3023" r:id="rId10"/>
    <p:sldId id="3024" r:id="rId11"/>
    <p:sldId id="3025" r:id="rId12"/>
    <p:sldId id="3026" r:id="rId13"/>
    <p:sldId id="3027" r:id="rId14"/>
    <p:sldId id="302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CE0"/>
    <a:srgbClr val="FF0066"/>
    <a:srgbClr val="339966"/>
    <a:srgbClr val="E8E8E8"/>
    <a:srgbClr val="EEA280"/>
    <a:srgbClr val="78BA95"/>
    <a:srgbClr val="FFFFFF"/>
    <a:srgbClr val="235FA9"/>
    <a:srgbClr val="F6E5FF"/>
    <a:srgbClr val="D5F3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25C3AB-C895-4AD9-90B5-6DCBFB6579FA}" v="1" dt="2026-06-15T14:29:39.35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illaume Dessein" userId="e11de31f-4439-4ff5-b645-326ec57b11b9" providerId="ADAL" clId="{55B85680-9A58-4DC5-877D-4C8EDE491E71}"/>
    <pc:docChg chg="custSel modSld">
      <pc:chgData name="Guillaume Dessein" userId="e11de31f-4439-4ff5-b645-326ec57b11b9" providerId="ADAL" clId="{55B85680-9A58-4DC5-877D-4C8EDE491E71}" dt="2026-06-15T14:35:55.421" v="12" actId="207"/>
      <pc:docMkLst>
        <pc:docMk/>
      </pc:docMkLst>
      <pc:sldChg chg="modSp mod">
        <pc:chgData name="Guillaume Dessein" userId="e11de31f-4439-4ff5-b645-326ec57b11b9" providerId="ADAL" clId="{55B85680-9A58-4DC5-877D-4C8EDE491E71}" dt="2026-06-15T14:35:38.011" v="10" actId="207"/>
        <pc:sldMkLst>
          <pc:docMk/>
          <pc:sldMk cId="1870977178" sldId="2993"/>
        </pc:sldMkLst>
        <pc:spChg chg="mod">
          <ac:chgData name="Guillaume Dessein" userId="e11de31f-4439-4ff5-b645-326ec57b11b9" providerId="ADAL" clId="{55B85680-9A58-4DC5-877D-4C8EDE491E71}" dt="2026-06-15T14:35:38.011" v="10" actId="207"/>
          <ac:spMkLst>
            <pc:docMk/>
            <pc:sldMk cId="1870977178" sldId="2993"/>
            <ac:spMk id="9" creationId="{BE4355A5-3758-63C5-41E0-37BFB532D035}"/>
          </ac:spMkLst>
        </pc:spChg>
      </pc:sldChg>
      <pc:sldChg chg="modSp mod">
        <pc:chgData name="Guillaume Dessein" userId="e11de31f-4439-4ff5-b645-326ec57b11b9" providerId="ADAL" clId="{55B85680-9A58-4DC5-877D-4C8EDE491E71}" dt="2026-06-15T14:35:55.421" v="12" actId="207"/>
        <pc:sldMkLst>
          <pc:docMk/>
          <pc:sldMk cId="3265474740" sldId="3023"/>
        </pc:sldMkLst>
        <pc:graphicFrameChg chg="modGraphic">
          <ac:chgData name="Guillaume Dessein" userId="e11de31f-4439-4ff5-b645-326ec57b11b9" providerId="ADAL" clId="{55B85680-9A58-4DC5-877D-4C8EDE491E71}" dt="2026-06-15T14:35:55.421" v="12" actId="207"/>
          <ac:graphicFrameMkLst>
            <pc:docMk/>
            <pc:sldMk cId="3265474740" sldId="3023"/>
            <ac:graphicFrameMk id="10" creationId="{3C204C86-6F36-0FCF-910C-31AB2BA39666}"/>
          </ac:graphicFrameMkLst>
        </pc:graphicFrameChg>
      </pc:sldChg>
      <pc:sldChg chg="addSp modSp mod">
        <pc:chgData name="Guillaume Dessein" userId="e11de31f-4439-4ff5-b645-326ec57b11b9" providerId="ADAL" clId="{55B85680-9A58-4DC5-877D-4C8EDE491E71}" dt="2026-06-15T14:30:21.821" v="7" actId="1076"/>
        <pc:sldMkLst>
          <pc:docMk/>
          <pc:sldMk cId="3295268161" sldId="3028"/>
        </pc:sldMkLst>
        <pc:picChg chg="add mod">
          <ac:chgData name="Guillaume Dessein" userId="e11de31f-4439-4ff5-b645-326ec57b11b9" providerId="ADAL" clId="{55B85680-9A58-4DC5-877D-4C8EDE491E71}" dt="2026-06-15T14:29:41.419" v="1" actId="1076"/>
          <ac:picMkLst>
            <pc:docMk/>
            <pc:sldMk cId="3295268161" sldId="3028"/>
            <ac:picMk id="3" creationId="{2D184B55-E88C-3A1D-33ED-B2C7D72D1A77}"/>
          </ac:picMkLst>
        </pc:picChg>
        <pc:picChg chg="add mod">
          <ac:chgData name="Guillaume Dessein" userId="e11de31f-4439-4ff5-b645-326ec57b11b9" providerId="ADAL" clId="{55B85680-9A58-4DC5-877D-4C8EDE491E71}" dt="2026-06-15T14:30:21.821" v="7" actId="1076"/>
          <ac:picMkLst>
            <pc:docMk/>
            <pc:sldMk cId="3295268161" sldId="3028"/>
            <ac:picMk id="6" creationId="{7212A87E-27F1-B688-8F5B-E66E9AD9F8F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40E9A5-0335-410F-BF88-0F42DCC523E7}" type="datetimeFigureOut">
              <a:rPr lang="fr-FR" smtClean="0"/>
              <a:t>15/06/2026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43CB3A-0408-46A3-B578-522BB45B51C7}" type="slidenum">
              <a:rPr lang="fr-FR" smtClean="0"/>
              <a:t>‹N°›</a:t>
            </a:fld>
            <a:endParaRPr lang="fr-FR"/>
          </a:p>
        </p:txBody>
      </p:sp>
    </p:spTree>
    <p:extLst>
      <p:ext uri="{BB962C8B-B14F-4D97-AF65-F5344CB8AC3E}">
        <p14:creationId xmlns:p14="http://schemas.microsoft.com/office/powerpoint/2010/main" val="2651019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943CB3A-0408-46A3-B578-522BB45B51C7}" type="slidenum">
              <a:rPr lang="fr-FR" smtClean="0"/>
              <a:t>5</a:t>
            </a:fld>
            <a:endParaRPr lang="fr-FR"/>
          </a:p>
        </p:txBody>
      </p:sp>
    </p:spTree>
    <p:extLst>
      <p:ext uri="{BB962C8B-B14F-4D97-AF65-F5344CB8AC3E}">
        <p14:creationId xmlns:p14="http://schemas.microsoft.com/office/powerpoint/2010/main" val="3917524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042ED-8B02-4D7C-E044-A3CDF9EA2AB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1114F11-27B9-B5B1-C4C0-A30CF267B32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410FA99-F8D1-0104-4AF7-C8E27F2B4EE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D1B52D1-F0D7-9723-74E0-019B7C9E0AFF}"/>
              </a:ext>
            </a:extLst>
          </p:cNvPr>
          <p:cNvSpPr>
            <a:spLocks noGrp="1"/>
          </p:cNvSpPr>
          <p:nvPr>
            <p:ph type="sldNum" sz="quarter" idx="5"/>
          </p:nvPr>
        </p:nvSpPr>
        <p:spPr/>
        <p:txBody>
          <a:bodyPr/>
          <a:lstStyle/>
          <a:p>
            <a:fld id="{D943CB3A-0408-46A3-B578-522BB45B51C7}" type="slidenum">
              <a:rPr lang="fr-FR" smtClean="0"/>
              <a:t>6</a:t>
            </a:fld>
            <a:endParaRPr lang="fr-FR"/>
          </a:p>
        </p:txBody>
      </p:sp>
    </p:spTree>
    <p:extLst>
      <p:ext uri="{BB962C8B-B14F-4D97-AF65-F5344CB8AC3E}">
        <p14:creationId xmlns:p14="http://schemas.microsoft.com/office/powerpoint/2010/main" val="3669845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F67F8-9C54-0728-2184-919B672EF58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FCEA642-CFAA-A28E-17CB-881FBF68B4F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A6EF949-3999-72DB-43D5-B8E59D8486E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55D3C3A-7E33-343E-2051-E1D5EF3610B1}"/>
              </a:ext>
            </a:extLst>
          </p:cNvPr>
          <p:cNvSpPr>
            <a:spLocks noGrp="1"/>
          </p:cNvSpPr>
          <p:nvPr>
            <p:ph type="sldNum" sz="quarter" idx="5"/>
          </p:nvPr>
        </p:nvSpPr>
        <p:spPr/>
        <p:txBody>
          <a:bodyPr/>
          <a:lstStyle/>
          <a:p>
            <a:fld id="{D943CB3A-0408-46A3-B578-522BB45B51C7}" type="slidenum">
              <a:rPr lang="fr-FR" smtClean="0"/>
              <a:t>7</a:t>
            </a:fld>
            <a:endParaRPr lang="fr-FR"/>
          </a:p>
        </p:txBody>
      </p:sp>
    </p:spTree>
    <p:extLst>
      <p:ext uri="{BB962C8B-B14F-4D97-AF65-F5344CB8AC3E}">
        <p14:creationId xmlns:p14="http://schemas.microsoft.com/office/powerpoint/2010/main" val="1075174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C8BCC-915B-2766-55B4-604FF908AC7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FE4BA48-7A5E-6E23-F3AA-C6D7974D027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1BDB960-5D52-7304-6DBA-F0EFE8BB325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08C7AFD-1BFA-1AEC-5EC4-E55A491BBE4C}"/>
              </a:ext>
            </a:extLst>
          </p:cNvPr>
          <p:cNvSpPr>
            <a:spLocks noGrp="1"/>
          </p:cNvSpPr>
          <p:nvPr>
            <p:ph type="sldNum" sz="quarter" idx="5"/>
          </p:nvPr>
        </p:nvSpPr>
        <p:spPr/>
        <p:txBody>
          <a:bodyPr/>
          <a:lstStyle/>
          <a:p>
            <a:fld id="{D943CB3A-0408-46A3-B578-522BB45B51C7}" type="slidenum">
              <a:rPr lang="fr-FR" smtClean="0"/>
              <a:t>8</a:t>
            </a:fld>
            <a:endParaRPr lang="fr-FR"/>
          </a:p>
        </p:txBody>
      </p:sp>
    </p:spTree>
    <p:extLst>
      <p:ext uri="{BB962C8B-B14F-4D97-AF65-F5344CB8AC3E}">
        <p14:creationId xmlns:p14="http://schemas.microsoft.com/office/powerpoint/2010/main" val="1625407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0303E-14BC-AF96-73D0-D2E681C70E2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3C32E09-4AFE-A5E8-DD15-44A8D8A5FC8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1B9B272-CD42-A83A-8E49-3B28A86D0C5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7C14F7A-65C0-CE4D-EC46-1546B72100B2}"/>
              </a:ext>
            </a:extLst>
          </p:cNvPr>
          <p:cNvSpPr>
            <a:spLocks noGrp="1"/>
          </p:cNvSpPr>
          <p:nvPr>
            <p:ph type="sldNum" sz="quarter" idx="5"/>
          </p:nvPr>
        </p:nvSpPr>
        <p:spPr/>
        <p:txBody>
          <a:bodyPr/>
          <a:lstStyle/>
          <a:p>
            <a:fld id="{D943CB3A-0408-46A3-B578-522BB45B51C7}" type="slidenum">
              <a:rPr lang="fr-FR" smtClean="0"/>
              <a:t>9</a:t>
            </a:fld>
            <a:endParaRPr lang="fr-FR"/>
          </a:p>
        </p:txBody>
      </p:sp>
    </p:spTree>
    <p:extLst>
      <p:ext uri="{BB962C8B-B14F-4D97-AF65-F5344CB8AC3E}">
        <p14:creationId xmlns:p14="http://schemas.microsoft.com/office/powerpoint/2010/main" val="290003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F09C9-CE2B-6E8E-372A-4550D7259C7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F596F78-91B5-CA3E-E02D-DB6562561B0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75446B8-17E7-CDDF-80E8-1ADF9504E29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8C9022A-57E5-D7C0-94D5-BDAC866E70DD}"/>
              </a:ext>
            </a:extLst>
          </p:cNvPr>
          <p:cNvSpPr>
            <a:spLocks noGrp="1"/>
          </p:cNvSpPr>
          <p:nvPr>
            <p:ph type="sldNum" sz="quarter" idx="5"/>
          </p:nvPr>
        </p:nvSpPr>
        <p:spPr/>
        <p:txBody>
          <a:bodyPr/>
          <a:lstStyle/>
          <a:p>
            <a:fld id="{D943CB3A-0408-46A3-B578-522BB45B51C7}" type="slidenum">
              <a:rPr lang="fr-FR" smtClean="0"/>
              <a:t>10</a:t>
            </a:fld>
            <a:endParaRPr lang="fr-FR"/>
          </a:p>
        </p:txBody>
      </p:sp>
    </p:spTree>
    <p:extLst>
      <p:ext uri="{BB962C8B-B14F-4D97-AF65-F5344CB8AC3E}">
        <p14:creationId xmlns:p14="http://schemas.microsoft.com/office/powerpoint/2010/main" val="3828998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F97FF-9AD0-FF27-4662-35633DDBAB6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E94D494-CDB3-1AAD-FEE1-70F52063CE3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167519D-508A-9A48-9C80-87EA173D6C7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ABEFE9A-5448-3239-7F8F-3AA6345B8F2D}"/>
              </a:ext>
            </a:extLst>
          </p:cNvPr>
          <p:cNvSpPr>
            <a:spLocks noGrp="1"/>
          </p:cNvSpPr>
          <p:nvPr>
            <p:ph type="sldNum" sz="quarter" idx="5"/>
          </p:nvPr>
        </p:nvSpPr>
        <p:spPr/>
        <p:txBody>
          <a:bodyPr/>
          <a:lstStyle/>
          <a:p>
            <a:fld id="{D943CB3A-0408-46A3-B578-522BB45B51C7}" type="slidenum">
              <a:rPr lang="fr-FR" smtClean="0"/>
              <a:t>11</a:t>
            </a:fld>
            <a:endParaRPr lang="fr-FR"/>
          </a:p>
        </p:txBody>
      </p:sp>
    </p:spTree>
    <p:extLst>
      <p:ext uri="{BB962C8B-B14F-4D97-AF65-F5344CB8AC3E}">
        <p14:creationId xmlns:p14="http://schemas.microsoft.com/office/powerpoint/2010/main" val="2058448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C2406160-D7A6-4490-B190-A03FC8A06752}" type="datetimeFigureOut">
              <a:rPr lang="fr-FR" smtClean="0"/>
              <a:t>15/06/2026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1CE1A1-370E-4251-8D96-BEC3AC34539E}" type="slidenum">
              <a:rPr lang="fr-FR" smtClean="0"/>
              <a:t>‹N°›</a:t>
            </a:fld>
            <a:endParaRPr lang="fr-FR"/>
          </a:p>
        </p:txBody>
      </p:sp>
    </p:spTree>
    <p:extLst>
      <p:ext uri="{BB962C8B-B14F-4D97-AF65-F5344CB8AC3E}">
        <p14:creationId xmlns:p14="http://schemas.microsoft.com/office/powerpoint/2010/main" val="96184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2406160-D7A6-4490-B190-A03FC8A06752}" type="datetimeFigureOut">
              <a:rPr lang="fr-FR" smtClean="0"/>
              <a:t>15/06/2026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1CE1A1-370E-4251-8D96-BEC3AC34539E}" type="slidenum">
              <a:rPr lang="fr-FR" smtClean="0"/>
              <a:t>‹N°›</a:t>
            </a:fld>
            <a:endParaRPr lang="fr-FR"/>
          </a:p>
        </p:txBody>
      </p:sp>
    </p:spTree>
    <p:extLst>
      <p:ext uri="{BB962C8B-B14F-4D97-AF65-F5344CB8AC3E}">
        <p14:creationId xmlns:p14="http://schemas.microsoft.com/office/powerpoint/2010/main" val="194999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2406160-D7A6-4490-B190-A03FC8A06752}" type="datetimeFigureOut">
              <a:rPr lang="fr-FR" smtClean="0"/>
              <a:t>15/06/2026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1CE1A1-370E-4251-8D96-BEC3AC34539E}" type="slidenum">
              <a:rPr lang="fr-FR" smtClean="0"/>
              <a:t>‹N°›</a:t>
            </a:fld>
            <a:endParaRPr lang="fr-FR"/>
          </a:p>
        </p:txBody>
      </p:sp>
    </p:spTree>
    <p:extLst>
      <p:ext uri="{BB962C8B-B14F-4D97-AF65-F5344CB8AC3E}">
        <p14:creationId xmlns:p14="http://schemas.microsoft.com/office/powerpoint/2010/main" val="133716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353561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85800" y="2321051"/>
            <a:ext cx="9244965" cy="13335"/>
          </a:xfrm>
          <a:custGeom>
            <a:avLst/>
            <a:gdLst/>
            <a:ahLst/>
            <a:cxnLst/>
            <a:rect l="l" t="t" r="r" b="b"/>
            <a:pathLst>
              <a:path w="9244965" h="13335">
                <a:moveTo>
                  <a:pt x="0" y="0"/>
                </a:moveTo>
                <a:lnTo>
                  <a:pt x="9244838" y="12953"/>
                </a:lnTo>
              </a:path>
            </a:pathLst>
          </a:custGeom>
          <a:ln w="38099">
            <a:solidFill>
              <a:srgbClr val="956EA1"/>
            </a:solidFill>
          </a:ln>
        </p:spPr>
        <p:txBody>
          <a:bodyPr wrap="square" lIns="0" tIns="0" rIns="0" bIns="0" rtlCol="0"/>
          <a:lstStyle/>
          <a:p>
            <a:endParaRPr/>
          </a:p>
        </p:txBody>
      </p:sp>
      <p:pic>
        <p:nvPicPr>
          <p:cNvPr id="17" name="bg object 17"/>
          <p:cNvPicPr/>
          <p:nvPr/>
        </p:nvPicPr>
        <p:blipFill>
          <a:blip r:embed="rId2" cstate="print"/>
          <a:stretch>
            <a:fillRect/>
          </a:stretch>
        </p:blipFill>
        <p:spPr>
          <a:xfrm>
            <a:off x="10486770" y="248640"/>
            <a:ext cx="1435213" cy="860607"/>
          </a:xfrm>
          <a:prstGeom prst="rect">
            <a:avLst/>
          </a:prstGeom>
        </p:spPr>
      </p:pic>
      <p:sp>
        <p:nvSpPr>
          <p:cNvPr id="2" name="Holder 2"/>
          <p:cNvSpPr>
            <a:spLocks noGrp="1"/>
          </p:cNvSpPr>
          <p:nvPr>
            <p:ph type="ctrTitle"/>
          </p:nvPr>
        </p:nvSpPr>
        <p:spPr>
          <a:xfrm>
            <a:off x="673100" y="391812"/>
            <a:ext cx="9210675" cy="1473200"/>
          </a:xfrm>
          <a:prstGeom prst="rect">
            <a:avLst/>
          </a:prstGeom>
        </p:spPr>
        <p:txBody>
          <a:bodyPr wrap="square" lIns="0" tIns="0" rIns="0" bIns="0">
            <a:spAutoFit/>
          </a:bodyPr>
          <a:lstStyle>
            <a:lvl1pPr>
              <a:defRPr sz="4000" b="1" i="0">
                <a:solidFill>
                  <a:schemeClr val="tx1"/>
                </a:solidFill>
                <a:latin typeface="Corbel"/>
                <a:cs typeface="Corbe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800" b="1" i="0">
                <a:solidFill>
                  <a:srgbClr val="631674"/>
                </a:solidFill>
                <a:latin typeface="Corbel"/>
                <a:cs typeface="Corbe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257415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214482" y="1275461"/>
            <a:ext cx="176402" cy="176529"/>
          </a:xfrm>
          <a:prstGeom prst="rect">
            <a:avLst/>
          </a:prstGeom>
        </p:spPr>
      </p:pic>
      <p:sp>
        <p:nvSpPr>
          <p:cNvPr id="2" name="Holder 2"/>
          <p:cNvSpPr>
            <a:spLocks noGrp="1"/>
          </p:cNvSpPr>
          <p:nvPr>
            <p:ph type="title"/>
          </p:nvPr>
        </p:nvSpPr>
        <p:spPr/>
        <p:txBody>
          <a:bodyPr lIns="0" tIns="0" rIns="0" bIns="0"/>
          <a:lstStyle>
            <a:lvl1pPr>
              <a:defRPr sz="4000" b="1" i="0">
                <a:solidFill>
                  <a:schemeClr val="tx1"/>
                </a:solidFill>
                <a:latin typeface="Corbel"/>
                <a:cs typeface="Corbe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358332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6" name="object 2">
            <a:extLst>
              <a:ext uri="{FF2B5EF4-FFF2-40B4-BE49-F238E27FC236}">
                <a16:creationId xmlns:a16="http://schemas.microsoft.com/office/drawing/2014/main" id="{283A3D48-0B4D-CF7F-3DB1-C1AA0C9D114C}"/>
              </a:ext>
            </a:extLst>
          </p:cNvPr>
          <p:cNvPicPr/>
          <p:nvPr userDrawn="1"/>
        </p:nvPicPr>
        <p:blipFill>
          <a:blip r:embed="rId2" cstate="print"/>
          <a:stretch>
            <a:fillRect/>
          </a:stretch>
        </p:blipFill>
        <p:spPr>
          <a:xfrm>
            <a:off x="1" y="1"/>
            <a:ext cx="747775" cy="6857999"/>
          </a:xfrm>
          <a:prstGeom prst="rect">
            <a:avLst/>
          </a:prstGeom>
        </p:spPr>
      </p:pic>
    </p:spTree>
    <p:extLst>
      <p:ext uri="{BB962C8B-B14F-4D97-AF65-F5344CB8AC3E}">
        <p14:creationId xmlns:p14="http://schemas.microsoft.com/office/powerpoint/2010/main" val="911916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2406160-D7A6-4490-B190-A03FC8A06752}" type="datetimeFigureOut">
              <a:rPr lang="fr-FR" smtClean="0"/>
              <a:t>15/06/2026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1CE1A1-370E-4251-8D96-BEC3AC34539E}" type="slidenum">
              <a:rPr lang="fr-FR" smtClean="0"/>
              <a:t>‹N°›</a:t>
            </a:fld>
            <a:endParaRPr lang="fr-FR"/>
          </a:p>
        </p:txBody>
      </p:sp>
    </p:spTree>
    <p:extLst>
      <p:ext uri="{BB962C8B-B14F-4D97-AF65-F5344CB8AC3E}">
        <p14:creationId xmlns:p14="http://schemas.microsoft.com/office/powerpoint/2010/main" val="6033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fr-FR"/>
              <a:t>Modifiez le style du titre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2406160-D7A6-4490-B190-A03FC8A06752}" type="datetimeFigureOut">
              <a:rPr lang="fr-FR" smtClean="0"/>
              <a:t>15/06/2026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1CE1A1-370E-4251-8D96-BEC3AC34539E}" type="slidenum">
              <a:rPr lang="fr-FR" smtClean="0"/>
              <a:t>‹N°›</a:t>
            </a:fld>
            <a:endParaRPr lang="fr-FR"/>
          </a:p>
        </p:txBody>
      </p:sp>
    </p:spTree>
    <p:extLst>
      <p:ext uri="{BB962C8B-B14F-4D97-AF65-F5344CB8AC3E}">
        <p14:creationId xmlns:p14="http://schemas.microsoft.com/office/powerpoint/2010/main" val="300501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C2406160-D7A6-4490-B190-A03FC8A06752}" type="datetimeFigureOut">
              <a:rPr lang="fr-FR" smtClean="0"/>
              <a:t>15/06/2026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51CE1A1-370E-4251-8D96-BEC3AC34539E}" type="slidenum">
              <a:rPr lang="fr-FR" smtClean="0"/>
              <a:t>‹N°›</a:t>
            </a:fld>
            <a:endParaRPr lang="fr-FR"/>
          </a:p>
        </p:txBody>
      </p:sp>
    </p:spTree>
    <p:extLst>
      <p:ext uri="{BB962C8B-B14F-4D97-AF65-F5344CB8AC3E}">
        <p14:creationId xmlns:p14="http://schemas.microsoft.com/office/powerpoint/2010/main" val="175830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fr-FR"/>
              <a:t>Modifiez le style du titre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9"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1"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C2406160-D7A6-4490-B190-A03FC8A06752}" type="datetimeFigureOut">
              <a:rPr lang="fr-FR" smtClean="0"/>
              <a:t>15/06/2026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51CE1A1-370E-4251-8D96-BEC3AC34539E}" type="slidenum">
              <a:rPr lang="fr-FR" smtClean="0"/>
              <a:t>‹N°›</a:t>
            </a:fld>
            <a:endParaRPr lang="fr-FR"/>
          </a:p>
        </p:txBody>
      </p:sp>
    </p:spTree>
    <p:extLst>
      <p:ext uri="{BB962C8B-B14F-4D97-AF65-F5344CB8AC3E}">
        <p14:creationId xmlns:p14="http://schemas.microsoft.com/office/powerpoint/2010/main" val="170065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C2406160-D7A6-4490-B190-A03FC8A06752}" type="datetimeFigureOut">
              <a:rPr lang="fr-FR" smtClean="0"/>
              <a:t>15/06/2026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51CE1A1-370E-4251-8D96-BEC3AC34539E}" type="slidenum">
              <a:rPr lang="fr-FR" smtClean="0"/>
              <a:t>‹N°›</a:t>
            </a:fld>
            <a:endParaRPr lang="fr-FR"/>
          </a:p>
        </p:txBody>
      </p:sp>
    </p:spTree>
    <p:extLst>
      <p:ext uri="{BB962C8B-B14F-4D97-AF65-F5344CB8AC3E}">
        <p14:creationId xmlns:p14="http://schemas.microsoft.com/office/powerpoint/2010/main" val="139805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06160-D7A6-4490-B190-A03FC8A06752}" type="datetimeFigureOut">
              <a:rPr lang="fr-FR" smtClean="0"/>
              <a:t>15/06/2026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51CE1A1-370E-4251-8D96-BEC3AC34539E}" type="slidenum">
              <a:rPr lang="fr-FR" smtClean="0"/>
              <a:t>‹N°›</a:t>
            </a:fld>
            <a:endParaRPr lang="fr-FR"/>
          </a:p>
        </p:txBody>
      </p:sp>
    </p:spTree>
    <p:extLst>
      <p:ext uri="{BB962C8B-B14F-4D97-AF65-F5344CB8AC3E}">
        <p14:creationId xmlns:p14="http://schemas.microsoft.com/office/powerpoint/2010/main" val="167809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2406160-D7A6-4490-B190-A03FC8A06752}" type="datetimeFigureOut">
              <a:rPr lang="fr-FR" smtClean="0"/>
              <a:t>15/06/2026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51CE1A1-370E-4251-8D96-BEC3AC34539E}" type="slidenum">
              <a:rPr lang="fr-FR" smtClean="0"/>
              <a:t>‹N°›</a:t>
            </a:fld>
            <a:endParaRPr lang="fr-FR"/>
          </a:p>
        </p:txBody>
      </p:sp>
    </p:spTree>
    <p:extLst>
      <p:ext uri="{BB962C8B-B14F-4D97-AF65-F5344CB8AC3E}">
        <p14:creationId xmlns:p14="http://schemas.microsoft.com/office/powerpoint/2010/main" val="87084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2406160-D7A6-4490-B190-A03FC8A06752}" type="datetimeFigureOut">
              <a:rPr lang="fr-FR" smtClean="0"/>
              <a:t>15/06/2026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51CE1A1-370E-4251-8D96-BEC3AC34539E}" type="slidenum">
              <a:rPr lang="fr-FR" smtClean="0"/>
              <a:t>‹N°›</a:t>
            </a:fld>
            <a:endParaRPr lang="fr-FR"/>
          </a:p>
        </p:txBody>
      </p:sp>
    </p:spTree>
    <p:extLst>
      <p:ext uri="{BB962C8B-B14F-4D97-AF65-F5344CB8AC3E}">
        <p14:creationId xmlns:p14="http://schemas.microsoft.com/office/powerpoint/2010/main" val="34663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06160-D7A6-4490-B190-A03FC8A06752}" type="datetimeFigureOut">
              <a:rPr lang="fr-FR" smtClean="0"/>
              <a:t>15/06/2026</a:t>
            </a:fld>
            <a:endParaRPr lang="fr-F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CE1A1-370E-4251-8D96-BEC3AC34539E}" type="slidenum">
              <a:rPr lang="fr-FR" smtClean="0"/>
              <a:t>‹N°›</a:t>
            </a:fld>
            <a:endParaRPr lang="fr-FR"/>
          </a:p>
        </p:txBody>
      </p:sp>
    </p:spTree>
    <p:extLst>
      <p:ext uri="{BB962C8B-B14F-4D97-AF65-F5344CB8AC3E}">
        <p14:creationId xmlns:p14="http://schemas.microsoft.com/office/powerpoint/2010/main" val="12955720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66" r:id="rId6"/>
    <p:sldLayoutId id="2147483667" r:id="rId7"/>
    <p:sldLayoutId id="2147483668" r:id="rId8"/>
    <p:sldLayoutId id="2147483669" r:id="rId9"/>
    <p:sldLayoutId id="2147483670" r:id="rId10"/>
    <p:sldLayoutId id="2147483671" r:id="rId11"/>
    <p:sldLayoutId id="2147483672" r:id="rId12"/>
    <p:sldLayoutId id="2147483678" r:id="rId13"/>
    <p:sldLayoutId id="2147483679" r:id="rId14"/>
    <p:sldLayoutId id="2147483680"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hyperlink" Target="https://www.education.gouv.fr/sites/default/files/document/Annexe%20%E2%80%93%20Programme%20de%20sciences%20et%20technologie%20du%20cycle%203-365166.pdf" TargetMode="External"/><Relationship Id="rId3" Type="http://schemas.openxmlformats.org/officeDocument/2006/relationships/image" Target="../media/image4.png"/><Relationship Id="rId7" Type="http://schemas.openxmlformats.org/officeDocument/2006/relationships/hyperlink" Target="https://www.education.gouv.fr/sites/default/files/document/annexe-1-programme-de-sciences-et-technologie-du-cycle-2-517289.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ache.media.education.gouv.fr/file/31/88/7/ensel714_annexe2_1312887.pdf" TargetMode="External"/><Relationship Id="rId11" Type="http://schemas.openxmlformats.org/officeDocument/2006/relationships/image" Target="../media/image17.png"/><Relationship Id="rId5" Type="http://schemas.openxmlformats.org/officeDocument/2006/relationships/hyperlink" Target="https://www.education.gouv.fr/sites/default/files/document/Annexe%202%20%E2%80%93%20Programme%20de%20langues%20vivantes%20%C3%A9trang%C3%A8res%20et%20r%C3%A9gionales%20pour%20les%20classes%20de%20cours%20moyen%20%28cycle%203%29-481190.pdf" TargetMode="External"/><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hyperlink" Target="https://www.education.gouv.fr/sites/default/files/document/Annexe%20%E2%80%93%20Un%20programme%20ambitieux%20%3A%20%C3%A9duquer%20%C3%A0%20la%20vie%20affective%20et%20relationnelle%2C%20et%20%C3%A0%20la%20sexualit%C3%A9-405357.pdf"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education.gouv.fr/bo/2026/Hebdo19/MENE2608627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google.com/search?q=https://www.education.gouv.fr/bo/2025/Hebdo16/MENE2509543A" TargetMode="External"/><Relationship Id="rId4" Type="http://schemas.openxmlformats.org/officeDocument/2006/relationships/hyperlink" Target="https://www.google.com/search?q=https://www.education.gouv.fr/bo/2024/Hebdo24/MENE2415714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education.gouv.fr/bo/2026/Hebdo24/MENE2611650A" TargetMode="External"/><Relationship Id="rId5" Type="http://schemas.openxmlformats.org/officeDocument/2006/relationships/hyperlink" Target="https://www.education.gouv.fr/bo/2026/Hebdo22/MENE2608631A" TargetMode="External"/><Relationship Id="rId4" Type="http://schemas.openxmlformats.org/officeDocument/2006/relationships/hyperlink" Target="https://www.education.gouv.fr/bo/2026/Hebdo12/MENE2602911A"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education.gouv.fr/bo/2026/Hebdo24/MENE2611650A" TargetMode="External"/><Relationship Id="rId3" Type="http://schemas.openxmlformats.org/officeDocument/2006/relationships/image" Target="../media/image4.png"/><Relationship Id="rId7" Type="http://schemas.openxmlformats.org/officeDocument/2006/relationships/hyperlink" Target="https://www.education.gouv.fr/bo/2026/Hebdo22/MENE2608631A" TargetMode="External"/><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education.gouv.fr/bo/2026/Hebdo12/MENE2602911A" TargetMode="External"/><Relationship Id="rId11" Type="http://schemas.openxmlformats.org/officeDocument/2006/relationships/image" Target="../media/image10.png"/><Relationship Id="rId5" Type="http://schemas.openxmlformats.org/officeDocument/2006/relationships/hyperlink" Target="https://www.education.gouv.fr/bo/2026/Hebdo19/MENE2608627A" TargetMode="External"/><Relationship Id="rId10" Type="http://schemas.openxmlformats.org/officeDocument/2006/relationships/hyperlink" Target="https://www.google.com/search?q=https://www.education.gouv.fr/bo/2025/Hebdo16/MENE2509543A" TargetMode="External"/><Relationship Id="rId4" Type="http://schemas.openxmlformats.org/officeDocument/2006/relationships/image" Target="../media/image5.png"/><Relationship Id="rId9" Type="http://schemas.openxmlformats.org/officeDocument/2006/relationships/hyperlink" Target="https://www.google.com/search?q=https://www.education.gouv.fr/bo/2024/Hebdo24/MENE2415714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education.gouv.fr/sites/default/files/document/Annexe%20%E2%80%93%20Un%20programme%20ambitieux%20%3A%20%C3%A9duquer%20%C3%A0%20la%20vie%20affective%20et%20relationnelle%2C%20et%20%C3%A0%20la%20sexualit%C3%A9-405357.pdf" TargetMode="External"/><Relationship Id="rId5" Type="http://schemas.openxmlformats.org/officeDocument/2006/relationships/image" Target="../media/image1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hyperlink" Target="https://www.education.gouv.fr/sites/default/files/document/Annexe%20%E2%80%94%20Programme%20d%E2%80%99enseignement%20moral%20et%20civique%20du%20cours%20pr%C3%A9paratoire%20%C3%A0%20la%20classe%20terminale%20des%20voies%20g%C3%A9n%C3%A9rale%2C%20technologique%20et%20professionnelle%20et%20des%20classes%20pr%C3%A9parant%20au%20CAP-402159.pdf" TargetMode="External"/><Relationship Id="rId3" Type="http://schemas.openxmlformats.org/officeDocument/2006/relationships/image" Target="../media/image4.png"/><Relationship Id="rId7" Type="http://schemas.openxmlformats.org/officeDocument/2006/relationships/hyperlink" Target="https://www.education.gouv.fr/sites/default/files/document/Annexe%204%20%E2%80%93%20Programme%20de%20math%C3%A9matiques%20du%20cycle%202-403821.pdf" TargetMode="External"/><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education.gouv.fr/sites/default/files/document/Annexe%203%20%E2%80%93%20Programme%20de%20fran%C3%A7ais%20du%20cycle%202-403818.pdf" TargetMode="External"/><Relationship Id="rId11" Type="http://schemas.openxmlformats.org/officeDocument/2006/relationships/hyperlink" Target="https://www.education.gouv.fr/sites/default/files/document/annexe-3-programme-d-histoire-geographie-cycle-2-516776.pdf" TargetMode="External"/><Relationship Id="rId5" Type="http://schemas.openxmlformats.org/officeDocument/2006/relationships/image" Target="../media/image14.png"/><Relationship Id="rId10" Type="http://schemas.openxmlformats.org/officeDocument/2006/relationships/hyperlink" Target="https://cache.media.education.gouv.fr/file/31/88/5/ensel714_annexe1_1312885.pdf" TargetMode="External"/><Relationship Id="rId4" Type="http://schemas.openxmlformats.org/officeDocument/2006/relationships/image" Target="../media/image5.png"/><Relationship Id="rId9" Type="http://schemas.openxmlformats.org/officeDocument/2006/relationships/hyperlink" Target="https://www.education.gouv.fr/sites/default/files/document/annexe-1-programme-d-education-physique-et-sportive-cycle-2-516770.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education.gouv.fr/sites/default/files/document/annexe-1-programme-de-sciences-et-technologie-du-cycle-2-517289.pdf" TargetMode="External"/><Relationship Id="rId3" Type="http://schemas.openxmlformats.org/officeDocument/2006/relationships/image" Target="../media/image4.png"/><Relationship Id="rId7" Type="http://schemas.openxmlformats.org/officeDocument/2006/relationships/hyperlink" Target="https://cache.media.education.gouv.fr/file/31/88/5/ensel714_annexe1_1312885.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education.gouv.fr/sites/default/files/document/Annexe%201%20%E2%80%93%20Programme%20de%20langues%20vivantes%20%C3%A9trang%C3%A8res%20et%20r%C3%A9gionales%20pour%20le%20cycle%202%20-481187.pdf" TargetMode="External"/><Relationship Id="rId5" Type="http://schemas.openxmlformats.org/officeDocument/2006/relationships/image" Target="../media/image14.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hyperlink" Target="https://www.education.gouv.fr/sites/default/files/document/Annexe%20%E2%80%93%20Un%20programme%20ambitieux%20%3A%20%C3%A9duquer%20%C3%A0%20la%20vie%20affective%20et%20relationnelle%2C%20et%20%C3%A0%20la%20sexualit%C3%A9-405357.pdf"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education.gouv.fr/sites/default/files/document/Annexe%20%E2%80%94%20Programme%20d%E2%80%99enseignement%20moral%20et%20civique%20du%20cours%20pr%C3%A9paratoire%20%C3%A0%20la%20classe%20terminale%20des%20voies%20g%C3%A9n%C3%A9rale%2C%20technologique%20et%20professionnelle%20et%20des%20classes%20pr%C3%A9parant%20au%20CAP-402159.pdf" TargetMode="External"/><Relationship Id="rId3" Type="http://schemas.openxmlformats.org/officeDocument/2006/relationships/image" Target="../media/image4.png"/><Relationship Id="rId7" Type="http://schemas.openxmlformats.org/officeDocument/2006/relationships/hyperlink" Target="https://www.education.gouv.fr/sites/default/files/programme-de-math-matiques-pour-le-cycle-3-439827.pdf" TargetMode="External"/><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education.gouv.fr/sites/default/files/programme-de-fran-ais-pour-le-cycle-3-439824.pdf" TargetMode="External"/><Relationship Id="rId11" Type="http://schemas.openxmlformats.org/officeDocument/2006/relationships/hyperlink" Target="https://www.education.gouv.fr/sites/default/files/document/annexe-4-programme-d-histoire-geographie-cycle-3-516779.pdf" TargetMode="External"/><Relationship Id="rId5" Type="http://schemas.openxmlformats.org/officeDocument/2006/relationships/image" Target="../media/image16.png"/><Relationship Id="rId10" Type="http://schemas.openxmlformats.org/officeDocument/2006/relationships/hyperlink" Target="https://cache.media.education.gouv.fr/file/31/88/7/ensel714_annexe2_1312887.pdf" TargetMode="External"/><Relationship Id="rId4" Type="http://schemas.openxmlformats.org/officeDocument/2006/relationships/image" Target="../media/image5.png"/><Relationship Id="rId9" Type="http://schemas.openxmlformats.org/officeDocument/2006/relationships/hyperlink" Target="https://www.education.gouv.fr/sites/default/files/document/annexe-2-programme-d-education-physique-et-sportive-cycle-3-516773.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DAC30-97AC-4EE6-BE41-142E83326EAD}"/>
            </a:ext>
          </a:extLst>
        </p:cNvPr>
        <p:cNvGrpSpPr/>
        <p:nvPr/>
      </p:nvGrpSpPr>
      <p:grpSpPr>
        <a:xfrm>
          <a:off x="0" y="0"/>
          <a:ext cx="0" cy="0"/>
          <a:chOff x="0" y="0"/>
          <a:chExt cx="0" cy="0"/>
        </a:xfrm>
      </p:grpSpPr>
      <p:pic>
        <p:nvPicPr>
          <p:cNvPr id="14" name="Image 13">
            <a:extLst>
              <a:ext uri="{FF2B5EF4-FFF2-40B4-BE49-F238E27FC236}">
                <a16:creationId xmlns:a16="http://schemas.microsoft.com/office/drawing/2014/main" id="{23A22CA6-C310-B36F-F86F-3D1B3837E54A}"/>
              </a:ext>
            </a:extLst>
          </p:cNvPr>
          <p:cNvPicPr>
            <a:picLocks noChangeAspect="1"/>
          </p:cNvPicPr>
          <p:nvPr/>
        </p:nvPicPr>
        <p:blipFill>
          <a:blip r:embed="rId2"/>
          <a:srcRect l="1886"/>
          <a:stretch>
            <a:fillRect/>
          </a:stretch>
        </p:blipFill>
        <p:spPr>
          <a:xfrm rot="5400000">
            <a:off x="6389562" y="-4812685"/>
            <a:ext cx="989748" cy="10615127"/>
          </a:xfrm>
          <a:prstGeom prst="rect">
            <a:avLst/>
          </a:prstGeom>
        </p:spPr>
      </p:pic>
      <p:pic>
        <p:nvPicPr>
          <p:cNvPr id="2" name="Image 1" descr="Une image contenant texte, Graphique, Police, graphisme&#10;&#10;Le contenu généré par l’IA peut être incorrect.">
            <a:extLst>
              <a:ext uri="{FF2B5EF4-FFF2-40B4-BE49-F238E27FC236}">
                <a16:creationId xmlns:a16="http://schemas.microsoft.com/office/drawing/2014/main" id="{293C53A9-B132-7DB9-3FE0-BE641D3FDAC2}"/>
              </a:ext>
            </a:extLst>
          </p:cNvPr>
          <p:cNvPicPr>
            <a:picLocks noChangeAspect="1"/>
          </p:cNvPicPr>
          <p:nvPr/>
        </p:nvPicPr>
        <p:blipFill>
          <a:blip r:embed="rId3">
            <a:alphaModFix amt="10000"/>
            <a:extLst>
              <a:ext uri="{28A0092B-C50C-407E-A947-70E740481C1C}">
                <a14:useLocalDpi xmlns:a14="http://schemas.microsoft.com/office/drawing/2010/main" val="0"/>
              </a:ext>
            </a:extLst>
          </a:blip>
          <a:srcRect b="45556"/>
          <a:stretch>
            <a:fillRect/>
          </a:stretch>
        </p:blipFill>
        <p:spPr>
          <a:xfrm>
            <a:off x="10552923" y="5898358"/>
            <a:ext cx="1525304" cy="895999"/>
          </a:xfrm>
          <a:prstGeom prst="rect">
            <a:avLst/>
          </a:prstGeom>
        </p:spPr>
      </p:pic>
      <p:sp>
        <p:nvSpPr>
          <p:cNvPr id="4" name="Rectangle 3">
            <a:extLst>
              <a:ext uri="{FF2B5EF4-FFF2-40B4-BE49-F238E27FC236}">
                <a16:creationId xmlns:a16="http://schemas.microsoft.com/office/drawing/2014/main" id="{58CA3A16-64DB-BAE5-0E2C-957CC7151F0E}"/>
              </a:ext>
            </a:extLst>
          </p:cNvPr>
          <p:cNvSpPr/>
          <p:nvPr/>
        </p:nvSpPr>
        <p:spPr>
          <a:xfrm>
            <a:off x="292615" y="2961612"/>
            <a:ext cx="11560629" cy="2074414"/>
          </a:xfrm>
          <a:prstGeom prst="rect">
            <a:avLst/>
          </a:prstGeom>
        </p:spPr>
        <p:txBody>
          <a:bodyPr wrap="square">
            <a:spAutoFit/>
          </a:bodyPr>
          <a:lstStyle/>
          <a:p>
            <a:pPr marR="0" lvl="0" indent="0" algn="ctr" defTabSz="914377" fontAlgn="auto">
              <a:lnSpc>
                <a:spcPct val="90000"/>
              </a:lnSpc>
              <a:spcBef>
                <a:spcPct val="0"/>
              </a:spcBef>
              <a:spcAft>
                <a:spcPts val="600"/>
              </a:spcAft>
              <a:buClrTx/>
              <a:buSzTx/>
              <a:buFontTx/>
              <a:buNone/>
              <a:tabLst/>
              <a:defRPr/>
            </a:pPr>
            <a:r>
              <a:rPr lang="fr-FR" sz="4400" dirty="0">
                <a:solidFill>
                  <a:srgbClr val="2F5597"/>
                </a:solidFill>
                <a:latin typeface="Cooper Black"/>
                <a:sym typeface="Verdana"/>
              </a:rPr>
              <a:t>Nouveaux programmes :</a:t>
            </a:r>
          </a:p>
          <a:p>
            <a:pPr marR="0" lvl="0" indent="0" algn="ctr" defTabSz="914377" fontAlgn="auto">
              <a:lnSpc>
                <a:spcPct val="90000"/>
              </a:lnSpc>
              <a:spcBef>
                <a:spcPct val="0"/>
              </a:spcBef>
              <a:spcAft>
                <a:spcPts val="600"/>
              </a:spcAft>
              <a:buClrTx/>
              <a:buSzTx/>
              <a:buFontTx/>
              <a:buNone/>
              <a:tabLst/>
              <a:defRPr/>
            </a:pPr>
            <a:r>
              <a:rPr lang="fr-FR" sz="4400" dirty="0">
                <a:solidFill>
                  <a:srgbClr val="2F5597"/>
                </a:solidFill>
                <a:latin typeface="Cooper Black"/>
                <a:sym typeface="Verdana"/>
              </a:rPr>
              <a:t>comment s’y retrouver</a:t>
            </a:r>
          </a:p>
          <a:p>
            <a:pPr marR="0" lvl="0" indent="0" algn="ctr" defTabSz="914377" fontAlgn="auto">
              <a:lnSpc>
                <a:spcPct val="90000"/>
              </a:lnSpc>
              <a:spcBef>
                <a:spcPct val="0"/>
              </a:spcBef>
              <a:spcAft>
                <a:spcPts val="600"/>
              </a:spcAft>
              <a:buClrTx/>
              <a:buSzTx/>
              <a:buFontTx/>
              <a:buNone/>
              <a:tabLst/>
              <a:defRPr/>
            </a:pPr>
            <a:r>
              <a:rPr lang="fr-FR" sz="4400" dirty="0">
                <a:solidFill>
                  <a:srgbClr val="2F5597"/>
                </a:solidFill>
                <a:latin typeface="Cooper Black"/>
                <a:sym typeface="Verdana"/>
              </a:rPr>
              <a:t>pour préparer la rentrée 2026</a:t>
            </a:r>
          </a:p>
        </p:txBody>
      </p:sp>
      <p:pic>
        <p:nvPicPr>
          <p:cNvPr id="3" name="Image 2">
            <a:extLst>
              <a:ext uri="{FF2B5EF4-FFF2-40B4-BE49-F238E27FC236}">
                <a16:creationId xmlns:a16="http://schemas.microsoft.com/office/drawing/2014/main" id="{44E8C937-8347-B574-1E8B-7A98A910EBB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576350" y="415804"/>
            <a:ext cx="3146546" cy="3146546"/>
          </a:xfrm>
          <a:prstGeom prst="rect">
            <a:avLst/>
          </a:prstGeom>
        </p:spPr>
      </p:pic>
      <p:pic>
        <p:nvPicPr>
          <p:cNvPr id="5" name="Image 4">
            <a:extLst>
              <a:ext uri="{FF2B5EF4-FFF2-40B4-BE49-F238E27FC236}">
                <a16:creationId xmlns:a16="http://schemas.microsoft.com/office/drawing/2014/main" id="{7B38E1C8-5AF1-6A5F-DED6-97D1A7C36D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350" y="3832547"/>
            <a:ext cx="2882921" cy="2882921"/>
          </a:xfrm>
          <a:prstGeom prst="rect">
            <a:avLst/>
          </a:prstGeom>
        </p:spPr>
      </p:pic>
    </p:spTree>
    <p:extLst>
      <p:ext uri="{BB962C8B-B14F-4D97-AF65-F5344CB8AC3E}">
        <p14:creationId xmlns:p14="http://schemas.microsoft.com/office/powerpoint/2010/main" val="224983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91ECA-5805-24DF-C067-4B04069054D1}"/>
            </a:ext>
          </a:extLst>
        </p:cNvPr>
        <p:cNvGrpSpPr/>
        <p:nvPr/>
      </p:nvGrpSpPr>
      <p:grpSpPr>
        <a:xfrm>
          <a:off x="0" y="0"/>
          <a:ext cx="0" cy="0"/>
          <a:chOff x="0" y="0"/>
          <a:chExt cx="0" cy="0"/>
        </a:xfrm>
      </p:grpSpPr>
      <p:pic>
        <p:nvPicPr>
          <p:cNvPr id="14" name="Image 13">
            <a:extLst>
              <a:ext uri="{FF2B5EF4-FFF2-40B4-BE49-F238E27FC236}">
                <a16:creationId xmlns:a16="http://schemas.microsoft.com/office/drawing/2014/main" id="{CF5D8171-26EC-0AC1-5BAA-BB94F6FE32AD}"/>
              </a:ext>
            </a:extLst>
          </p:cNvPr>
          <p:cNvPicPr>
            <a:picLocks noChangeAspect="1"/>
          </p:cNvPicPr>
          <p:nvPr/>
        </p:nvPicPr>
        <p:blipFill>
          <a:blip r:embed="rId3"/>
          <a:srcRect l="1886"/>
          <a:stretch>
            <a:fillRect/>
          </a:stretch>
        </p:blipFill>
        <p:spPr>
          <a:xfrm>
            <a:off x="11979217" y="0"/>
            <a:ext cx="212783" cy="6858000"/>
          </a:xfrm>
          <a:prstGeom prst="rect">
            <a:avLst/>
          </a:prstGeom>
        </p:spPr>
      </p:pic>
      <p:pic>
        <p:nvPicPr>
          <p:cNvPr id="2" name="Image 1" descr="Une image contenant texte, Graphique, Police, graphisme&#10;&#10;Le contenu généré par l’IA peut être incorrect.">
            <a:extLst>
              <a:ext uri="{FF2B5EF4-FFF2-40B4-BE49-F238E27FC236}">
                <a16:creationId xmlns:a16="http://schemas.microsoft.com/office/drawing/2014/main" id="{28B3301C-4C11-0925-686D-76DB13BDF593}"/>
              </a:ext>
            </a:extLst>
          </p:cNvPr>
          <p:cNvPicPr>
            <a:picLocks noChangeAspect="1"/>
          </p:cNvPicPr>
          <p:nvPr/>
        </p:nvPicPr>
        <p:blipFill>
          <a:blip r:embed="rId4">
            <a:alphaModFix amt="10000"/>
            <a:extLst>
              <a:ext uri="{28A0092B-C50C-407E-A947-70E740481C1C}">
                <a14:useLocalDpi xmlns:a14="http://schemas.microsoft.com/office/drawing/2010/main" val="0"/>
              </a:ext>
            </a:extLst>
          </a:blip>
          <a:srcRect b="45556"/>
          <a:stretch>
            <a:fillRect/>
          </a:stretch>
        </p:blipFill>
        <p:spPr>
          <a:xfrm>
            <a:off x="10552922" y="5898354"/>
            <a:ext cx="1525304" cy="895999"/>
          </a:xfrm>
          <a:prstGeom prst="rect">
            <a:avLst/>
          </a:prstGeom>
        </p:spPr>
      </p:pic>
      <p:graphicFrame>
        <p:nvGraphicFramePr>
          <p:cNvPr id="6" name="Tableau 5">
            <a:extLst>
              <a:ext uri="{FF2B5EF4-FFF2-40B4-BE49-F238E27FC236}">
                <a16:creationId xmlns:a16="http://schemas.microsoft.com/office/drawing/2014/main" id="{6F8193C7-4544-C591-83EE-CE58F703D929}"/>
              </a:ext>
            </a:extLst>
          </p:cNvPr>
          <p:cNvGraphicFramePr>
            <a:graphicFrameLocks noGrp="1"/>
          </p:cNvGraphicFramePr>
          <p:nvPr>
            <p:extLst>
              <p:ext uri="{D42A27DB-BD31-4B8C-83A1-F6EECF244321}">
                <p14:modId xmlns:p14="http://schemas.microsoft.com/office/powerpoint/2010/main" val="3985499075"/>
              </p:ext>
            </p:extLst>
          </p:nvPr>
        </p:nvGraphicFramePr>
        <p:xfrm>
          <a:off x="469454" y="2234949"/>
          <a:ext cx="10884345" cy="3688367"/>
        </p:xfrm>
        <a:graphic>
          <a:graphicData uri="http://schemas.openxmlformats.org/drawingml/2006/table">
            <a:tbl>
              <a:tblPr firstRow="1" firstCol="1" bandRow="1">
                <a:tableStyleId>{912C8C85-51F0-491E-9774-3900AFEF0FD7}</a:tableStyleId>
              </a:tblPr>
              <a:tblGrid>
                <a:gridCol w="3628115">
                  <a:extLst>
                    <a:ext uri="{9D8B030D-6E8A-4147-A177-3AD203B41FA5}">
                      <a16:colId xmlns:a16="http://schemas.microsoft.com/office/drawing/2014/main" val="4129100083"/>
                    </a:ext>
                  </a:extLst>
                </a:gridCol>
                <a:gridCol w="3628115">
                  <a:extLst>
                    <a:ext uri="{9D8B030D-6E8A-4147-A177-3AD203B41FA5}">
                      <a16:colId xmlns:a16="http://schemas.microsoft.com/office/drawing/2014/main" val="1684846787"/>
                    </a:ext>
                  </a:extLst>
                </a:gridCol>
                <a:gridCol w="3628115">
                  <a:extLst>
                    <a:ext uri="{9D8B030D-6E8A-4147-A177-3AD203B41FA5}">
                      <a16:colId xmlns:a16="http://schemas.microsoft.com/office/drawing/2014/main" val="3913154916"/>
                    </a:ext>
                  </a:extLst>
                </a:gridCol>
              </a:tblGrid>
              <a:tr h="227717">
                <a:tc>
                  <a:txBody>
                    <a:bodyPr/>
                    <a:lstStyle/>
                    <a:p>
                      <a:pPr>
                        <a:lnSpc>
                          <a:spcPct val="107000"/>
                        </a:lnSpc>
                        <a:spcAft>
                          <a:spcPts val="800"/>
                        </a:spcAft>
                        <a:buNone/>
                      </a:pPr>
                      <a:r>
                        <a:rPr lang="fr-FR" sz="1400" kern="100" dirty="0">
                          <a:effectLst/>
                          <a:latin typeface="Aptos" panose="020B0004020202020204" pitchFamily="34" charset="0"/>
                        </a:rPr>
                        <a:t>Matière / Enseignement</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kern="100" dirty="0">
                          <a:effectLst/>
                          <a:latin typeface="Aptos" panose="020B0004020202020204" pitchFamily="34" charset="0"/>
                        </a:rPr>
                        <a:t>Statut à la rentrée 2026</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kern="100" dirty="0">
                          <a:effectLst/>
                          <a:latin typeface="Aptos" panose="020B0004020202020204" pitchFamily="34" charset="0"/>
                        </a:rPr>
                        <a:t>Référence du Bulletin Officiel (BO)</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9767842"/>
                  </a:ext>
                </a:extLst>
              </a:tr>
              <a:tr h="747259">
                <a:tc>
                  <a:txBody>
                    <a:bodyPr/>
                    <a:lstStyle/>
                    <a:p>
                      <a:pPr>
                        <a:lnSpc>
                          <a:spcPct val="107000"/>
                        </a:lnSpc>
                        <a:spcAft>
                          <a:spcPts val="800"/>
                        </a:spcAft>
                        <a:buNone/>
                      </a:pPr>
                      <a:r>
                        <a:rPr lang="fr-FR"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Langues Vivantes </a:t>
                      </a:r>
                      <a:r>
                        <a:rPr lang="fr-FR" sz="1400" b="1" i="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(Étrangères / Régionales)</a:t>
                      </a:r>
                      <a:endParaRPr lang="fr-FR"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Nouveau programme applicable au CM1.</a:t>
                      </a:r>
                      <a:endParaRPr lang="fr-FR"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fr-FR" sz="14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Le CM2 basculera à la rentrée 2027</a:t>
                      </a:r>
                    </a:p>
                  </a:txBody>
                  <a:tcPr marL="68580" marR="68580" marT="0" marB="0"/>
                </a:tc>
                <a:tc>
                  <a:txBody>
                    <a:bodyPr/>
                    <a:lstStyle/>
                    <a:p>
                      <a:pPr>
                        <a:lnSpc>
                          <a:spcPct val="107000"/>
                        </a:lnSpc>
                        <a:spcAft>
                          <a:spcPts val="800"/>
                        </a:spcAft>
                        <a:buNone/>
                      </a:pPr>
                      <a:r>
                        <a:rPr lang="fr-FR" sz="1400" b="1" kern="100" dirty="0">
                          <a:effectLst/>
                          <a:latin typeface="Aptos" panose="020B0004020202020204" pitchFamily="34" charset="0"/>
                          <a:hlinkClick r:id="rId5"/>
                        </a:rPr>
                        <a:t>BO n° 12 du 19 mars 2026</a:t>
                      </a:r>
                      <a:endParaRPr lang="fr-FR" sz="1400" b="1" kern="100" dirty="0">
                        <a:effectLst/>
                        <a:latin typeface="Aptos" panose="020B0004020202020204" pitchFamily="34" charset="0"/>
                      </a:endParaRPr>
                    </a:p>
                    <a:p>
                      <a:pPr>
                        <a:lnSpc>
                          <a:spcPct val="107000"/>
                        </a:lnSpc>
                        <a:spcAft>
                          <a:spcPts val="800"/>
                        </a:spcAft>
                        <a:buNone/>
                      </a:pPr>
                      <a:r>
                        <a:rPr lang="fr-FR" sz="1400" b="1" kern="100" dirty="0">
                          <a:effectLst/>
                          <a:latin typeface="Aptos" panose="020B0004020202020204" pitchFamily="34" charset="0"/>
                          <a:hlinkClick r:id="rId6"/>
                        </a:rPr>
                        <a:t>BO n° 31 du 30 juillet 2020 (CM2)</a:t>
                      </a:r>
                      <a:endParaRPr lang="fr-FR"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3943"/>
                  </a:ext>
                </a:extLst>
              </a:tr>
              <a:tr h="510540">
                <a:tc>
                  <a:txBody>
                    <a:bodyPr/>
                    <a:lstStyle/>
                    <a:p>
                      <a:pPr>
                        <a:lnSpc>
                          <a:spcPct val="107000"/>
                        </a:lnSpc>
                        <a:spcAft>
                          <a:spcPts val="800"/>
                        </a:spcAft>
                        <a:buNone/>
                      </a:pPr>
                      <a:r>
                        <a:rPr lang="fr-FR"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Sciences et Technologie</a:t>
                      </a:r>
                      <a:endParaRPr lang="fr-FR"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Nouveau programme applicable au CM1</a:t>
                      </a:r>
                      <a:r>
                        <a:rPr lang="fr-FR"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buNone/>
                      </a:pPr>
                      <a:r>
                        <a:rPr lang="fr-FR" sz="14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Pour les CM2, programme consolidé lors de la dernière refonte des sciences au cycle 3.</a:t>
                      </a:r>
                    </a:p>
                    <a:p>
                      <a:pPr>
                        <a:lnSpc>
                          <a:spcPct val="107000"/>
                        </a:lnSpc>
                        <a:spcAft>
                          <a:spcPts val="800"/>
                        </a:spcAft>
                        <a:buNone/>
                      </a:pPr>
                      <a:endParaRPr lang="fr-FR" sz="14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b="1" kern="100" dirty="0">
                          <a:effectLst/>
                          <a:latin typeface="Aptos" panose="020B0004020202020204" pitchFamily="34" charset="0"/>
                          <a:hlinkClick r:id="rId7"/>
                        </a:rPr>
                        <a:t>BO n° 24 du 11 juin 2026</a:t>
                      </a:r>
                      <a:endParaRPr lang="fr-FR" sz="1400" b="1" kern="100" dirty="0">
                        <a:effectLst/>
                        <a:latin typeface="Aptos" panose="020B0004020202020204" pitchFamily="34" charset="0"/>
                      </a:endParaRPr>
                    </a:p>
                    <a:p>
                      <a:pPr>
                        <a:lnSpc>
                          <a:spcPct val="107000"/>
                        </a:lnSpc>
                        <a:spcAft>
                          <a:spcPts val="800"/>
                        </a:spcAft>
                        <a:buNone/>
                      </a:pPr>
                      <a:r>
                        <a:rPr lang="fr-FR" sz="1400" b="1" kern="100" dirty="0">
                          <a:effectLst/>
                          <a:latin typeface="Aptos" panose="020B0004020202020204" pitchFamily="34" charset="0"/>
                          <a:hlinkClick r:id="rId8"/>
                        </a:rPr>
                        <a:t>BO n° 25 du 22 juillet 2023 (CM2)</a:t>
                      </a:r>
                      <a:endParaRPr lang="fr-FR"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2248638"/>
                  </a:ext>
                </a:extLst>
              </a:tr>
              <a:tr h="728508">
                <a:tc>
                  <a:txBody>
                    <a:bodyPr/>
                    <a:lstStyle/>
                    <a:p>
                      <a:pPr>
                        <a:lnSpc>
                          <a:spcPct val="107000"/>
                        </a:lnSpc>
                        <a:spcAft>
                          <a:spcPts val="0"/>
                        </a:spcAft>
                        <a:buNone/>
                      </a:pPr>
                      <a:r>
                        <a:rPr lang="fr-FR"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Enseignements Artistiques</a:t>
                      </a:r>
                    </a:p>
                    <a:p>
                      <a:pPr>
                        <a:lnSpc>
                          <a:spcPct val="107000"/>
                        </a:lnSpc>
                        <a:spcAft>
                          <a:spcPts val="800"/>
                        </a:spcAft>
                        <a:buNone/>
                      </a:pPr>
                      <a:r>
                        <a:rPr lang="fr-FR" sz="1400" b="1" i="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(Arts plastiques, Éducation musicale)</a:t>
                      </a:r>
                      <a:endParaRPr lang="fr-FR"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Programme inchangé.</a:t>
                      </a:r>
                    </a:p>
                  </a:txBody>
                  <a:tcPr marL="68580" marR="68580" marT="0" marB="0"/>
                </a:tc>
                <a:tc>
                  <a:txBody>
                    <a:bodyPr/>
                    <a:lstStyle/>
                    <a:p>
                      <a:pPr>
                        <a:lnSpc>
                          <a:spcPct val="107000"/>
                        </a:lnSpc>
                        <a:spcAft>
                          <a:spcPts val="800"/>
                        </a:spcAft>
                        <a:buNone/>
                      </a:pPr>
                      <a:r>
                        <a:rPr lang="fr-FR" sz="1400" b="1" kern="100" dirty="0">
                          <a:effectLst/>
                          <a:latin typeface="Aptos" panose="020B0004020202020204" pitchFamily="34" charset="0"/>
                          <a:hlinkClick r:id="rId6"/>
                        </a:rPr>
                        <a:t>BO n° 31 du 30 juillet 2020</a:t>
                      </a:r>
                      <a:endParaRPr lang="fr-FR"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7770194"/>
                  </a:ext>
                </a:extLst>
              </a:tr>
              <a:tr h="876300">
                <a:tc>
                  <a:txBody>
                    <a:bodyPr/>
                    <a:lstStyle/>
                    <a:p>
                      <a:pPr>
                        <a:lnSpc>
                          <a:spcPct val="107000"/>
                        </a:lnSpc>
                        <a:spcAft>
                          <a:spcPts val="800"/>
                        </a:spcAft>
                        <a:buNone/>
                      </a:pPr>
                      <a:r>
                        <a:rPr lang="fr-FR"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Éducation à la Vie Affective et Relationnelle (EVAR)</a:t>
                      </a:r>
                      <a:endParaRPr lang="fr-FR"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Programme généralisé à tous les niveaux.</a:t>
                      </a:r>
                    </a:p>
                  </a:txBody>
                  <a:tcPr marL="68580" marR="68580" marT="0" marB="0"/>
                </a:tc>
                <a:tc>
                  <a:txBody>
                    <a:bodyPr/>
                    <a:lstStyle/>
                    <a:p>
                      <a:pPr>
                        <a:lnSpc>
                          <a:spcPct val="107000"/>
                        </a:lnSpc>
                        <a:spcAft>
                          <a:spcPts val="800"/>
                        </a:spcAft>
                        <a:buNone/>
                      </a:pPr>
                      <a:r>
                        <a:rPr lang="fr-FR" sz="1400" b="1" kern="100" dirty="0">
                          <a:effectLst/>
                          <a:latin typeface="Aptos" panose="020B0004020202020204" pitchFamily="34" charset="0"/>
                          <a:hlinkClick r:id="rId9"/>
                        </a:rPr>
                        <a:t>BO n° 6 du 6 février 2025</a:t>
                      </a:r>
                      <a:endParaRPr lang="fr-FR" sz="1400" b="1" kern="100" dirty="0">
                        <a:effectLst/>
                        <a:latin typeface="Aptos" panose="020B0004020202020204" pitchFamily="34" charset="0"/>
                      </a:endParaRPr>
                    </a:p>
                  </a:txBody>
                  <a:tcPr marL="68580" marR="68580" marT="0" marB="0"/>
                </a:tc>
                <a:extLst>
                  <a:ext uri="{0D108BD9-81ED-4DB2-BD59-A6C34878D82A}">
                    <a16:rowId xmlns:a16="http://schemas.microsoft.com/office/drawing/2014/main" val="2865224951"/>
                  </a:ext>
                </a:extLst>
              </a:tr>
            </a:tbl>
          </a:graphicData>
        </a:graphic>
      </p:graphicFrame>
      <p:sp>
        <p:nvSpPr>
          <p:cNvPr id="7" name="ZoneTexte 6">
            <a:extLst>
              <a:ext uri="{FF2B5EF4-FFF2-40B4-BE49-F238E27FC236}">
                <a16:creationId xmlns:a16="http://schemas.microsoft.com/office/drawing/2014/main" id="{7E62CABC-DA0D-A561-5E91-F274232C0D83}"/>
              </a:ext>
            </a:extLst>
          </p:cNvPr>
          <p:cNvSpPr txBox="1"/>
          <p:nvPr/>
        </p:nvSpPr>
        <p:spPr>
          <a:xfrm>
            <a:off x="-1" y="294478"/>
            <a:ext cx="6791325" cy="461665"/>
          </a:xfrm>
          <a:prstGeom prst="rect">
            <a:avLst/>
          </a:prstGeom>
          <a:noFill/>
        </p:spPr>
        <p:txBody>
          <a:bodyPr wrap="square" rtlCol="0">
            <a:spAutoFit/>
          </a:bodyPr>
          <a:lstStyle/>
          <a:p>
            <a:pPr algn="ctr"/>
            <a:r>
              <a:rPr lang="fr-FR" sz="2400" dirty="0">
                <a:solidFill>
                  <a:srgbClr val="2F5597"/>
                </a:solidFill>
                <a:latin typeface="Cooper Black" panose="0208090404030B020404" pitchFamily="18" charset="0"/>
              </a:rPr>
              <a:t>Récapitulatif par cycles et par domaines</a:t>
            </a:r>
          </a:p>
        </p:txBody>
      </p:sp>
      <p:pic>
        <p:nvPicPr>
          <p:cNvPr id="4" name="Image 3">
            <a:extLst>
              <a:ext uri="{FF2B5EF4-FFF2-40B4-BE49-F238E27FC236}">
                <a16:creationId xmlns:a16="http://schemas.microsoft.com/office/drawing/2014/main" id="{D833DBBF-14BE-D3ED-DE64-4B672040D4AA}"/>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8319573" y="123216"/>
            <a:ext cx="2160729" cy="2160729"/>
          </a:xfrm>
          <a:prstGeom prst="rect">
            <a:avLst/>
          </a:prstGeom>
        </p:spPr>
      </p:pic>
      <p:pic>
        <p:nvPicPr>
          <p:cNvPr id="8" name="Image 7">
            <a:extLst>
              <a:ext uri="{FF2B5EF4-FFF2-40B4-BE49-F238E27FC236}">
                <a16:creationId xmlns:a16="http://schemas.microsoft.com/office/drawing/2014/main" id="{811985E6-2FCF-DEC0-7C05-7CBA3A337713}"/>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9952626" y="172211"/>
            <a:ext cx="2239374" cy="2239374"/>
          </a:xfrm>
          <a:prstGeom prst="rect">
            <a:avLst/>
          </a:prstGeom>
        </p:spPr>
      </p:pic>
      <p:sp>
        <p:nvSpPr>
          <p:cNvPr id="9" name="Rectangle 2">
            <a:extLst>
              <a:ext uri="{FF2B5EF4-FFF2-40B4-BE49-F238E27FC236}">
                <a16:creationId xmlns:a16="http://schemas.microsoft.com/office/drawing/2014/main" id="{48AFF4B4-E924-96FC-1542-63C9DB2550B5}"/>
              </a:ext>
            </a:extLst>
          </p:cNvPr>
          <p:cNvSpPr>
            <a:spLocks noChangeArrowheads="1"/>
          </p:cNvSpPr>
          <p:nvPr/>
        </p:nvSpPr>
        <p:spPr bwMode="auto">
          <a:xfrm>
            <a:off x="383121" y="1203580"/>
            <a:ext cx="71199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sz="1400" b="1" dirty="0">
                <a:latin typeface="Aptos" panose="020B0004020202020204" pitchFamily="34" charset="0"/>
                <a:cs typeface="Aparajita" panose="02020603050405020304" pitchFamily="18" charset="0"/>
              </a:rPr>
              <a:t>3. École Élémentaire — Cycle 3 (CM1, CM2)</a:t>
            </a:r>
            <a:endParaRPr lang="fr-FR" sz="1400" dirty="0">
              <a:latin typeface="Aptos" panose="020B0004020202020204" pitchFamily="34" charset="0"/>
              <a:cs typeface="Aparajita" panose="02020603050405020304" pitchFamily="18" charset="0"/>
            </a:endParaRPr>
          </a:p>
        </p:txBody>
      </p:sp>
    </p:spTree>
    <p:extLst>
      <p:ext uri="{BB962C8B-B14F-4D97-AF65-F5344CB8AC3E}">
        <p14:creationId xmlns:p14="http://schemas.microsoft.com/office/powerpoint/2010/main" val="254358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2AD7FA-6C9E-27E6-28F4-3E5E13CDF8F2}"/>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CB9B117A-C06F-EA79-838B-122F24FF7451}"/>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484632" y="1667367"/>
            <a:ext cx="3517119" cy="3517119"/>
          </a:xfrm>
          <a:prstGeom prst="rect">
            <a:avLst/>
          </a:prstGeom>
        </p:spPr>
      </p:pic>
      <p:cxnSp>
        <p:nvCxnSpPr>
          <p:cNvPr id="19" name="Straight Connector 18">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2472D515-A289-956B-9C1C-BD0A92F44B3F}"/>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8162336" y="1667368"/>
            <a:ext cx="3517120" cy="3517120"/>
          </a:xfrm>
          <a:prstGeom prst="rect">
            <a:avLst/>
          </a:prstGeom>
        </p:spPr>
      </p:pic>
      <p:pic>
        <p:nvPicPr>
          <p:cNvPr id="14" name="Image 13">
            <a:extLst>
              <a:ext uri="{FF2B5EF4-FFF2-40B4-BE49-F238E27FC236}">
                <a16:creationId xmlns:a16="http://schemas.microsoft.com/office/drawing/2014/main" id="{8AF8CF2E-4EA1-F2D4-D9C9-4F976CC5F99D}"/>
              </a:ext>
            </a:extLst>
          </p:cNvPr>
          <p:cNvPicPr>
            <a:picLocks noChangeAspect="1"/>
          </p:cNvPicPr>
          <p:nvPr/>
        </p:nvPicPr>
        <p:blipFill>
          <a:blip r:embed="rId5"/>
          <a:srcRect l="1886"/>
          <a:stretch>
            <a:fillRect/>
          </a:stretch>
        </p:blipFill>
        <p:spPr>
          <a:xfrm>
            <a:off x="11979217" y="0"/>
            <a:ext cx="212783" cy="6858000"/>
          </a:xfrm>
          <a:prstGeom prst="rect">
            <a:avLst/>
          </a:prstGeom>
        </p:spPr>
      </p:pic>
      <p:pic>
        <p:nvPicPr>
          <p:cNvPr id="2" name="Image 1" descr="Une image contenant texte, Graphique, Police, graphisme&#10;&#10;Le contenu généré par l’IA peut être incorrect.">
            <a:extLst>
              <a:ext uri="{FF2B5EF4-FFF2-40B4-BE49-F238E27FC236}">
                <a16:creationId xmlns:a16="http://schemas.microsoft.com/office/drawing/2014/main" id="{C9FAF847-1070-1CFE-93B4-3681AE65B2D0}"/>
              </a:ext>
            </a:extLst>
          </p:cNvPr>
          <p:cNvPicPr>
            <a:picLocks noChangeAspect="1"/>
          </p:cNvPicPr>
          <p:nvPr/>
        </p:nvPicPr>
        <p:blipFill>
          <a:blip r:embed="rId6">
            <a:alphaModFix amt="10000"/>
            <a:extLst>
              <a:ext uri="{28A0092B-C50C-407E-A947-70E740481C1C}">
                <a14:useLocalDpi xmlns:a14="http://schemas.microsoft.com/office/drawing/2010/main" val="0"/>
              </a:ext>
            </a:extLst>
          </a:blip>
          <a:srcRect b="45556"/>
          <a:stretch>
            <a:fillRect/>
          </a:stretch>
        </p:blipFill>
        <p:spPr>
          <a:xfrm>
            <a:off x="10552922" y="5898354"/>
            <a:ext cx="1525304" cy="895999"/>
          </a:xfrm>
          <a:prstGeom prst="rect">
            <a:avLst/>
          </a:prstGeom>
        </p:spPr>
      </p:pic>
      <p:pic>
        <p:nvPicPr>
          <p:cNvPr id="3" name="Image 2" descr="Une image contenant Police, Graphique, texte, graphisme&#10;&#10;Le contenu généré par l’IA peut être incorrect.">
            <a:extLst>
              <a:ext uri="{FF2B5EF4-FFF2-40B4-BE49-F238E27FC236}">
                <a16:creationId xmlns:a16="http://schemas.microsoft.com/office/drawing/2014/main" id="{2D184B55-E88C-3A1D-33ED-B2C7D72D1A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92350" y="1834172"/>
            <a:ext cx="2407299" cy="798003"/>
          </a:xfrm>
          <a:prstGeom prst="rect">
            <a:avLst/>
          </a:prstGeom>
        </p:spPr>
      </p:pic>
      <p:pic>
        <p:nvPicPr>
          <p:cNvPr id="6" name="Image 5">
            <a:extLst>
              <a:ext uri="{FF2B5EF4-FFF2-40B4-BE49-F238E27FC236}">
                <a16:creationId xmlns:a16="http://schemas.microsoft.com/office/drawing/2014/main" id="{7212A87E-27F1-B688-8F5B-E66E9AD9F8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66656" y="2794282"/>
            <a:ext cx="1458687" cy="1458687"/>
          </a:xfrm>
          <a:prstGeom prst="rect">
            <a:avLst/>
          </a:prstGeom>
        </p:spPr>
      </p:pic>
    </p:spTree>
    <p:extLst>
      <p:ext uri="{BB962C8B-B14F-4D97-AF65-F5344CB8AC3E}">
        <p14:creationId xmlns:p14="http://schemas.microsoft.com/office/powerpoint/2010/main" val="329526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CAA52-9C81-1F24-D58E-927242F623BA}"/>
            </a:ext>
          </a:extLst>
        </p:cNvPr>
        <p:cNvGrpSpPr/>
        <p:nvPr/>
      </p:nvGrpSpPr>
      <p:grpSpPr>
        <a:xfrm>
          <a:off x="0" y="0"/>
          <a:ext cx="0" cy="0"/>
          <a:chOff x="0" y="0"/>
          <a:chExt cx="0" cy="0"/>
        </a:xfrm>
      </p:grpSpPr>
      <p:pic>
        <p:nvPicPr>
          <p:cNvPr id="14" name="Image 13">
            <a:extLst>
              <a:ext uri="{FF2B5EF4-FFF2-40B4-BE49-F238E27FC236}">
                <a16:creationId xmlns:a16="http://schemas.microsoft.com/office/drawing/2014/main" id="{6D8C481A-EF8B-F759-B2EA-3E38E5373EF1}"/>
              </a:ext>
            </a:extLst>
          </p:cNvPr>
          <p:cNvPicPr>
            <a:picLocks noChangeAspect="1"/>
          </p:cNvPicPr>
          <p:nvPr/>
        </p:nvPicPr>
        <p:blipFill>
          <a:blip r:embed="rId2"/>
          <a:srcRect l="1886"/>
          <a:stretch>
            <a:fillRect/>
          </a:stretch>
        </p:blipFill>
        <p:spPr>
          <a:xfrm>
            <a:off x="11979217" y="0"/>
            <a:ext cx="212783" cy="6858000"/>
          </a:xfrm>
          <a:prstGeom prst="rect">
            <a:avLst/>
          </a:prstGeom>
        </p:spPr>
      </p:pic>
      <p:pic>
        <p:nvPicPr>
          <p:cNvPr id="2" name="Image 1" descr="Une image contenant texte, Graphique, Police, graphisme&#10;&#10;Le contenu généré par l’IA peut être incorrect.">
            <a:extLst>
              <a:ext uri="{FF2B5EF4-FFF2-40B4-BE49-F238E27FC236}">
                <a16:creationId xmlns:a16="http://schemas.microsoft.com/office/drawing/2014/main" id="{FB32903D-4413-0922-C6F7-D2ABCF891C84}"/>
              </a:ext>
            </a:extLst>
          </p:cNvPr>
          <p:cNvPicPr>
            <a:picLocks noChangeAspect="1"/>
          </p:cNvPicPr>
          <p:nvPr/>
        </p:nvPicPr>
        <p:blipFill>
          <a:blip r:embed="rId3">
            <a:alphaModFix amt="10000"/>
            <a:extLst>
              <a:ext uri="{28A0092B-C50C-407E-A947-70E740481C1C}">
                <a14:useLocalDpi xmlns:a14="http://schemas.microsoft.com/office/drawing/2010/main" val="0"/>
              </a:ext>
            </a:extLst>
          </a:blip>
          <a:srcRect b="45556"/>
          <a:stretch>
            <a:fillRect/>
          </a:stretch>
        </p:blipFill>
        <p:spPr>
          <a:xfrm>
            <a:off x="10552922" y="5898354"/>
            <a:ext cx="1525304" cy="895999"/>
          </a:xfrm>
          <a:prstGeom prst="rect">
            <a:avLst/>
          </a:prstGeom>
        </p:spPr>
      </p:pic>
      <p:sp>
        <p:nvSpPr>
          <p:cNvPr id="4" name="ZoneTexte 3">
            <a:extLst>
              <a:ext uri="{FF2B5EF4-FFF2-40B4-BE49-F238E27FC236}">
                <a16:creationId xmlns:a16="http://schemas.microsoft.com/office/drawing/2014/main" id="{01E0B366-4E9C-69F9-47D1-976F50BAB37F}"/>
              </a:ext>
            </a:extLst>
          </p:cNvPr>
          <p:cNvSpPr txBox="1"/>
          <p:nvPr/>
        </p:nvSpPr>
        <p:spPr>
          <a:xfrm>
            <a:off x="0" y="294478"/>
            <a:ext cx="4598032" cy="830997"/>
          </a:xfrm>
          <a:prstGeom prst="rect">
            <a:avLst/>
          </a:prstGeom>
          <a:noFill/>
        </p:spPr>
        <p:txBody>
          <a:bodyPr wrap="square" rtlCol="0">
            <a:spAutoFit/>
          </a:bodyPr>
          <a:lstStyle/>
          <a:p>
            <a:pPr algn="ctr"/>
            <a:r>
              <a:rPr lang="fr-FR" sz="2400">
                <a:solidFill>
                  <a:srgbClr val="2F5597"/>
                </a:solidFill>
                <a:latin typeface="Cooper Black" panose="0208090404030B020404" pitchFamily="18" charset="0"/>
              </a:rPr>
              <a:t>Nouveaux programmes rentrée 2026</a:t>
            </a:r>
          </a:p>
        </p:txBody>
      </p:sp>
      <p:sp>
        <p:nvSpPr>
          <p:cNvPr id="9" name="ZoneTexte 8">
            <a:extLst>
              <a:ext uri="{FF2B5EF4-FFF2-40B4-BE49-F238E27FC236}">
                <a16:creationId xmlns:a16="http://schemas.microsoft.com/office/drawing/2014/main" id="{BE4355A5-3758-63C5-41E0-37BFB532D035}"/>
              </a:ext>
            </a:extLst>
          </p:cNvPr>
          <p:cNvSpPr txBox="1"/>
          <p:nvPr/>
        </p:nvSpPr>
        <p:spPr>
          <a:xfrm>
            <a:off x="499505" y="1190685"/>
            <a:ext cx="9939644" cy="5632311"/>
          </a:xfrm>
          <a:prstGeom prst="rect">
            <a:avLst/>
          </a:prstGeom>
          <a:noFill/>
        </p:spPr>
        <p:txBody>
          <a:bodyPr wrap="square">
            <a:spAutoFit/>
          </a:bodyPr>
          <a:lstStyle/>
          <a:p>
            <a:pPr>
              <a:buNone/>
            </a:pPr>
            <a:r>
              <a:rPr lang="fr-FR" dirty="0"/>
              <a:t>Pour la rentrée scolaire de septembre </a:t>
            </a:r>
            <a:r>
              <a:rPr lang="fr-FR" b="1" dirty="0"/>
              <a:t>2026</a:t>
            </a:r>
            <a:r>
              <a:rPr lang="fr-FR" dirty="0"/>
              <a:t>, plusieurs ajustements majeurs et déploiements progressifs entrent en vigueur à l'école maternelle et élémentaire. L'actualité la plus marquante est la refonte totale des programmes de la maternelle.</a:t>
            </a:r>
          </a:p>
          <a:p>
            <a:pPr>
              <a:buNone/>
            </a:pPr>
            <a:endParaRPr lang="fr-FR" sz="1000" dirty="0"/>
          </a:p>
          <a:p>
            <a:pPr>
              <a:buNone/>
            </a:pPr>
            <a:r>
              <a:rPr lang="fr-FR" b="1" dirty="0"/>
              <a:t>1. École maternelle (Cycle 1) : Petite, Moyenne et Grande Sections</a:t>
            </a:r>
          </a:p>
          <a:p>
            <a:pPr>
              <a:buNone/>
            </a:pPr>
            <a:r>
              <a:rPr lang="fr-FR" dirty="0"/>
              <a:t>C'est le grand chantier de cette rentrée. Un tout nouveau programme unifié et restructuré remplace celui de 2021. La principale nouveauté est le passage de 5 à </a:t>
            </a:r>
            <a:r>
              <a:rPr lang="fr-FR" b="1" dirty="0"/>
              <a:t>6 domaines d'apprentissage</a:t>
            </a:r>
            <a:r>
              <a:rPr lang="fr-FR" dirty="0"/>
              <a:t>, suite à l'éclatement de l'ancien domaine "Explorer le monde".</a:t>
            </a:r>
          </a:p>
          <a:p>
            <a:pPr>
              <a:buFont typeface="Arial" panose="020B0604020202020204" pitchFamily="34" charset="0"/>
              <a:buChar char="•"/>
            </a:pPr>
            <a:r>
              <a:rPr lang="fr-FR" b="1" dirty="0"/>
              <a:t> Classes concernées :</a:t>
            </a:r>
            <a:r>
              <a:rPr lang="fr-FR" dirty="0"/>
              <a:t> Petite Section (PS), Moyenne Section (MS), Grande Section (GS).</a:t>
            </a:r>
          </a:p>
          <a:p>
            <a:pPr>
              <a:buFont typeface="Arial" panose="020B0604020202020204" pitchFamily="34" charset="0"/>
              <a:buChar char="•"/>
            </a:pPr>
            <a:r>
              <a:rPr lang="fr-FR" b="1" dirty="0"/>
              <a:t> Référence au BO :</a:t>
            </a:r>
            <a:r>
              <a:rPr lang="fr-FR" dirty="0"/>
              <a:t> </a:t>
            </a:r>
            <a:r>
              <a:rPr lang="fr-FR" dirty="0">
                <a:hlinkClick r:id="rId4"/>
              </a:rPr>
              <a:t>BO n° 19 du 7 mai 2026 (Arrêté du 16 avril 2026 - NOR : MENE2608627A)</a:t>
            </a:r>
            <a:r>
              <a:rPr lang="fr-FR" dirty="0"/>
              <a:t>.</a:t>
            </a:r>
          </a:p>
          <a:p>
            <a:pPr>
              <a:buNone/>
            </a:pPr>
            <a:endParaRPr lang="fr-FR" b="1" dirty="0"/>
          </a:p>
          <a:p>
            <a:pPr>
              <a:buNone/>
            </a:pPr>
            <a:r>
              <a:rPr lang="fr-FR" b="1" dirty="0"/>
              <a:t>Les 6 nouveaux domaines d'apprentissage :</a:t>
            </a:r>
          </a:p>
          <a:p>
            <a:pPr>
              <a:buFont typeface="+mj-lt"/>
              <a:buAutoNum type="arabicPeriod"/>
            </a:pPr>
            <a:r>
              <a:rPr lang="fr-FR" dirty="0"/>
              <a:t>Le développement et la structuration du langage oral et écrit (domaine récrit en 2025)</a:t>
            </a:r>
          </a:p>
          <a:p>
            <a:pPr>
              <a:buFont typeface="+mj-lt"/>
              <a:buAutoNum type="arabicPeriod"/>
            </a:pPr>
            <a:r>
              <a:rPr lang="fr-FR" dirty="0"/>
              <a:t>Agir, s'exprimer, comprendre à travers les activités physiques (avec un accent sur l'EPS quotidienne de 30 à 45 min et l'aisance aquatique).</a:t>
            </a:r>
          </a:p>
          <a:p>
            <a:pPr>
              <a:buFont typeface="+mj-lt"/>
              <a:buAutoNum type="arabicPeriod"/>
            </a:pPr>
            <a:r>
              <a:rPr lang="fr-FR" dirty="0"/>
              <a:t>Agir, s'exprimer, comprendre à travers les activités artistiques.</a:t>
            </a:r>
          </a:p>
          <a:p>
            <a:pPr>
              <a:buFont typeface="+mj-lt"/>
              <a:buAutoNum type="arabicPeriod"/>
            </a:pPr>
            <a:r>
              <a:rPr lang="fr-FR" dirty="0"/>
              <a:t>L'acquisition des premiers outils mathématiques (structuré par âges avec des objectifs précis sur le nombre cardinal/ordinal et les formes). (domaine récrit en 2025)</a:t>
            </a:r>
          </a:p>
          <a:p>
            <a:pPr>
              <a:buFont typeface="+mj-lt"/>
              <a:buAutoNum type="arabicPeriod"/>
            </a:pPr>
            <a:r>
              <a:rPr lang="fr-FR" dirty="0"/>
              <a:t>Se repérer dans le temps et l'espace (</a:t>
            </a:r>
            <a:r>
              <a:rPr lang="fr-FR" i="1" dirty="0"/>
              <a:t>Nouveau domaine autonome</a:t>
            </a:r>
            <a:r>
              <a:rPr lang="fr-FR" dirty="0"/>
              <a:t>).</a:t>
            </a:r>
          </a:p>
          <a:p>
            <a:pPr>
              <a:buFont typeface="+mj-lt"/>
              <a:buAutoNum type="arabicPeriod"/>
            </a:pPr>
            <a:r>
              <a:rPr lang="fr-FR" dirty="0"/>
              <a:t>Découvrir le monde du vivant, de la matière et des objets (</a:t>
            </a:r>
            <a:r>
              <a:rPr lang="fr-FR" i="1" dirty="0"/>
              <a:t>Nouveau domaine autonome</a:t>
            </a:r>
            <a:r>
              <a:rPr lang="fr-FR" dirty="0"/>
              <a:t>).</a:t>
            </a:r>
          </a:p>
        </p:txBody>
      </p:sp>
      <p:pic>
        <p:nvPicPr>
          <p:cNvPr id="5" name="Image 4">
            <a:extLst>
              <a:ext uri="{FF2B5EF4-FFF2-40B4-BE49-F238E27FC236}">
                <a16:creationId xmlns:a16="http://schemas.microsoft.com/office/drawing/2014/main" id="{F0C20A6E-297F-E76F-D1BA-0D20DBBC6A4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576350" y="415804"/>
            <a:ext cx="3146546" cy="3146546"/>
          </a:xfrm>
          <a:prstGeom prst="rect">
            <a:avLst/>
          </a:prstGeom>
        </p:spPr>
      </p:pic>
    </p:spTree>
    <p:extLst>
      <p:ext uri="{BB962C8B-B14F-4D97-AF65-F5344CB8AC3E}">
        <p14:creationId xmlns:p14="http://schemas.microsoft.com/office/powerpoint/2010/main" val="187097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17409-EF28-EB42-F7DF-D6CC791ACFCD}"/>
            </a:ext>
          </a:extLst>
        </p:cNvPr>
        <p:cNvGrpSpPr/>
        <p:nvPr/>
      </p:nvGrpSpPr>
      <p:grpSpPr>
        <a:xfrm>
          <a:off x="0" y="0"/>
          <a:ext cx="0" cy="0"/>
          <a:chOff x="0" y="0"/>
          <a:chExt cx="0" cy="0"/>
        </a:xfrm>
      </p:grpSpPr>
      <p:pic>
        <p:nvPicPr>
          <p:cNvPr id="14" name="Image 13">
            <a:extLst>
              <a:ext uri="{FF2B5EF4-FFF2-40B4-BE49-F238E27FC236}">
                <a16:creationId xmlns:a16="http://schemas.microsoft.com/office/drawing/2014/main" id="{D3918B09-77B8-CC89-C62E-B1413810DAC7}"/>
              </a:ext>
            </a:extLst>
          </p:cNvPr>
          <p:cNvPicPr>
            <a:picLocks noChangeAspect="1"/>
          </p:cNvPicPr>
          <p:nvPr/>
        </p:nvPicPr>
        <p:blipFill>
          <a:blip r:embed="rId2"/>
          <a:srcRect l="1886"/>
          <a:stretch>
            <a:fillRect/>
          </a:stretch>
        </p:blipFill>
        <p:spPr>
          <a:xfrm>
            <a:off x="11979217" y="0"/>
            <a:ext cx="212783" cy="6858000"/>
          </a:xfrm>
          <a:prstGeom prst="rect">
            <a:avLst/>
          </a:prstGeom>
        </p:spPr>
      </p:pic>
      <p:pic>
        <p:nvPicPr>
          <p:cNvPr id="2" name="Image 1" descr="Une image contenant texte, Graphique, Police, graphisme&#10;&#10;Le contenu généré par l’IA peut être incorrect.">
            <a:extLst>
              <a:ext uri="{FF2B5EF4-FFF2-40B4-BE49-F238E27FC236}">
                <a16:creationId xmlns:a16="http://schemas.microsoft.com/office/drawing/2014/main" id="{7B971328-BAD7-BA55-F0B5-864E5F249DC8}"/>
              </a:ext>
            </a:extLst>
          </p:cNvPr>
          <p:cNvPicPr>
            <a:picLocks noChangeAspect="1"/>
          </p:cNvPicPr>
          <p:nvPr/>
        </p:nvPicPr>
        <p:blipFill>
          <a:blip r:embed="rId3">
            <a:alphaModFix amt="10000"/>
            <a:extLst>
              <a:ext uri="{28A0092B-C50C-407E-A947-70E740481C1C}">
                <a14:useLocalDpi xmlns:a14="http://schemas.microsoft.com/office/drawing/2010/main" val="0"/>
              </a:ext>
            </a:extLst>
          </a:blip>
          <a:srcRect b="45556"/>
          <a:stretch>
            <a:fillRect/>
          </a:stretch>
        </p:blipFill>
        <p:spPr>
          <a:xfrm>
            <a:off x="10552922" y="5898354"/>
            <a:ext cx="1525304" cy="895999"/>
          </a:xfrm>
          <a:prstGeom prst="rect">
            <a:avLst/>
          </a:prstGeom>
        </p:spPr>
      </p:pic>
      <p:sp>
        <p:nvSpPr>
          <p:cNvPr id="4" name="ZoneTexte 3">
            <a:extLst>
              <a:ext uri="{FF2B5EF4-FFF2-40B4-BE49-F238E27FC236}">
                <a16:creationId xmlns:a16="http://schemas.microsoft.com/office/drawing/2014/main" id="{73AC6654-C2F7-262C-751A-B237B7BE69E9}"/>
              </a:ext>
            </a:extLst>
          </p:cNvPr>
          <p:cNvSpPr txBox="1"/>
          <p:nvPr/>
        </p:nvSpPr>
        <p:spPr>
          <a:xfrm>
            <a:off x="0" y="294478"/>
            <a:ext cx="4598032" cy="830997"/>
          </a:xfrm>
          <a:prstGeom prst="rect">
            <a:avLst/>
          </a:prstGeom>
          <a:noFill/>
        </p:spPr>
        <p:txBody>
          <a:bodyPr wrap="square" rtlCol="0">
            <a:spAutoFit/>
          </a:bodyPr>
          <a:lstStyle/>
          <a:p>
            <a:pPr algn="ctr"/>
            <a:r>
              <a:rPr lang="fr-FR" sz="2400">
                <a:solidFill>
                  <a:srgbClr val="2F5597"/>
                </a:solidFill>
                <a:latin typeface="Cooper Black" panose="0208090404030B020404" pitchFamily="18" charset="0"/>
              </a:rPr>
              <a:t>Nouveaux programmes rentrée 2026</a:t>
            </a:r>
          </a:p>
        </p:txBody>
      </p:sp>
      <p:sp>
        <p:nvSpPr>
          <p:cNvPr id="9" name="ZoneTexte 8">
            <a:extLst>
              <a:ext uri="{FF2B5EF4-FFF2-40B4-BE49-F238E27FC236}">
                <a16:creationId xmlns:a16="http://schemas.microsoft.com/office/drawing/2014/main" id="{1D8807AC-0017-8DA0-357B-F9384AFEEBCC}"/>
              </a:ext>
            </a:extLst>
          </p:cNvPr>
          <p:cNvSpPr txBox="1"/>
          <p:nvPr/>
        </p:nvSpPr>
        <p:spPr>
          <a:xfrm>
            <a:off x="607002" y="1310392"/>
            <a:ext cx="10356273" cy="4801314"/>
          </a:xfrm>
          <a:prstGeom prst="rect">
            <a:avLst/>
          </a:prstGeom>
          <a:noFill/>
        </p:spPr>
        <p:txBody>
          <a:bodyPr wrap="square">
            <a:spAutoFit/>
          </a:bodyPr>
          <a:lstStyle/>
          <a:p>
            <a:pPr>
              <a:buNone/>
            </a:pPr>
            <a:r>
              <a:rPr lang="fr-FR" b="1"/>
              <a:t>2. École élémentaire : Cycles 2 et 3</a:t>
            </a:r>
          </a:p>
          <a:p>
            <a:pPr>
              <a:buNone/>
            </a:pPr>
            <a:r>
              <a:rPr lang="fr-FR"/>
              <a:t>En élémentaire, la rentrée 2026 marque la finalisation du calendrier d'application progressive de plusieurs réformes des programmes (Français, Mathématiques et EMC).</a:t>
            </a:r>
          </a:p>
          <a:p>
            <a:pPr>
              <a:buNone/>
            </a:pPr>
            <a:endParaRPr lang="fr-FR" b="1"/>
          </a:p>
          <a:p>
            <a:pPr>
              <a:buNone/>
            </a:pPr>
            <a:r>
              <a:rPr lang="fr-FR" b="1"/>
              <a:t>Enseignement Moral et Civique (EMC) — Classe de CE2</a:t>
            </a:r>
          </a:p>
          <a:p>
            <a:pPr>
              <a:buNone/>
            </a:pPr>
            <a:r>
              <a:rPr lang="fr-FR"/>
              <a:t>Le programme d'EMC a été entièrement réécrit pour être plus structuré et axé sur les valeurs de la République, les droits et les devoirs. Après le CP et le CE1, c'est au tour du dernier niveau du cycle 2 de l'appliquer.</a:t>
            </a:r>
          </a:p>
          <a:p>
            <a:pPr>
              <a:buFont typeface="Arial" panose="020B0604020202020204" pitchFamily="34" charset="0"/>
              <a:buChar char="•"/>
            </a:pPr>
            <a:r>
              <a:rPr lang="fr-FR" b="1"/>
              <a:t> Classe concernée :</a:t>
            </a:r>
            <a:r>
              <a:rPr lang="fr-FR"/>
              <a:t> CE2 (Cycle 2).</a:t>
            </a:r>
          </a:p>
          <a:p>
            <a:pPr>
              <a:buFont typeface="Arial" panose="020B0604020202020204" pitchFamily="34" charset="0"/>
              <a:buChar char="•"/>
            </a:pPr>
            <a:r>
              <a:rPr lang="fr-FR" b="1"/>
              <a:t> Référence au BO :</a:t>
            </a:r>
            <a:r>
              <a:rPr lang="fr-FR"/>
              <a:t> </a:t>
            </a:r>
            <a:r>
              <a:rPr lang="fr-FR">
                <a:hlinkClick r:id="rId4"/>
              </a:rPr>
              <a:t>BO spécial n° 5 du 13 juin 2024</a:t>
            </a:r>
            <a:r>
              <a:rPr lang="fr-FR"/>
              <a:t>.</a:t>
            </a:r>
          </a:p>
          <a:p>
            <a:pPr>
              <a:buNone/>
            </a:pPr>
            <a:endParaRPr lang="fr-FR" b="1"/>
          </a:p>
          <a:p>
            <a:pPr>
              <a:buNone/>
            </a:pPr>
            <a:r>
              <a:rPr lang="fr-FR" b="1"/>
              <a:t>Français et Mathématiques — Classe de CM2</a:t>
            </a:r>
          </a:p>
          <a:p>
            <a:pPr>
              <a:buNone/>
            </a:pPr>
            <a:r>
              <a:rPr lang="fr-FR"/>
              <a:t>Dans le cadre de la réforme de la scolarité obligatoire (le "Choc des savoirs"), les nouveaux programmes de Français et de Mathématiques entrent en vigueur pour le dernier niveau du cycle 3. (Pour rappel, ils avaient été appliqués au CM1 à la rentrée 2025).</a:t>
            </a:r>
          </a:p>
          <a:p>
            <a:pPr>
              <a:buFont typeface="Arial" panose="020B0604020202020204" pitchFamily="34" charset="0"/>
              <a:buChar char="•"/>
            </a:pPr>
            <a:r>
              <a:rPr lang="fr-FR" b="1"/>
              <a:t> Classe concernée :</a:t>
            </a:r>
            <a:r>
              <a:rPr lang="fr-FR"/>
              <a:t> CM2 (Cycle 3).</a:t>
            </a:r>
          </a:p>
          <a:p>
            <a:pPr>
              <a:buFont typeface="Arial" panose="020B0604020202020204" pitchFamily="34" charset="0"/>
              <a:buChar char="•"/>
            </a:pPr>
            <a:r>
              <a:rPr lang="fr-FR" b="1"/>
              <a:t> Référence au BO :</a:t>
            </a:r>
            <a:r>
              <a:rPr lang="fr-FR"/>
              <a:t> </a:t>
            </a:r>
            <a:r>
              <a:rPr lang="fr-FR">
                <a:hlinkClick r:id="rId5"/>
              </a:rPr>
              <a:t>BO n° 16 du 17 avril 2025 (Arrêté du 10 avril 2025)</a:t>
            </a:r>
            <a:r>
              <a:rPr lang="fr-FR"/>
              <a:t>.</a:t>
            </a:r>
          </a:p>
        </p:txBody>
      </p:sp>
      <p:pic>
        <p:nvPicPr>
          <p:cNvPr id="5" name="Image 4">
            <a:extLst>
              <a:ext uri="{FF2B5EF4-FFF2-40B4-BE49-F238E27FC236}">
                <a16:creationId xmlns:a16="http://schemas.microsoft.com/office/drawing/2014/main" id="{801D9F0B-9FFD-DE31-D49F-F2AE7D5E65C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flipH="1">
            <a:off x="10017002" y="187204"/>
            <a:ext cx="2489321" cy="2489321"/>
          </a:xfrm>
          <a:prstGeom prst="rect">
            <a:avLst/>
          </a:prstGeom>
        </p:spPr>
      </p:pic>
    </p:spTree>
    <p:extLst>
      <p:ext uri="{BB962C8B-B14F-4D97-AF65-F5344CB8AC3E}">
        <p14:creationId xmlns:p14="http://schemas.microsoft.com/office/powerpoint/2010/main" val="136749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B00E0-A038-093C-B99A-C11F57BF052F}"/>
            </a:ext>
          </a:extLst>
        </p:cNvPr>
        <p:cNvGrpSpPr/>
        <p:nvPr/>
      </p:nvGrpSpPr>
      <p:grpSpPr>
        <a:xfrm>
          <a:off x="0" y="0"/>
          <a:ext cx="0" cy="0"/>
          <a:chOff x="0" y="0"/>
          <a:chExt cx="0" cy="0"/>
        </a:xfrm>
      </p:grpSpPr>
      <p:pic>
        <p:nvPicPr>
          <p:cNvPr id="14" name="Image 13">
            <a:extLst>
              <a:ext uri="{FF2B5EF4-FFF2-40B4-BE49-F238E27FC236}">
                <a16:creationId xmlns:a16="http://schemas.microsoft.com/office/drawing/2014/main" id="{C5451556-DF9C-1E04-1F1C-301ECC76D3C4}"/>
              </a:ext>
            </a:extLst>
          </p:cNvPr>
          <p:cNvPicPr>
            <a:picLocks noChangeAspect="1"/>
          </p:cNvPicPr>
          <p:nvPr/>
        </p:nvPicPr>
        <p:blipFill>
          <a:blip r:embed="rId2"/>
          <a:srcRect l="1886"/>
          <a:stretch>
            <a:fillRect/>
          </a:stretch>
        </p:blipFill>
        <p:spPr>
          <a:xfrm>
            <a:off x="11979217" y="0"/>
            <a:ext cx="212783" cy="6858000"/>
          </a:xfrm>
          <a:prstGeom prst="rect">
            <a:avLst/>
          </a:prstGeom>
        </p:spPr>
      </p:pic>
      <p:pic>
        <p:nvPicPr>
          <p:cNvPr id="2" name="Image 1" descr="Une image contenant texte, Graphique, Police, graphisme&#10;&#10;Le contenu généré par l’IA peut être incorrect.">
            <a:extLst>
              <a:ext uri="{FF2B5EF4-FFF2-40B4-BE49-F238E27FC236}">
                <a16:creationId xmlns:a16="http://schemas.microsoft.com/office/drawing/2014/main" id="{5D03BBBD-61A0-DD83-08F8-1B093B9B3B3C}"/>
              </a:ext>
            </a:extLst>
          </p:cNvPr>
          <p:cNvPicPr>
            <a:picLocks noChangeAspect="1"/>
          </p:cNvPicPr>
          <p:nvPr/>
        </p:nvPicPr>
        <p:blipFill>
          <a:blip r:embed="rId3">
            <a:alphaModFix amt="10000"/>
            <a:extLst>
              <a:ext uri="{28A0092B-C50C-407E-A947-70E740481C1C}">
                <a14:useLocalDpi xmlns:a14="http://schemas.microsoft.com/office/drawing/2010/main" val="0"/>
              </a:ext>
            </a:extLst>
          </a:blip>
          <a:srcRect b="45556"/>
          <a:stretch>
            <a:fillRect/>
          </a:stretch>
        </p:blipFill>
        <p:spPr>
          <a:xfrm>
            <a:off x="10552922" y="5898354"/>
            <a:ext cx="1525304" cy="895999"/>
          </a:xfrm>
          <a:prstGeom prst="rect">
            <a:avLst/>
          </a:prstGeom>
        </p:spPr>
      </p:pic>
      <p:sp>
        <p:nvSpPr>
          <p:cNvPr id="4" name="ZoneTexte 3">
            <a:extLst>
              <a:ext uri="{FF2B5EF4-FFF2-40B4-BE49-F238E27FC236}">
                <a16:creationId xmlns:a16="http://schemas.microsoft.com/office/drawing/2014/main" id="{F56E0FD2-7983-18B3-444B-2E9A18BAB3BE}"/>
              </a:ext>
            </a:extLst>
          </p:cNvPr>
          <p:cNvSpPr txBox="1"/>
          <p:nvPr/>
        </p:nvSpPr>
        <p:spPr>
          <a:xfrm>
            <a:off x="0" y="294478"/>
            <a:ext cx="4598032" cy="830997"/>
          </a:xfrm>
          <a:prstGeom prst="rect">
            <a:avLst/>
          </a:prstGeom>
          <a:noFill/>
        </p:spPr>
        <p:txBody>
          <a:bodyPr wrap="square" rtlCol="0">
            <a:spAutoFit/>
          </a:bodyPr>
          <a:lstStyle/>
          <a:p>
            <a:pPr algn="ctr"/>
            <a:r>
              <a:rPr lang="fr-FR" sz="2400">
                <a:solidFill>
                  <a:srgbClr val="2F5597"/>
                </a:solidFill>
                <a:latin typeface="Cooper Black" panose="0208090404030B020404" pitchFamily="18" charset="0"/>
              </a:rPr>
              <a:t>Nouveaux programmes rentrée 2026</a:t>
            </a:r>
          </a:p>
        </p:txBody>
      </p:sp>
      <p:sp>
        <p:nvSpPr>
          <p:cNvPr id="9" name="ZoneTexte 8">
            <a:extLst>
              <a:ext uri="{FF2B5EF4-FFF2-40B4-BE49-F238E27FC236}">
                <a16:creationId xmlns:a16="http://schemas.microsoft.com/office/drawing/2014/main" id="{E5DFA4BB-1BEA-FB4F-FEB7-D706FFF7851E}"/>
              </a:ext>
            </a:extLst>
          </p:cNvPr>
          <p:cNvSpPr txBox="1"/>
          <p:nvPr/>
        </p:nvSpPr>
        <p:spPr>
          <a:xfrm>
            <a:off x="419100" y="1310392"/>
            <a:ext cx="11659126" cy="5755422"/>
          </a:xfrm>
          <a:prstGeom prst="rect">
            <a:avLst/>
          </a:prstGeom>
          <a:noFill/>
        </p:spPr>
        <p:txBody>
          <a:bodyPr wrap="square" numCol="2" spcCol="540000">
            <a:spAutoFit/>
          </a:bodyPr>
          <a:lstStyle/>
          <a:p>
            <a:pPr>
              <a:buNone/>
            </a:pPr>
            <a:r>
              <a:rPr lang="fr-FR" b="1" dirty="0"/>
              <a:t>2. École élémentaire : Cycles 2 et 3 (suite)</a:t>
            </a:r>
          </a:p>
          <a:p>
            <a:pPr algn="just">
              <a:buNone/>
            </a:pPr>
            <a:r>
              <a:rPr lang="fr-FR" dirty="0"/>
              <a:t>De nouveaux programmes ont été publiés les 19 mars, 28 mai et 11 juin 2026 au BO.</a:t>
            </a:r>
          </a:p>
          <a:p>
            <a:pPr algn="just">
              <a:buNone/>
            </a:pPr>
            <a:r>
              <a:rPr lang="fr-FR" sz="1400" i="1" dirty="0"/>
              <a:t>Les parties relatives à l’enseignement de langues vivantes, de l’enseignement d’éducation physique et sportive et « Questionner le monde – Questionner l’espace et le temps » de l’annexe 1 (Programme d’enseignement du cycle des apprentissages fondamentaux) et à l’enseignement d’éducation physique et sportive et d’histoire et géographie de l’annexe 2 (Programme d’enseignement du cycle de consolidation) de l’arrêté du 9 novembre 2015 susvisé sont supprimées.</a:t>
            </a:r>
          </a:p>
          <a:p>
            <a:pPr algn="just">
              <a:buNone/>
            </a:pPr>
            <a:r>
              <a:rPr lang="fr-FR" dirty="0"/>
              <a:t>Les dispositions du présent arrêté entrent en application à la rentrée de l'année scolaire 2026-2027 en tant qu’elles s’appliquent aux classes de </a:t>
            </a:r>
            <a:r>
              <a:rPr lang="fr-FR" b="1" dirty="0"/>
              <a:t>cours préparatoire et de cours moyen première année</a:t>
            </a:r>
            <a:r>
              <a:rPr lang="fr-FR" dirty="0"/>
              <a:t> et à la rentrée de l'année scolaire 2027-2028 en tant qu’elles s’appliquent aux classes de cours élémentaire première et deuxième années, de cours moyen deuxième année et de sixième.</a:t>
            </a:r>
          </a:p>
          <a:p>
            <a:pPr>
              <a:buNone/>
            </a:pPr>
            <a:endParaRPr lang="fr-FR" dirty="0"/>
          </a:p>
          <a:p>
            <a:pPr>
              <a:buNone/>
            </a:pPr>
            <a:endParaRPr lang="fr-FR" dirty="0"/>
          </a:p>
          <a:p>
            <a:pPr>
              <a:buNone/>
            </a:pPr>
            <a:endParaRPr lang="fr-FR" dirty="0"/>
          </a:p>
          <a:p>
            <a:pPr>
              <a:buNone/>
            </a:pPr>
            <a:endParaRPr lang="fr-FR" dirty="0"/>
          </a:p>
          <a:p>
            <a:pPr>
              <a:buNone/>
            </a:pPr>
            <a:endParaRPr lang="fr-FR" b="1" dirty="0"/>
          </a:p>
          <a:p>
            <a:pPr>
              <a:buNone/>
            </a:pPr>
            <a:endParaRPr lang="fr-FR" b="1" dirty="0"/>
          </a:p>
          <a:p>
            <a:pPr>
              <a:buNone/>
            </a:pPr>
            <a:r>
              <a:rPr lang="fr-FR" b="1" dirty="0"/>
              <a:t>Langues vivantes étrangères et régionale — cycles 2 et 3</a:t>
            </a:r>
          </a:p>
          <a:p>
            <a:pPr>
              <a:buNone/>
            </a:pPr>
            <a:r>
              <a:rPr lang="fr-FR" b="1" dirty="0"/>
              <a:t>Classes concernées :</a:t>
            </a:r>
            <a:r>
              <a:rPr lang="fr-FR" dirty="0"/>
              <a:t> CP (Cycle 2) et CM1 (Cycle 3).</a:t>
            </a:r>
          </a:p>
          <a:p>
            <a:pPr>
              <a:buFont typeface="Arial" panose="020B0604020202020204" pitchFamily="34" charset="0"/>
              <a:buChar char="•"/>
            </a:pPr>
            <a:r>
              <a:rPr lang="fr-FR" b="1" dirty="0"/>
              <a:t> Référence au BO :</a:t>
            </a:r>
            <a:r>
              <a:rPr lang="fr-FR" dirty="0"/>
              <a:t> </a:t>
            </a:r>
            <a:r>
              <a:rPr lang="fr-FR" dirty="0">
                <a:hlinkClick r:id="rId4"/>
              </a:rPr>
              <a:t>BO n° 12 du 19 mars 2026</a:t>
            </a:r>
            <a:r>
              <a:rPr lang="fr-FR" dirty="0"/>
              <a:t>.</a:t>
            </a:r>
          </a:p>
          <a:p>
            <a:pPr>
              <a:buNone/>
            </a:pPr>
            <a:endParaRPr lang="fr-FR" b="1" dirty="0"/>
          </a:p>
          <a:p>
            <a:pPr>
              <a:buNone/>
            </a:pPr>
            <a:r>
              <a:rPr lang="fr-FR" b="1" dirty="0"/>
              <a:t>Education physique et sportive — cycles 2 et 3</a:t>
            </a:r>
          </a:p>
          <a:p>
            <a:pPr>
              <a:buNone/>
            </a:pPr>
            <a:r>
              <a:rPr lang="fr-FR" b="1" dirty="0"/>
              <a:t>Classes concernées :</a:t>
            </a:r>
            <a:r>
              <a:rPr lang="fr-FR" dirty="0"/>
              <a:t> CP (Cycle 2) et CM1 (Cycle 3).</a:t>
            </a:r>
          </a:p>
          <a:p>
            <a:pPr>
              <a:buFont typeface="Arial" panose="020B0604020202020204" pitchFamily="34" charset="0"/>
              <a:buChar char="•"/>
            </a:pPr>
            <a:r>
              <a:rPr lang="fr-FR" b="1" dirty="0"/>
              <a:t> Référence au BO :</a:t>
            </a:r>
            <a:r>
              <a:rPr lang="fr-FR" dirty="0"/>
              <a:t> </a:t>
            </a:r>
            <a:r>
              <a:rPr lang="fr-FR" dirty="0">
                <a:hlinkClick r:id="rId5"/>
              </a:rPr>
              <a:t>BO n° 22 du 28 mai 2026</a:t>
            </a:r>
            <a:r>
              <a:rPr lang="fr-FR" dirty="0"/>
              <a:t>.</a:t>
            </a:r>
          </a:p>
          <a:p>
            <a:pPr>
              <a:buNone/>
            </a:pPr>
            <a:endParaRPr lang="fr-FR" dirty="0"/>
          </a:p>
          <a:p>
            <a:pPr>
              <a:buNone/>
            </a:pPr>
            <a:r>
              <a:rPr lang="fr-FR" b="1" dirty="0"/>
              <a:t>Histoire-Géographie — cycles 2 et 3</a:t>
            </a:r>
          </a:p>
          <a:p>
            <a:pPr>
              <a:buNone/>
            </a:pPr>
            <a:r>
              <a:rPr lang="fr-FR" b="1" dirty="0"/>
              <a:t>Classes concernées :</a:t>
            </a:r>
            <a:r>
              <a:rPr lang="fr-FR" dirty="0"/>
              <a:t> CP (Cycle 2) et CM1 (Cycle 3).</a:t>
            </a:r>
          </a:p>
          <a:p>
            <a:pPr>
              <a:buFont typeface="Arial" panose="020B0604020202020204" pitchFamily="34" charset="0"/>
              <a:buChar char="•"/>
            </a:pPr>
            <a:r>
              <a:rPr lang="fr-FR" b="1" dirty="0"/>
              <a:t> Référence au BO :</a:t>
            </a:r>
            <a:r>
              <a:rPr lang="fr-FR" dirty="0"/>
              <a:t> </a:t>
            </a:r>
            <a:r>
              <a:rPr lang="fr-FR" dirty="0">
                <a:hlinkClick r:id="rId5"/>
              </a:rPr>
              <a:t>BO n° 22 du 28 mai 2026</a:t>
            </a:r>
            <a:r>
              <a:rPr lang="fr-FR" dirty="0"/>
              <a:t>.</a:t>
            </a:r>
          </a:p>
          <a:p>
            <a:pPr>
              <a:buFont typeface="Arial" panose="020B0604020202020204" pitchFamily="34" charset="0"/>
              <a:buChar char="•"/>
            </a:pPr>
            <a:endParaRPr lang="fr-FR" dirty="0"/>
          </a:p>
          <a:p>
            <a:pPr>
              <a:buNone/>
            </a:pPr>
            <a:r>
              <a:rPr lang="fr-FR" b="1" dirty="0"/>
              <a:t>Sciences et Technologie — cycles 2 et 3</a:t>
            </a:r>
          </a:p>
          <a:p>
            <a:pPr>
              <a:buNone/>
            </a:pPr>
            <a:r>
              <a:rPr lang="fr-FR" b="1" dirty="0"/>
              <a:t>Classes concernées :</a:t>
            </a:r>
            <a:r>
              <a:rPr lang="fr-FR" dirty="0"/>
              <a:t> CP (Cycle 2) et CM1 (Cycle 3).</a:t>
            </a:r>
          </a:p>
          <a:p>
            <a:pPr>
              <a:buFont typeface="Arial" panose="020B0604020202020204" pitchFamily="34" charset="0"/>
              <a:buChar char="•"/>
            </a:pPr>
            <a:r>
              <a:rPr lang="fr-FR" b="1" dirty="0"/>
              <a:t> Référence au BO :</a:t>
            </a:r>
            <a:r>
              <a:rPr lang="fr-FR" dirty="0"/>
              <a:t> </a:t>
            </a:r>
            <a:r>
              <a:rPr lang="fr-FR" dirty="0">
                <a:hlinkClick r:id="rId6"/>
              </a:rPr>
              <a:t>BO n° 24 du 11 juin 2026</a:t>
            </a:r>
            <a:r>
              <a:rPr lang="fr-FR" dirty="0"/>
              <a:t>.</a:t>
            </a:r>
          </a:p>
          <a:p>
            <a:pPr>
              <a:buNone/>
            </a:pPr>
            <a:endParaRPr lang="fr-FR" dirty="0"/>
          </a:p>
          <a:p>
            <a:pPr>
              <a:buNone/>
            </a:pPr>
            <a:endParaRPr lang="fr-FR" dirty="0"/>
          </a:p>
        </p:txBody>
      </p:sp>
      <p:pic>
        <p:nvPicPr>
          <p:cNvPr id="11" name="Image 10">
            <a:extLst>
              <a:ext uri="{FF2B5EF4-FFF2-40B4-BE49-F238E27FC236}">
                <a16:creationId xmlns:a16="http://schemas.microsoft.com/office/drawing/2014/main" id="{1B882454-F6DF-C97F-8F6C-25EC8CB9F1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94796" y="-207814"/>
            <a:ext cx="2381124" cy="2381124"/>
          </a:xfrm>
          <a:prstGeom prst="rect">
            <a:avLst/>
          </a:prstGeom>
        </p:spPr>
      </p:pic>
    </p:spTree>
    <p:extLst>
      <p:ext uri="{BB962C8B-B14F-4D97-AF65-F5344CB8AC3E}">
        <p14:creationId xmlns:p14="http://schemas.microsoft.com/office/powerpoint/2010/main" val="285719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48744-FC65-59AE-90AB-45F8C2EE6027}"/>
            </a:ext>
          </a:extLst>
        </p:cNvPr>
        <p:cNvGrpSpPr/>
        <p:nvPr/>
      </p:nvGrpSpPr>
      <p:grpSpPr>
        <a:xfrm>
          <a:off x="0" y="0"/>
          <a:ext cx="0" cy="0"/>
          <a:chOff x="0" y="0"/>
          <a:chExt cx="0" cy="0"/>
        </a:xfrm>
      </p:grpSpPr>
      <p:pic>
        <p:nvPicPr>
          <p:cNvPr id="14" name="Image 13">
            <a:extLst>
              <a:ext uri="{FF2B5EF4-FFF2-40B4-BE49-F238E27FC236}">
                <a16:creationId xmlns:a16="http://schemas.microsoft.com/office/drawing/2014/main" id="{07E8DD8A-1CE5-1DA4-A1E7-75777C3644B2}"/>
              </a:ext>
            </a:extLst>
          </p:cNvPr>
          <p:cNvPicPr>
            <a:picLocks noChangeAspect="1"/>
          </p:cNvPicPr>
          <p:nvPr/>
        </p:nvPicPr>
        <p:blipFill>
          <a:blip r:embed="rId3"/>
          <a:srcRect l="1886"/>
          <a:stretch>
            <a:fillRect/>
          </a:stretch>
        </p:blipFill>
        <p:spPr>
          <a:xfrm>
            <a:off x="11979217" y="0"/>
            <a:ext cx="212783" cy="6858000"/>
          </a:xfrm>
          <a:prstGeom prst="rect">
            <a:avLst/>
          </a:prstGeom>
        </p:spPr>
      </p:pic>
      <p:pic>
        <p:nvPicPr>
          <p:cNvPr id="2" name="Image 1" descr="Une image contenant texte, Graphique, Police, graphisme&#10;&#10;Le contenu généré par l’IA peut être incorrect.">
            <a:extLst>
              <a:ext uri="{FF2B5EF4-FFF2-40B4-BE49-F238E27FC236}">
                <a16:creationId xmlns:a16="http://schemas.microsoft.com/office/drawing/2014/main" id="{16C5FAFA-2EFB-762F-6009-30B8B3CF1653}"/>
              </a:ext>
            </a:extLst>
          </p:cNvPr>
          <p:cNvPicPr>
            <a:picLocks noChangeAspect="1"/>
          </p:cNvPicPr>
          <p:nvPr/>
        </p:nvPicPr>
        <p:blipFill>
          <a:blip r:embed="rId4">
            <a:alphaModFix amt="10000"/>
            <a:extLst>
              <a:ext uri="{28A0092B-C50C-407E-A947-70E740481C1C}">
                <a14:useLocalDpi xmlns:a14="http://schemas.microsoft.com/office/drawing/2010/main" val="0"/>
              </a:ext>
            </a:extLst>
          </a:blip>
          <a:srcRect b="45556"/>
          <a:stretch>
            <a:fillRect/>
          </a:stretch>
        </p:blipFill>
        <p:spPr>
          <a:xfrm>
            <a:off x="10552922" y="5898354"/>
            <a:ext cx="1525304" cy="895999"/>
          </a:xfrm>
          <a:prstGeom prst="rect">
            <a:avLst/>
          </a:prstGeom>
        </p:spPr>
      </p:pic>
      <p:sp>
        <p:nvSpPr>
          <p:cNvPr id="4" name="ZoneTexte 3">
            <a:extLst>
              <a:ext uri="{FF2B5EF4-FFF2-40B4-BE49-F238E27FC236}">
                <a16:creationId xmlns:a16="http://schemas.microsoft.com/office/drawing/2014/main" id="{B8C14300-5E58-EC57-AA77-38DAFC448F44}"/>
              </a:ext>
            </a:extLst>
          </p:cNvPr>
          <p:cNvSpPr txBox="1"/>
          <p:nvPr/>
        </p:nvSpPr>
        <p:spPr>
          <a:xfrm>
            <a:off x="0" y="294478"/>
            <a:ext cx="4598032" cy="830997"/>
          </a:xfrm>
          <a:prstGeom prst="rect">
            <a:avLst/>
          </a:prstGeom>
          <a:noFill/>
        </p:spPr>
        <p:txBody>
          <a:bodyPr wrap="square" rtlCol="0">
            <a:spAutoFit/>
          </a:bodyPr>
          <a:lstStyle/>
          <a:p>
            <a:pPr algn="ctr"/>
            <a:r>
              <a:rPr lang="fr-FR" sz="2400">
                <a:solidFill>
                  <a:srgbClr val="2F5597"/>
                </a:solidFill>
                <a:latin typeface="Cooper Black" panose="0208090404030B020404" pitchFamily="18" charset="0"/>
              </a:rPr>
              <a:t>Nouveaux programmes rentrée 2026</a:t>
            </a:r>
          </a:p>
        </p:txBody>
      </p:sp>
      <p:graphicFrame>
        <p:nvGraphicFramePr>
          <p:cNvPr id="6" name="Tableau 5">
            <a:extLst>
              <a:ext uri="{FF2B5EF4-FFF2-40B4-BE49-F238E27FC236}">
                <a16:creationId xmlns:a16="http://schemas.microsoft.com/office/drawing/2014/main" id="{8B9995F5-E803-876D-0B75-188F3F3A5050}"/>
              </a:ext>
            </a:extLst>
          </p:cNvPr>
          <p:cNvGraphicFramePr>
            <a:graphicFrameLocks noGrp="1"/>
          </p:cNvGraphicFramePr>
          <p:nvPr>
            <p:extLst>
              <p:ext uri="{D42A27DB-BD31-4B8C-83A1-F6EECF244321}">
                <p14:modId xmlns:p14="http://schemas.microsoft.com/office/powerpoint/2010/main" val="1485962935"/>
              </p:ext>
            </p:extLst>
          </p:nvPr>
        </p:nvGraphicFramePr>
        <p:xfrm>
          <a:off x="504699" y="1642109"/>
          <a:ext cx="11144376" cy="4634867"/>
        </p:xfrm>
        <a:graphic>
          <a:graphicData uri="http://schemas.openxmlformats.org/drawingml/2006/table">
            <a:tbl>
              <a:tblPr>
                <a:tableStyleId>{1E171933-4619-4E11-9A3F-F7608DF75F80}</a:tableStyleId>
              </a:tblPr>
              <a:tblGrid>
                <a:gridCol w="2009901">
                  <a:extLst>
                    <a:ext uri="{9D8B030D-6E8A-4147-A177-3AD203B41FA5}">
                      <a16:colId xmlns:a16="http://schemas.microsoft.com/office/drawing/2014/main" val="1902229071"/>
                    </a:ext>
                  </a:extLst>
                </a:gridCol>
                <a:gridCol w="3247899">
                  <a:extLst>
                    <a:ext uri="{9D8B030D-6E8A-4147-A177-3AD203B41FA5}">
                      <a16:colId xmlns:a16="http://schemas.microsoft.com/office/drawing/2014/main" val="4057177201"/>
                    </a:ext>
                  </a:extLst>
                </a:gridCol>
                <a:gridCol w="2971926">
                  <a:extLst>
                    <a:ext uri="{9D8B030D-6E8A-4147-A177-3AD203B41FA5}">
                      <a16:colId xmlns:a16="http://schemas.microsoft.com/office/drawing/2014/main" val="2348625922"/>
                    </a:ext>
                  </a:extLst>
                </a:gridCol>
                <a:gridCol w="2914650">
                  <a:extLst>
                    <a:ext uri="{9D8B030D-6E8A-4147-A177-3AD203B41FA5}">
                      <a16:colId xmlns:a16="http://schemas.microsoft.com/office/drawing/2014/main" val="2545437593"/>
                    </a:ext>
                  </a:extLst>
                </a:gridCol>
              </a:tblGrid>
              <a:tr h="411988">
                <a:tc>
                  <a:txBody>
                    <a:bodyPr/>
                    <a:lstStyle/>
                    <a:p>
                      <a:pPr>
                        <a:buNone/>
                      </a:pPr>
                      <a:r>
                        <a:rPr lang="fr-FR" b="1">
                          <a:effectLst/>
                        </a:rPr>
                        <a:t>Niveau / Cycle</a:t>
                      </a:r>
                      <a:endParaRPr lang="fr-FR">
                        <a:effectLst/>
                        <a:latin typeface="Google Sans Text"/>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buNone/>
                      </a:pPr>
                      <a:r>
                        <a:rPr lang="fr-FR" b="1">
                          <a:effectLst/>
                        </a:rPr>
                        <a:t>Discipline / Domaine concerné</a:t>
                      </a:r>
                      <a:endParaRPr lang="fr-FR">
                        <a:effectLst/>
                        <a:latin typeface="Google Sans Text"/>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buNone/>
                      </a:pPr>
                      <a:r>
                        <a:rPr lang="fr-FR" b="1">
                          <a:effectLst/>
                        </a:rPr>
                        <a:t>Statut au calendrier 2026</a:t>
                      </a:r>
                      <a:endParaRPr lang="fr-FR">
                        <a:effectLst/>
                        <a:latin typeface="Google Sans Text"/>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buNone/>
                      </a:pPr>
                      <a:r>
                        <a:rPr lang="fr-FR" b="1">
                          <a:effectLst/>
                        </a:rPr>
                        <a:t>Référence BO</a:t>
                      </a:r>
                      <a:endParaRPr lang="fr-FR">
                        <a:effectLst/>
                        <a:latin typeface="Google Sans Text"/>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53174291"/>
                  </a:ext>
                </a:extLst>
              </a:tr>
              <a:tr h="720979">
                <a:tc>
                  <a:txBody>
                    <a:bodyPr/>
                    <a:lstStyle/>
                    <a:p>
                      <a:pPr>
                        <a:buNone/>
                      </a:pPr>
                      <a:r>
                        <a:rPr lang="fr-FR" b="1" dirty="0">
                          <a:effectLst/>
                        </a:rPr>
                        <a:t>Cycle 1</a:t>
                      </a:r>
                      <a:r>
                        <a:rPr lang="fr-FR" dirty="0">
                          <a:effectLst/>
                        </a:rPr>
                        <a:t> </a:t>
                      </a:r>
                      <a:r>
                        <a:rPr lang="fr-FR" sz="1600" dirty="0">
                          <a:effectLst/>
                        </a:rPr>
                        <a:t>(PS, MS, GS)</a:t>
                      </a:r>
                      <a:endParaRPr lang="fr-FR" dirty="0">
                        <a:effectLst/>
                        <a:latin typeface="Google Sans Text"/>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buNone/>
                      </a:pPr>
                      <a:r>
                        <a:rPr lang="fr-FR" b="1" dirty="0">
                          <a:effectLst/>
                        </a:rPr>
                        <a:t>Globalité des 6 domaines</a:t>
                      </a:r>
                      <a:endParaRPr lang="fr-FR" dirty="0">
                        <a:effectLst/>
                        <a:latin typeface="Google Sans Text"/>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buNone/>
                      </a:pPr>
                      <a:r>
                        <a:rPr lang="fr-FR" dirty="0">
                          <a:effectLst/>
                        </a:rPr>
                        <a:t>Entrée en vigueur du nouveau programme global</a:t>
                      </a:r>
                      <a:endParaRPr lang="fr-FR" dirty="0">
                        <a:effectLst/>
                        <a:latin typeface="Google Sans Text"/>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buNone/>
                      </a:pPr>
                      <a:r>
                        <a:rPr lang="fr-FR" dirty="0">
                          <a:hlinkClick r:id="rId5"/>
                        </a:rPr>
                        <a:t>BO n° 19 du 7 mai 2026</a:t>
                      </a:r>
                      <a:endParaRPr lang="fr-FR" dirty="0">
                        <a:effectLst/>
                        <a:latin typeface="Google Sans Text"/>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76473778"/>
                  </a:ext>
                </a:extLst>
              </a:tr>
              <a:tr h="1029971">
                <a:tc>
                  <a:txBody>
                    <a:bodyPr/>
                    <a:lstStyle/>
                    <a:p>
                      <a:pPr>
                        <a:buNone/>
                      </a:pPr>
                      <a:r>
                        <a:rPr lang="fr-FR" b="1" dirty="0">
                          <a:effectLst/>
                          <a:latin typeface="+mn-lt"/>
                        </a:rPr>
                        <a:t>Cycle 2</a:t>
                      </a:r>
                      <a:r>
                        <a:rPr lang="fr-FR" dirty="0">
                          <a:effectLst/>
                          <a:latin typeface="+mn-lt"/>
                        </a:rPr>
                        <a:t> </a:t>
                      </a:r>
                      <a:r>
                        <a:rPr lang="fr-FR" sz="1600" dirty="0">
                          <a:effectLst/>
                          <a:latin typeface="+mn-lt"/>
                        </a:rPr>
                        <a:t>(CP)</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buNone/>
                      </a:pPr>
                      <a:r>
                        <a:rPr lang="fr-FR" b="1" dirty="0">
                          <a:latin typeface="+mn-lt"/>
                        </a:rPr>
                        <a:t>Langues vivantes/ Education physique et sportive / Histoire-Géo / Sciences et technologie</a:t>
                      </a:r>
                      <a:endParaRPr lang="fr-FR" dirty="0">
                        <a:effectLst/>
                        <a:latin typeface="+mn-lt"/>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buNone/>
                      </a:pPr>
                      <a:r>
                        <a:rPr lang="fr-FR">
                          <a:effectLst/>
                          <a:latin typeface="+mn-lt"/>
                        </a:rPr>
                        <a:t>Entrée en vigueur à la rentrée 2026</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dirty="0">
                          <a:hlinkClick r:id="rId6"/>
                        </a:rPr>
                        <a:t>BO n° 12 du 19 mars 2026</a:t>
                      </a:r>
                      <a:endParaRPr lang="fr-FR" dirty="0">
                        <a:hlinkClick r:id="rId7"/>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fr-FR" dirty="0">
                          <a:hlinkClick r:id="rId7"/>
                        </a:rPr>
                        <a:t>BO n° 22 du 28 mai 2026</a:t>
                      </a:r>
                      <a:endParaRPr lang="fr-FR" dirty="0"/>
                    </a:p>
                    <a:p>
                      <a:pPr marL="0" marR="0" lvl="0" indent="0" algn="l" defTabSz="914377" rtl="0" eaLnBrk="1" fontAlgn="auto" latinLnBrk="0" hangingPunct="1">
                        <a:lnSpc>
                          <a:spcPct val="100000"/>
                        </a:lnSpc>
                        <a:spcBef>
                          <a:spcPts val="0"/>
                        </a:spcBef>
                        <a:spcAft>
                          <a:spcPts val="0"/>
                        </a:spcAft>
                        <a:buClrTx/>
                        <a:buSzTx/>
                        <a:buFontTx/>
                        <a:buNone/>
                        <a:tabLst/>
                        <a:defRPr/>
                      </a:pPr>
                      <a:r>
                        <a:rPr lang="fr-FR" dirty="0">
                          <a:hlinkClick r:id="rId8"/>
                        </a:rPr>
                        <a:t>BO n° 24 du 11 juin 2026</a:t>
                      </a:r>
                      <a:endParaRPr lang="fr-FR" dirty="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617543291"/>
                  </a:ext>
                </a:extLst>
              </a:tr>
              <a:tr h="720979">
                <a:tc>
                  <a:txBody>
                    <a:bodyPr/>
                    <a:lstStyle/>
                    <a:p>
                      <a:pPr>
                        <a:buNone/>
                      </a:pPr>
                      <a:r>
                        <a:rPr lang="fr-FR" b="1" dirty="0">
                          <a:effectLst/>
                          <a:latin typeface="+mn-lt"/>
                        </a:rPr>
                        <a:t>Cycle 2</a:t>
                      </a:r>
                      <a:r>
                        <a:rPr lang="fr-FR" dirty="0">
                          <a:effectLst/>
                          <a:latin typeface="+mn-lt"/>
                        </a:rPr>
                        <a:t> </a:t>
                      </a:r>
                      <a:r>
                        <a:rPr lang="fr-FR" sz="1600" dirty="0">
                          <a:effectLst/>
                          <a:latin typeface="+mn-lt"/>
                        </a:rPr>
                        <a:t>(CE2)</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buNone/>
                      </a:pPr>
                      <a:r>
                        <a:rPr lang="fr-FR" b="1">
                          <a:effectLst/>
                          <a:latin typeface="+mn-lt"/>
                        </a:rPr>
                        <a:t>Enseignement Moral et Civique</a:t>
                      </a:r>
                      <a:endParaRPr lang="fr-FR">
                        <a:effectLst/>
                        <a:latin typeface="+mn-lt"/>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buNone/>
                      </a:pPr>
                      <a:r>
                        <a:rPr lang="fr-FR">
                          <a:effectLst/>
                          <a:latin typeface="+mn-lt"/>
                        </a:rPr>
                        <a:t>Phase finale de la généralisation progressive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buNone/>
                      </a:pPr>
                      <a:r>
                        <a:rPr lang="fr-FR">
                          <a:hlinkClick r:id="rId9"/>
                        </a:rPr>
                        <a:t>BO spécial n° 5 du 13 juin 2024</a:t>
                      </a:r>
                      <a:endParaRPr lang="fr-FR">
                        <a:effectLst/>
                        <a:latin typeface="Google Sans Text"/>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984157437"/>
                  </a:ext>
                </a:extLst>
              </a:tr>
              <a:tr h="1029971">
                <a:tc>
                  <a:txBody>
                    <a:bodyPr/>
                    <a:lstStyle/>
                    <a:p>
                      <a:pPr>
                        <a:buNone/>
                      </a:pPr>
                      <a:r>
                        <a:rPr lang="fr-FR" b="1" dirty="0">
                          <a:effectLst/>
                          <a:latin typeface="+mn-lt"/>
                        </a:rPr>
                        <a:t>Cycle 3</a:t>
                      </a:r>
                      <a:r>
                        <a:rPr lang="fr-FR" dirty="0">
                          <a:effectLst/>
                          <a:latin typeface="+mn-lt"/>
                        </a:rPr>
                        <a:t> </a:t>
                      </a:r>
                      <a:r>
                        <a:rPr lang="fr-FR" sz="1600" dirty="0">
                          <a:effectLst/>
                          <a:latin typeface="+mn-lt"/>
                        </a:rPr>
                        <a:t>(CM1)</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b="1" dirty="0">
                          <a:latin typeface="+mn-lt"/>
                        </a:rPr>
                        <a:t>Langues vivantes / Education physique et sportive / Histoire-Géo/ Sciences et technologie</a:t>
                      </a:r>
                      <a:endParaRPr lang="fr-FR" dirty="0">
                        <a:effectLst/>
                        <a:latin typeface="+mn-lt"/>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a:effectLst/>
                          <a:latin typeface="+mn-lt"/>
                        </a:rPr>
                        <a:t>Entrée en vigueur à la rentrée 2026</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dirty="0">
                          <a:hlinkClick r:id="rId6"/>
                        </a:rPr>
                        <a:t>BO n° 12 du 19 mars 2026</a:t>
                      </a:r>
                      <a:endParaRPr lang="fr-FR" dirty="0">
                        <a:hlinkClick r:id="rId7"/>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fr-FR" dirty="0">
                          <a:hlinkClick r:id="rId7"/>
                        </a:rPr>
                        <a:t>BO n° 22 du 28 mai 2026</a:t>
                      </a:r>
                      <a:endParaRPr lang="fr-FR" dirty="0"/>
                    </a:p>
                    <a:p>
                      <a:pPr marL="0" marR="0" lvl="0" indent="0" algn="l" defTabSz="914377" rtl="0" eaLnBrk="1" fontAlgn="auto" latinLnBrk="0" hangingPunct="1">
                        <a:lnSpc>
                          <a:spcPct val="100000"/>
                        </a:lnSpc>
                        <a:spcBef>
                          <a:spcPts val="0"/>
                        </a:spcBef>
                        <a:spcAft>
                          <a:spcPts val="0"/>
                        </a:spcAft>
                        <a:buClrTx/>
                        <a:buSzTx/>
                        <a:buFontTx/>
                        <a:buNone/>
                        <a:tabLst/>
                        <a:defRPr/>
                      </a:pPr>
                      <a:r>
                        <a:rPr lang="fr-FR" dirty="0">
                          <a:hlinkClick r:id="rId8"/>
                        </a:rPr>
                        <a:t>BO n° 24 du 11 juin 2026</a:t>
                      </a:r>
                      <a:endParaRPr lang="fr-FR" dirty="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892754692"/>
                  </a:ext>
                </a:extLst>
              </a:tr>
              <a:tr h="720979">
                <a:tc>
                  <a:txBody>
                    <a:bodyPr/>
                    <a:lstStyle/>
                    <a:p>
                      <a:pPr>
                        <a:buNone/>
                      </a:pPr>
                      <a:r>
                        <a:rPr lang="fr-FR" b="1" dirty="0">
                          <a:effectLst/>
                          <a:latin typeface="+mn-lt"/>
                        </a:rPr>
                        <a:t>Cycle 3</a:t>
                      </a:r>
                      <a:r>
                        <a:rPr lang="fr-FR" dirty="0">
                          <a:effectLst/>
                          <a:latin typeface="+mn-lt"/>
                        </a:rPr>
                        <a:t> </a:t>
                      </a:r>
                      <a:r>
                        <a:rPr lang="fr-FR" sz="1600" dirty="0">
                          <a:effectLst/>
                          <a:latin typeface="+mn-lt"/>
                        </a:rPr>
                        <a:t>(CM2)</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buNone/>
                      </a:pPr>
                      <a:r>
                        <a:rPr lang="fr-FR" b="1" dirty="0">
                          <a:effectLst/>
                          <a:latin typeface="+mn-lt"/>
                        </a:rPr>
                        <a:t>Français &amp; Mathématiques</a:t>
                      </a:r>
                      <a:endParaRPr lang="fr-FR" dirty="0">
                        <a:effectLst/>
                        <a:latin typeface="+mn-lt"/>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buNone/>
                      </a:pPr>
                      <a:r>
                        <a:rPr lang="fr-FR" dirty="0">
                          <a:effectLst/>
                          <a:latin typeface="+mn-lt"/>
                        </a:rPr>
                        <a:t>Entrée en vigueur (généralisation après le CM1)</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buNone/>
                      </a:pPr>
                      <a:r>
                        <a:rPr lang="fr-FR" dirty="0">
                          <a:hlinkClick r:id="rId10"/>
                        </a:rPr>
                        <a:t>BO n° 16 du 17 avril 2025 (Arrêté du 10 avril 2025)</a:t>
                      </a:r>
                      <a:r>
                        <a:rPr lang="fr-FR" dirty="0"/>
                        <a:t>.</a:t>
                      </a:r>
                      <a:endParaRPr lang="fr-FR" dirty="0">
                        <a:effectLst/>
                        <a:latin typeface="Google Sans Text"/>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796823814"/>
                  </a:ext>
                </a:extLst>
              </a:tr>
            </a:tbl>
          </a:graphicData>
        </a:graphic>
      </p:graphicFrame>
      <p:sp>
        <p:nvSpPr>
          <p:cNvPr id="7" name="Rectangle 1">
            <a:extLst>
              <a:ext uri="{FF2B5EF4-FFF2-40B4-BE49-F238E27FC236}">
                <a16:creationId xmlns:a16="http://schemas.microsoft.com/office/drawing/2014/main" id="{E25E4A8D-EFC4-D2E5-DC76-26F4CCDA0B3D}"/>
              </a:ext>
            </a:extLst>
          </p:cNvPr>
          <p:cNvSpPr>
            <a:spLocks noChangeArrowheads="1"/>
          </p:cNvSpPr>
          <p:nvPr/>
        </p:nvSpPr>
        <p:spPr bwMode="auto">
          <a:xfrm>
            <a:off x="514224" y="1183972"/>
            <a:ext cx="51058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rPr>
              <a:t>Synthèse des changements pour la rentrée 2026 </a:t>
            </a:r>
            <a:endParaRPr kumimoji="0" lang="fr-FR" altLang="fr-FR" sz="44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p:txBody>
      </p:sp>
      <p:pic>
        <p:nvPicPr>
          <p:cNvPr id="5" name="Image 4">
            <a:extLst>
              <a:ext uri="{FF2B5EF4-FFF2-40B4-BE49-F238E27FC236}">
                <a16:creationId xmlns:a16="http://schemas.microsoft.com/office/drawing/2014/main" id="{FDB58FC3-C9A6-2679-F1D1-DD3E0057FE3E}"/>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690421" y="0"/>
            <a:ext cx="1908334" cy="1908334"/>
          </a:xfrm>
          <a:prstGeom prst="rect">
            <a:avLst/>
          </a:prstGeom>
        </p:spPr>
      </p:pic>
      <p:pic>
        <p:nvPicPr>
          <p:cNvPr id="3" name="Image 2">
            <a:extLst>
              <a:ext uri="{FF2B5EF4-FFF2-40B4-BE49-F238E27FC236}">
                <a16:creationId xmlns:a16="http://schemas.microsoft.com/office/drawing/2014/main" id="{5254E7DD-0AA4-6825-206D-705F4087D7BE}"/>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9598755" y="0"/>
            <a:ext cx="1908334" cy="1908334"/>
          </a:xfrm>
          <a:prstGeom prst="rect">
            <a:avLst/>
          </a:prstGeom>
        </p:spPr>
      </p:pic>
    </p:spTree>
    <p:extLst>
      <p:ext uri="{BB962C8B-B14F-4D97-AF65-F5344CB8AC3E}">
        <p14:creationId xmlns:p14="http://schemas.microsoft.com/office/powerpoint/2010/main" val="294143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C52F6-B289-405E-26E6-9F77AB2F0C45}"/>
            </a:ext>
          </a:extLst>
        </p:cNvPr>
        <p:cNvGrpSpPr/>
        <p:nvPr/>
      </p:nvGrpSpPr>
      <p:grpSpPr>
        <a:xfrm>
          <a:off x="0" y="0"/>
          <a:ext cx="0" cy="0"/>
          <a:chOff x="0" y="0"/>
          <a:chExt cx="0" cy="0"/>
        </a:xfrm>
      </p:grpSpPr>
      <p:pic>
        <p:nvPicPr>
          <p:cNvPr id="14" name="Image 13">
            <a:extLst>
              <a:ext uri="{FF2B5EF4-FFF2-40B4-BE49-F238E27FC236}">
                <a16:creationId xmlns:a16="http://schemas.microsoft.com/office/drawing/2014/main" id="{11A3A46B-7D15-1DE6-C821-DA5A538D7E0B}"/>
              </a:ext>
            </a:extLst>
          </p:cNvPr>
          <p:cNvPicPr>
            <a:picLocks noChangeAspect="1"/>
          </p:cNvPicPr>
          <p:nvPr/>
        </p:nvPicPr>
        <p:blipFill>
          <a:blip r:embed="rId3"/>
          <a:srcRect l="1886"/>
          <a:stretch>
            <a:fillRect/>
          </a:stretch>
        </p:blipFill>
        <p:spPr>
          <a:xfrm>
            <a:off x="11979217" y="0"/>
            <a:ext cx="212783" cy="6858000"/>
          </a:xfrm>
          <a:prstGeom prst="rect">
            <a:avLst/>
          </a:prstGeom>
        </p:spPr>
      </p:pic>
      <p:pic>
        <p:nvPicPr>
          <p:cNvPr id="2" name="Image 1" descr="Une image contenant texte, Graphique, Police, graphisme&#10;&#10;Le contenu généré par l’IA peut être incorrect.">
            <a:extLst>
              <a:ext uri="{FF2B5EF4-FFF2-40B4-BE49-F238E27FC236}">
                <a16:creationId xmlns:a16="http://schemas.microsoft.com/office/drawing/2014/main" id="{B5FBEDDB-A1FB-7162-3418-2130F9A24485}"/>
              </a:ext>
            </a:extLst>
          </p:cNvPr>
          <p:cNvPicPr>
            <a:picLocks noChangeAspect="1"/>
          </p:cNvPicPr>
          <p:nvPr/>
        </p:nvPicPr>
        <p:blipFill>
          <a:blip r:embed="rId4">
            <a:alphaModFix amt="10000"/>
            <a:extLst>
              <a:ext uri="{28A0092B-C50C-407E-A947-70E740481C1C}">
                <a14:useLocalDpi xmlns:a14="http://schemas.microsoft.com/office/drawing/2010/main" val="0"/>
              </a:ext>
            </a:extLst>
          </a:blip>
          <a:srcRect b="45556"/>
          <a:stretch>
            <a:fillRect/>
          </a:stretch>
        </p:blipFill>
        <p:spPr>
          <a:xfrm>
            <a:off x="10552922" y="5898354"/>
            <a:ext cx="1525304" cy="895999"/>
          </a:xfrm>
          <a:prstGeom prst="rect">
            <a:avLst/>
          </a:prstGeom>
        </p:spPr>
      </p:pic>
      <p:pic>
        <p:nvPicPr>
          <p:cNvPr id="5" name="Image 4">
            <a:extLst>
              <a:ext uri="{FF2B5EF4-FFF2-40B4-BE49-F238E27FC236}">
                <a16:creationId xmlns:a16="http://schemas.microsoft.com/office/drawing/2014/main" id="{3C2BFC95-59AC-61B0-7E82-86DEFC48042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60119" y="460615"/>
            <a:ext cx="2111111" cy="2111111"/>
          </a:xfrm>
          <a:prstGeom prst="rect">
            <a:avLst/>
          </a:prstGeom>
        </p:spPr>
      </p:pic>
      <p:graphicFrame>
        <p:nvGraphicFramePr>
          <p:cNvPr id="10" name="Tableau 9">
            <a:extLst>
              <a:ext uri="{FF2B5EF4-FFF2-40B4-BE49-F238E27FC236}">
                <a16:creationId xmlns:a16="http://schemas.microsoft.com/office/drawing/2014/main" id="{3C204C86-6F36-0FCF-910C-31AB2BA39666}"/>
              </a:ext>
            </a:extLst>
          </p:cNvPr>
          <p:cNvGraphicFramePr>
            <a:graphicFrameLocks noGrp="1"/>
          </p:cNvGraphicFramePr>
          <p:nvPr>
            <p:extLst>
              <p:ext uri="{D42A27DB-BD31-4B8C-83A1-F6EECF244321}">
                <p14:modId xmlns:p14="http://schemas.microsoft.com/office/powerpoint/2010/main" val="1346963631"/>
              </p:ext>
            </p:extLst>
          </p:nvPr>
        </p:nvGraphicFramePr>
        <p:xfrm>
          <a:off x="892840" y="2524101"/>
          <a:ext cx="10258425" cy="4224372"/>
        </p:xfrm>
        <a:graphic>
          <a:graphicData uri="http://schemas.openxmlformats.org/drawingml/2006/table">
            <a:tbl>
              <a:tblPr firstRow="1" firstCol="1" bandRow="1"/>
              <a:tblGrid>
                <a:gridCol w="3879919">
                  <a:extLst>
                    <a:ext uri="{9D8B030D-6E8A-4147-A177-3AD203B41FA5}">
                      <a16:colId xmlns:a16="http://schemas.microsoft.com/office/drawing/2014/main" val="3126513146"/>
                    </a:ext>
                  </a:extLst>
                </a:gridCol>
                <a:gridCol w="3879919">
                  <a:extLst>
                    <a:ext uri="{9D8B030D-6E8A-4147-A177-3AD203B41FA5}">
                      <a16:colId xmlns:a16="http://schemas.microsoft.com/office/drawing/2014/main" val="2147264851"/>
                    </a:ext>
                  </a:extLst>
                </a:gridCol>
                <a:gridCol w="2498587">
                  <a:extLst>
                    <a:ext uri="{9D8B030D-6E8A-4147-A177-3AD203B41FA5}">
                      <a16:colId xmlns:a16="http://schemas.microsoft.com/office/drawing/2014/main" val="2062012020"/>
                    </a:ext>
                  </a:extLst>
                </a:gridCol>
              </a:tblGrid>
              <a:tr h="316194">
                <a:tc>
                  <a:txBody>
                    <a:bodyPr/>
                    <a:lstStyle/>
                    <a:p>
                      <a:pPr>
                        <a:lnSpc>
                          <a:spcPct val="107000"/>
                        </a:lnSpc>
                        <a:spcAft>
                          <a:spcPts val="800"/>
                        </a:spcAft>
                        <a:buNone/>
                      </a:pPr>
                      <a:r>
                        <a:rPr lang="fr-FR" sz="1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Domaines d'apprentissage</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814" marR="5281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07000"/>
                        </a:lnSpc>
                        <a:spcAft>
                          <a:spcPts val="800"/>
                        </a:spcAft>
                        <a:buNone/>
                      </a:pPr>
                      <a:r>
                        <a:rPr lang="fr-FR" sz="1400" b="1"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Statut à la rentrée 2026</a:t>
                      </a:r>
                      <a:endParaRPr lang="fr-FR" sz="1400" kern="100">
                        <a:effectLst/>
                        <a:latin typeface="Aptos" panose="020B0004020202020204" pitchFamily="34" charset="0"/>
                        <a:ea typeface="Aptos" panose="020B0004020202020204" pitchFamily="34" charset="0"/>
                        <a:cs typeface="Times New Roman" panose="02020603050405020304" pitchFamily="18" charset="0"/>
                      </a:endParaRPr>
                    </a:p>
                  </a:txBody>
                  <a:tcPr marL="52814" marR="5281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07000"/>
                        </a:lnSpc>
                        <a:spcAft>
                          <a:spcPts val="800"/>
                        </a:spcAft>
                        <a:buNone/>
                      </a:pPr>
                      <a:r>
                        <a:rPr lang="fr-FR" sz="1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Référence du Bulletin Officiel (BO)</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814" marR="5281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4175070258"/>
                  </a:ext>
                </a:extLst>
              </a:tr>
              <a:tr h="1710618">
                <a:tc>
                  <a:txBody>
                    <a:bodyPr/>
                    <a:lstStyle/>
                    <a:p>
                      <a:pPr>
                        <a:lnSpc>
                          <a:spcPct val="107000"/>
                        </a:lnSpc>
                        <a:spcAft>
                          <a:spcPts val="800"/>
                        </a:spcAft>
                        <a:buNone/>
                      </a:pPr>
                      <a:r>
                        <a:rPr lang="fr-FR" sz="14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Ensemble des 6 domaines révisés :</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fr-FR" sz="1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1. Structuration du langage oral et écrit</a:t>
                      </a:r>
                      <a:endParaRPr lang="fr-FR" sz="14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fr-FR" sz="1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2. Activités physiques</a:t>
                      </a:r>
                      <a:endParaRPr lang="fr-FR" sz="14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fr-FR" sz="1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3. Activités artistiques</a:t>
                      </a:r>
                      <a:endParaRPr lang="fr-FR" sz="14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fr-FR" sz="1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4. Premiers outils mathématiques</a:t>
                      </a:r>
                      <a:endParaRPr lang="fr-FR" sz="14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fr-FR" sz="1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5. Se repérer dans le temps et l'espace</a:t>
                      </a:r>
                      <a:endParaRPr lang="fr-FR" sz="14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fr-FR" sz="1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6. Découvrir le monde du vivant, de la matière et des objets</a:t>
                      </a:r>
                      <a:endParaRPr lang="fr-FR" sz="1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814" marR="52814"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buNone/>
                      </a:pPr>
                      <a:r>
                        <a:rPr lang="fr-FR" sz="14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Nouveau programme unique</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fr-FR" sz="1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Entre en vigueur simultanément pour la Petite, Moyenne et Grande Section à la rentrée 2026.</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814" marR="52814"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buNone/>
                      </a:pPr>
                      <a:r>
                        <a:rPr lang="fr-FR" sz="14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BO n° 19 du 7 mai 2026</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fr-FR" sz="1400" i="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(Arrêté du 16 avril 2026)</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814" marR="52814"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3462498"/>
                  </a:ext>
                </a:extLst>
              </a:tr>
              <a:tr h="1347441">
                <a:tc>
                  <a:txBody>
                    <a:bodyPr/>
                    <a:lstStyle/>
                    <a:p>
                      <a:pPr marL="0" marR="0" lvl="0" indent="0" algn="l" defTabSz="914377" rtl="0" eaLnBrk="1" fontAlgn="auto" latinLnBrk="0" hangingPunct="1">
                        <a:lnSpc>
                          <a:spcPct val="107000"/>
                        </a:lnSpc>
                        <a:spcBef>
                          <a:spcPts val="0"/>
                        </a:spcBef>
                        <a:spcAft>
                          <a:spcPts val="800"/>
                        </a:spcAft>
                        <a:buClrTx/>
                        <a:buSzTx/>
                        <a:buFontTx/>
                        <a:buNone/>
                        <a:tabLst/>
                        <a:defRPr/>
                      </a:pPr>
                      <a:r>
                        <a:rPr kumimoji="0" lang="fr-FR" sz="1400" b="1" i="0" u="none" strike="noStrike" kern="100" cap="none" spc="0" normalizeH="0" baseline="0" noProof="0" dirty="0">
                          <a:ln>
                            <a:noFill/>
                          </a:ln>
                          <a:solidFill>
                            <a:schemeClr val="tx1"/>
                          </a:solidFill>
                          <a:effectLst/>
                          <a:uLnTx/>
                          <a:uFillTx/>
                          <a:latin typeface="Aptos" panose="020B0004020202020204" pitchFamily="34" charset="0"/>
                          <a:ea typeface="Aptos" panose="020B0004020202020204" pitchFamily="34" charset="0"/>
                          <a:cs typeface="Times New Roman" panose="02020603050405020304" pitchFamily="18" charset="0"/>
                        </a:rPr>
                        <a:t>Éducation à la Vie Affective et Relationnelle (EVAR)</a:t>
                      </a:r>
                    </a:p>
                    <a:p>
                      <a:pPr>
                        <a:lnSpc>
                          <a:spcPct val="107000"/>
                        </a:lnSpc>
                        <a:spcAft>
                          <a:spcPts val="800"/>
                        </a:spcAft>
                        <a:buNone/>
                      </a:pPr>
                      <a:endParaRPr lang="fr-FR" sz="1400" b="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52814" marR="52814"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a:lnSpc>
                          <a:spcPct val="107000"/>
                        </a:lnSpc>
                        <a:spcAft>
                          <a:spcPts val="800"/>
                        </a:spcAft>
                        <a:buNone/>
                      </a:pPr>
                      <a:r>
                        <a:rPr lang="fr-FR"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Programme généralisé à tous les niveaux</a:t>
                      </a:r>
                    </a:p>
                  </a:txBody>
                  <a:tcPr marL="52814" marR="52814"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lvl="0" indent="0" algn="l" defTabSz="914377" rtl="0" eaLnBrk="1" fontAlgn="auto" latinLnBrk="0" hangingPunct="1">
                        <a:lnSpc>
                          <a:spcPct val="107000"/>
                        </a:lnSpc>
                        <a:spcBef>
                          <a:spcPts val="0"/>
                        </a:spcBef>
                        <a:spcAft>
                          <a:spcPts val="800"/>
                        </a:spcAft>
                        <a:buClrTx/>
                        <a:buSzTx/>
                        <a:buFontTx/>
                        <a:buNone/>
                        <a:tabLst/>
                        <a:defRPr/>
                      </a:pPr>
                      <a:r>
                        <a:rPr lang="fr-FR" sz="1400" b="1" kern="100" dirty="0">
                          <a:effectLst/>
                          <a:latin typeface="Aptos" panose="020B0004020202020204" pitchFamily="34" charset="0"/>
                          <a:hlinkClick r:id="rId6"/>
                        </a:rPr>
                        <a:t>BO n° 6 du 6 février 2025</a:t>
                      </a:r>
                      <a:endParaRPr lang="fr-FR" sz="1400" b="1" kern="100" dirty="0">
                        <a:effectLst/>
                        <a:latin typeface="Aptos" panose="020B0004020202020204" pitchFamily="34" charset="0"/>
                      </a:endParaRPr>
                    </a:p>
                    <a:p>
                      <a:pPr>
                        <a:lnSpc>
                          <a:spcPct val="107000"/>
                        </a:lnSpc>
                        <a:spcAft>
                          <a:spcPts val="800"/>
                        </a:spcAft>
                        <a:buNone/>
                      </a:pP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814" marR="52814"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830971972"/>
                  </a:ext>
                </a:extLst>
              </a:tr>
            </a:tbl>
          </a:graphicData>
        </a:graphic>
      </p:graphicFrame>
      <p:sp>
        <p:nvSpPr>
          <p:cNvPr id="11" name="Rectangle 2">
            <a:extLst>
              <a:ext uri="{FF2B5EF4-FFF2-40B4-BE49-F238E27FC236}">
                <a16:creationId xmlns:a16="http://schemas.microsoft.com/office/drawing/2014/main" id="{2AEC861B-B28D-E0FF-94A2-CBF229D77616}"/>
              </a:ext>
            </a:extLst>
          </p:cNvPr>
          <p:cNvSpPr>
            <a:spLocks noChangeArrowheads="1"/>
          </p:cNvSpPr>
          <p:nvPr/>
        </p:nvSpPr>
        <p:spPr bwMode="auto">
          <a:xfrm>
            <a:off x="345335" y="1163068"/>
            <a:ext cx="711992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1. École Maternelle — Cycle 1 (PS, MS, GS)</a:t>
            </a:r>
            <a:endParaRPr kumimoji="0" lang="fr-FR" altLang="fr-F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À la rentrée 2026, l'école maternelle fait l'objet d'une </a:t>
            </a:r>
            <a:r>
              <a:rPr kumimoji="0" lang="fr-FR" altLang="fr-FR" sz="14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refonte intégrale</a:t>
            </a:r>
            <a:r>
              <a:rPr kumimoji="0" lang="fr-FR" altLang="fr-FR"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Un texte unique remplace les textes antérieurs pour harmoniser et clarifier la progressivité des apprentissages par tranches d'âge.</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12" name="ZoneTexte 11">
            <a:extLst>
              <a:ext uri="{FF2B5EF4-FFF2-40B4-BE49-F238E27FC236}">
                <a16:creationId xmlns:a16="http://schemas.microsoft.com/office/drawing/2014/main" id="{7E1ED630-0F93-3332-F006-C305A63ADE05}"/>
              </a:ext>
            </a:extLst>
          </p:cNvPr>
          <p:cNvSpPr txBox="1"/>
          <p:nvPr/>
        </p:nvSpPr>
        <p:spPr>
          <a:xfrm>
            <a:off x="-1" y="294478"/>
            <a:ext cx="6791325" cy="461665"/>
          </a:xfrm>
          <a:prstGeom prst="rect">
            <a:avLst/>
          </a:prstGeom>
          <a:noFill/>
        </p:spPr>
        <p:txBody>
          <a:bodyPr wrap="square" rtlCol="0">
            <a:spAutoFit/>
          </a:bodyPr>
          <a:lstStyle/>
          <a:p>
            <a:pPr algn="ctr"/>
            <a:r>
              <a:rPr lang="fr-FR" sz="2400" dirty="0">
                <a:solidFill>
                  <a:srgbClr val="2F5597"/>
                </a:solidFill>
                <a:latin typeface="Cooper Black" panose="0208090404030B020404" pitchFamily="18" charset="0"/>
              </a:rPr>
              <a:t>Récapitulatif par cycles et par domaines</a:t>
            </a:r>
          </a:p>
        </p:txBody>
      </p:sp>
      <p:pic>
        <p:nvPicPr>
          <p:cNvPr id="3" name="Image 2">
            <a:extLst>
              <a:ext uri="{FF2B5EF4-FFF2-40B4-BE49-F238E27FC236}">
                <a16:creationId xmlns:a16="http://schemas.microsoft.com/office/drawing/2014/main" id="{1B67F1B0-94A7-086F-E5CA-6175C5D024D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483806" y="783249"/>
            <a:ext cx="2111111" cy="2111111"/>
          </a:xfrm>
          <a:prstGeom prst="rect">
            <a:avLst/>
          </a:prstGeom>
        </p:spPr>
      </p:pic>
    </p:spTree>
    <p:extLst>
      <p:ext uri="{BB962C8B-B14F-4D97-AF65-F5344CB8AC3E}">
        <p14:creationId xmlns:p14="http://schemas.microsoft.com/office/powerpoint/2010/main" val="326547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07735-7239-2B86-B292-877EB4662207}"/>
            </a:ext>
          </a:extLst>
        </p:cNvPr>
        <p:cNvGrpSpPr/>
        <p:nvPr/>
      </p:nvGrpSpPr>
      <p:grpSpPr>
        <a:xfrm>
          <a:off x="0" y="0"/>
          <a:ext cx="0" cy="0"/>
          <a:chOff x="0" y="0"/>
          <a:chExt cx="0" cy="0"/>
        </a:xfrm>
      </p:grpSpPr>
      <p:pic>
        <p:nvPicPr>
          <p:cNvPr id="14" name="Image 13">
            <a:extLst>
              <a:ext uri="{FF2B5EF4-FFF2-40B4-BE49-F238E27FC236}">
                <a16:creationId xmlns:a16="http://schemas.microsoft.com/office/drawing/2014/main" id="{083E61B7-E97A-CD68-6462-475A1F0DB942}"/>
              </a:ext>
            </a:extLst>
          </p:cNvPr>
          <p:cNvPicPr>
            <a:picLocks noChangeAspect="1"/>
          </p:cNvPicPr>
          <p:nvPr/>
        </p:nvPicPr>
        <p:blipFill>
          <a:blip r:embed="rId3"/>
          <a:srcRect l="1886"/>
          <a:stretch>
            <a:fillRect/>
          </a:stretch>
        </p:blipFill>
        <p:spPr>
          <a:xfrm>
            <a:off x="11979217" y="0"/>
            <a:ext cx="212783" cy="6858000"/>
          </a:xfrm>
          <a:prstGeom prst="rect">
            <a:avLst/>
          </a:prstGeom>
        </p:spPr>
      </p:pic>
      <p:pic>
        <p:nvPicPr>
          <p:cNvPr id="2" name="Image 1" descr="Une image contenant texte, Graphique, Police, graphisme&#10;&#10;Le contenu généré par l’IA peut être incorrect.">
            <a:extLst>
              <a:ext uri="{FF2B5EF4-FFF2-40B4-BE49-F238E27FC236}">
                <a16:creationId xmlns:a16="http://schemas.microsoft.com/office/drawing/2014/main" id="{1AFD98D5-E8CC-236B-9AE9-FC959C034AFD}"/>
              </a:ext>
            </a:extLst>
          </p:cNvPr>
          <p:cNvPicPr>
            <a:picLocks noChangeAspect="1"/>
          </p:cNvPicPr>
          <p:nvPr/>
        </p:nvPicPr>
        <p:blipFill>
          <a:blip r:embed="rId4">
            <a:alphaModFix amt="10000"/>
            <a:extLst>
              <a:ext uri="{28A0092B-C50C-407E-A947-70E740481C1C}">
                <a14:useLocalDpi xmlns:a14="http://schemas.microsoft.com/office/drawing/2010/main" val="0"/>
              </a:ext>
            </a:extLst>
          </a:blip>
          <a:srcRect b="45556"/>
          <a:stretch>
            <a:fillRect/>
          </a:stretch>
        </p:blipFill>
        <p:spPr>
          <a:xfrm>
            <a:off x="10552922" y="5898354"/>
            <a:ext cx="1525304" cy="895999"/>
          </a:xfrm>
          <a:prstGeom prst="rect">
            <a:avLst/>
          </a:prstGeom>
        </p:spPr>
      </p:pic>
      <p:pic>
        <p:nvPicPr>
          <p:cNvPr id="5" name="Image 4">
            <a:extLst>
              <a:ext uri="{FF2B5EF4-FFF2-40B4-BE49-F238E27FC236}">
                <a16:creationId xmlns:a16="http://schemas.microsoft.com/office/drawing/2014/main" id="{A15AD4B8-6124-C479-3B4B-1BEF0B89D4D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134009" y="418138"/>
            <a:ext cx="2160729" cy="2160729"/>
          </a:xfrm>
          <a:prstGeom prst="rect">
            <a:avLst/>
          </a:prstGeom>
        </p:spPr>
      </p:pic>
      <p:sp>
        <p:nvSpPr>
          <p:cNvPr id="11" name="Rectangle 2">
            <a:extLst>
              <a:ext uri="{FF2B5EF4-FFF2-40B4-BE49-F238E27FC236}">
                <a16:creationId xmlns:a16="http://schemas.microsoft.com/office/drawing/2014/main" id="{97866871-D7ED-F4B2-B9AD-CEB3D2E822F3}"/>
              </a:ext>
            </a:extLst>
          </p:cNvPr>
          <p:cNvSpPr>
            <a:spLocks noChangeArrowheads="1"/>
          </p:cNvSpPr>
          <p:nvPr/>
        </p:nvSpPr>
        <p:spPr bwMode="auto">
          <a:xfrm>
            <a:off x="342741" y="1129170"/>
            <a:ext cx="711992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sz="1400" b="1" dirty="0">
                <a:latin typeface="Aptos" panose="020B0004020202020204" pitchFamily="34" charset="0"/>
                <a:cs typeface="Aparajita" panose="02020603050405020304" pitchFamily="18" charset="0"/>
              </a:rPr>
              <a:t>2. École Élémentaire — Cycle 2 (CP, CE1, CE2)</a:t>
            </a:r>
            <a:endParaRPr lang="fr-FR" sz="1400" dirty="0">
              <a:latin typeface="Aptos" panose="020B0004020202020204" pitchFamily="34" charset="0"/>
              <a:cs typeface="Aparajita" panose="02020603050405020304" pitchFamily="18" charset="0"/>
            </a:endParaRPr>
          </a:p>
          <a:p>
            <a:r>
              <a:rPr lang="fr-FR" sz="1400" dirty="0">
                <a:latin typeface="Aptos" panose="020B0004020202020204" pitchFamily="34" charset="0"/>
                <a:cs typeface="Aparajita" panose="02020603050405020304" pitchFamily="18" charset="0"/>
              </a:rPr>
              <a:t>Le Cycle 2 applique les programmes fondamentaux de 2025 (Français/Maths) et amorce la trajectoire progressive des nouvelles grilles d'EPS, d'Histoire-Géographie et de Langues.</a:t>
            </a:r>
          </a:p>
        </p:txBody>
      </p:sp>
      <p:graphicFrame>
        <p:nvGraphicFramePr>
          <p:cNvPr id="6" name="Tableau 5">
            <a:extLst>
              <a:ext uri="{FF2B5EF4-FFF2-40B4-BE49-F238E27FC236}">
                <a16:creationId xmlns:a16="http://schemas.microsoft.com/office/drawing/2014/main" id="{6ED3DA34-C09D-B1F3-3FA7-62AEA7D2D9DF}"/>
              </a:ext>
            </a:extLst>
          </p:cNvPr>
          <p:cNvGraphicFramePr>
            <a:graphicFrameLocks noGrp="1"/>
          </p:cNvGraphicFramePr>
          <p:nvPr>
            <p:extLst>
              <p:ext uri="{D42A27DB-BD31-4B8C-83A1-F6EECF244321}">
                <p14:modId xmlns:p14="http://schemas.microsoft.com/office/powerpoint/2010/main" val="1948903688"/>
              </p:ext>
            </p:extLst>
          </p:nvPr>
        </p:nvGraphicFramePr>
        <p:xfrm>
          <a:off x="469454" y="2234949"/>
          <a:ext cx="10884345" cy="3925218"/>
        </p:xfrm>
        <a:graphic>
          <a:graphicData uri="http://schemas.openxmlformats.org/drawingml/2006/table">
            <a:tbl>
              <a:tblPr firstRow="1" firstCol="1" bandRow="1">
                <a:tableStyleId>{912C8C85-51F0-491E-9774-3900AFEF0FD7}</a:tableStyleId>
              </a:tblPr>
              <a:tblGrid>
                <a:gridCol w="3628115">
                  <a:extLst>
                    <a:ext uri="{9D8B030D-6E8A-4147-A177-3AD203B41FA5}">
                      <a16:colId xmlns:a16="http://schemas.microsoft.com/office/drawing/2014/main" val="4129100083"/>
                    </a:ext>
                  </a:extLst>
                </a:gridCol>
                <a:gridCol w="3628115">
                  <a:extLst>
                    <a:ext uri="{9D8B030D-6E8A-4147-A177-3AD203B41FA5}">
                      <a16:colId xmlns:a16="http://schemas.microsoft.com/office/drawing/2014/main" val="1684846787"/>
                    </a:ext>
                  </a:extLst>
                </a:gridCol>
                <a:gridCol w="3628115">
                  <a:extLst>
                    <a:ext uri="{9D8B030D-6E8A-4147-A177-3AD203B41FA5}">
                      <a16:colId xmlns:a16="http://schemas.microsoft.com/office/drawing/2014/main" val="3913154916"/>
                    </a:ext>
                  </a:extLst>
                </a:gridCol>
              </a:tblGrid>
              <a:tr h="227717">
                <a:tc>
                  <a:txBody>
                    <a:bodyPr/>
                    <a:lstStyle/>
                    <a:p>
                      <a:pPr>
                        <a:lnSpc>
                          <a:spcPct val="107000"/>
                        </a:lnSpc>
                        <a:spcAft>
                          <a:spcPts val="800"/>
                        </a:spcAft>
                        <a:buNone/>
                      </a:pPr>
                      <a:r>
                        <a:rPr lang="fr-FR" sz="1400" kern="100" dirty="0">
                          <a:effectLst/>
                          <a:latin typeface="Aptos" panose="020B0004020202020204" pitchFamily="34" charset="0"/>
                        </a:rPr>
                        <a:t>Matière / Enseignement</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kern="100" dirty="0">
                          <a:effectLst/>
                          <a:latin typeface="Aptos" panose="020B0004020202020204" pitchFamily="34" charset="0"/>
                        </a:rPr>
                        <a:t>Statut à la rentrée 2026</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kern="100" dirty="0">
                          <a:effectLst/>
                          <a:latin typeface="Aptos" panose="020B0004020202020204" pitchFamily="34" charset="0"/>
                        </a:rPr>
                        <a:t>Référence du Bulletin Officiel (BO)</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9767842"/>
                  </a:ext>
                </a:extLst>
              </a:tr>
              <a:tr h="699150">
                <a:tc>
                  <a:txBody>
                    <a:bodyPr/>
                    <a:lstStyle/>
                    <a:p>
                      <a:pPr>
                        <a:lnSpc>
                          <a:spcPct val="107000"/>
                        </a:lnSpc>
                        <a:spcAft>
                          <a:spcPts val="800"/>
                        </a:spcAft>
                        <a:buNone/>
                      </a:pPr>
                      <a:r>
                        <a:rPr lang="fr-FR" sz="1400" kern="100">
                          <a:effectLst/>
                          <a:latin typeface="Aptos" panose="020B0004020202020204" pitchFamily="34" charset="0"/>
                        </a:rPr>
                        <a:t>Français</a:t>
                      </a:r>
                      <a:endParaRPr lang="fr-FR"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kern="100">
                          <a:effectLst/>
                          <a:latin typeface="Aptos" panose="020B0004020202020204" pitchFamily="34" charset="0"/>
                        </a:rPr>
                        <a:t>Programme axé sur la consolidation des fondamentaux (généralisé à tout le cycle depuis 2025).</a:t>
                      </a:r>
                      <a:endParaRPr lang="fr-FR"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b="1" kern="100" dirty="0">
                          <a:effectLst/>
                          <a:latin typeface="Aptos" panose="020B0004020202020204" pitchFamily="34" charset="0"/>
                          <a:hlinkClick r:id="rId6"/>
                        </a:rPr>
                        <a:t>BO n° 41 du 31 octobre 2024</a:t>
                      </a:r>
                      <a:endParaRPr lang="fr-FR"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3943"/>
                  </a:ext>
                </a:extLst>
              </a:tr>
              <a:tr h="463433">
                <a:tc>
                  <a:txBody>
                    <a:bodyPr/>
                    <a:lstStyle/>
                    <a:p>
                      <a:pPr>
                        <a:lnSpc>
                          <a:spcPct val="107000"/>
                        </a:lnSpc>
                        <a:spcAft>
                          <a:spcPts val="800"/>
                        </a:spcAft>
                        <a:buNone/>
                      </a:pPr>
                      <a:r>
                        <a:rPr lang="fr-FR" sz="1400" kern="100">
                          <a:effectLst/>
                          <a:latin typeface="Aptos" panose="020B0004020202020204" pitchFamily="34" charset="0"/>
                        </a:rPr>
                        <a:t>Mathématiques</a:t>
                      </a:r>
                      <a:endParaRPr lang="fr-FR"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kern="100">
                          <a:effectLst/>
                          <a:latin typeface="Aptos" panose="020B0004020202020204" pitchFamily="34" charset="0"/>
                        </a:rPr>
                        <a:t>Programme axé sur le calcul et la résolution de problèmes (généralisé depuis 2025).</a:t>
                      </a:r>
                      <a:endParaRPr lang="fr-FR"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b="1" kern="100" dirty="0">
                          <a:effectLst/>
                          <a:latin typeface="Aptos" panose="020B0004020202020204" pitchFamily="34" charset="0"/>
                          <a:hlinkClick r:id="rId7"/>
                        </a:rPr>
                        <a:t>BO n° 41 du 31 octobre 2024</a:t>
                      </a:r>
                      <a:endParaRPr lang="fr-FR"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2248638"/>
                  </a:ext>
                </a:extLst>
              </a:tr>
              <a:tr h="728508">
                <a:tc>
                  <a:txBody>
                    <a:bodyPr/>
                    <a:lstStyle/>
                    <a:p>
                      <a:pPr>
                        <a:lnSpc>
                          <a:spcPct val="107000"/>
                        </a:lnSpc>
                        <a:spcAft>
                          <a:spcPts val="800"/>
                        </a:spcAft>
                        <a:buNone/>
                      </a:pPr>
                      <a:r>
                        <a:rPr lang="fr-FR" sz="1400" kern="100">
                          <a:effectLst/>
                          <a:latin typeface="Aptos" panose="020B0004020202020204" pitchFamily="34" charset="0"/>
                        </a:rPr>
                        <a:t>Enseignement Moral et Civique (EMC)</a:t>
                      </a:r>
                      <a:endParaRPr lang="fr-FR"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b="1" kern="100" dirty="0">
                          <a:effectLst/>
                          <a:latin typeface="Aptos" panose="020B0004020202020204" pitchFamily="34" charset="0"/>
                        </a:rPr>
                        <a:t>Nouveau programme en vigueur pour le CE2. </a:t>
                      </a:r>
                      <a:r>
                        <a:rPr lang="fr-FR" sz="1400" b="0" kern="100" dirty="0">
                          <a:effectLst/>
                          <a:latin typeface="Aptos" panose="020B0004020202020204" pitchFamily="34" charset="0"/>
                        </a:rPr>
                        <a:t>(</a:t>
                      </a:r>
                      <a:r>
                        <a:rPr lang="fr-FR" sz="1400" kern="100" dirty="0">
                          <a:effectLst/>
                          <a:latin typeface="Aptos" panose="020B0004020202020204" pitchFamily="34" charset="0"/>
                        </a:rPr>
                        <a:t>Déjà appliqué au CP en 2024 et au CE1 en 2025).</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b="1" kern="100" dirty="0">
                          <a:effectLst/>
                          <a:latin typeface="Aptos" panose="020B0004020202020204" pitchFamily="34" charset="0"/>
                          <a:hlinkClick r:id="rId8"/>
                        </a:rPr>
                        <a:t>BO spécial n° 5 du 13 juin 2024</a:t>
                      </a:r>
                      <a:endParaRPr lang="fr-FR"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7770194"/>
                  </a:ext>
                </a:extLst>
              </a:tr>
              <a:tr h="876300">
                <a:tc>
                  <a:txBody>
                    <a:bodyPr/>
                    <a:lstStyle/>
                    <a:p>
                      <a:pPr>
                        <a:lnSpc>
                          <a:spcPct val="107000"/>
                        </a:lnSpc>
                        <a:spcAft>
                          <a:spcPts val="800"/>
                        </a:spcAft>
                        <a:buNone/>
                      </a:pPr>
                      <a:r>
                        <a:rPr lang="fr-FR" sz="1400" kern="100" dirty="0">
                          <a:effectLst/>
                          <a:latin typeface="Aptos" panose="020B0004020202020204" pitchFamily="34" charset="0"/>
                        </a:rPr>
                        <a:t>Éducation Physique et Sportive (EPS)</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buNone/>
                      </a:pPr>
                      <a:r>
                        <a:rPr lang="fr-FR" sz="1400" b="1" kern="100" dirty="0">
                          <a:effectLst/>
                          <a:latin typeface="Aptos" panose="020B0004020202020204" pitchFamily="34" charset="0"/>
                        </a:rPr>
                        <a:t>Nouveau programme applicable au CP.</a:t>
                      </a:r>
                    </a:p>
                    <a:p>
                      <a:pPr>
                        <a:lnSpc>
                          <a:spcPct val="107000"/>
                        </a:lnSpc>
                        <a:spcAft>
                          <a:spcPts val="800"/>
                        </a:spcAft>
                        <a:buNone/>
                      </a:pPr>
                      <a:r>
                        <a:rPr lang="fr-FR" sz="1400" kern="100" dirty="0">
                          <a:effectLst/>
                          <a:latin typeface="Aptos" panose="020B0004020202020204" pitchFamily="34" charset="0"/>
                        </a:rPr>
                        <a:t>Les classes de CE1 et CE2 conservent l'ancienne mouture jusqu'à la rentrée 2027.</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b="1" kern="100" dirty="0">
                          <a:effectLst/>
                          <a:latin typeface="Aptos" panose="020B0004020202020204" pitchFamily="34" charset="0"/>
                          <a:hlinkClick r:id="rId9"/>
                        </a:rPr>
                        <a:t>BO n° 22 du 28 mai 2026 (CP)</a:t>
                      </a:r>
                      <a:endParaRPr lang="fr-FR" sz="1400" b="1" kern="100" dirty="0">
                        <a:effectLst/>
                        <a:latin typeface="Aptos" panose="020B0004020202020204" pitchFamily="34" charset="0"/>
                      </a:endParaRPr>
                    </a:p>
                    <a:p>
                      <a:pPr>
                        <a:lnSpc>
                          <a:spcPct val="107000"/>
                        </a:lnSpc>
                        <a:spcAft>
                          <a:spcPts val="800"/>
                        </a:spcAft>
                        <a:buNone/>
                      </a:pPr>
                      <a:r>
                        <a:rPr lang="fr-FR" sz="1400" b="1" kern="100" dirty="0">
                          <a:effectLst/>
                          <a:latin typeface="Aptos" panose="020B0004020202020204" pitchFamily="34" charset="0"/>
                          <a:hlinkClick r:id="rId10"/>
                        </a:rPr>
                        <a:t>BO n° 31 du 30 juillet 2020 (CE1-CE2)</a:t>
                      </a:r>
                      <a:endParaRPr lang="fr-FR"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5224951"/>
                  </a:ext>
                </a:extLst>
              </a:tr>
              <a:tr h="930110">
                <a:tc>
                  <a:txBody>
                    <a:bodyPr/>
                    <a:lstStyle/>
                    <a:p>
                      <a:pPr marL="0" algn="l" defTabSz="914377" rtl="0" eaLnBrk="1" latinLnBrk="0" hangingPunct="1">
                        <a:lnSpc>
                          <a:spcPct val="107000"/>
                        </a:lnSpc>
                        <a:spcAft>
                          <a:spcPts val="800"/>
                        </a:spcAft>
                        <a:buNone/>
                      </a:pPr>
                      <a:r>
                        <a:rPr lang="fr-FR" sz="1400" b="1" kern="100" dirty="0">
                          <a:solidFill>
                            <a:schemeClr val="tx1"/>
                          </a:solidFill>
                          <a:effectLst/>
                          <a:latin typeface="Aptos" panose="020B0004020202020204" pitchFamily="34" charset="0"/>
                          <a:ea typeface="+mn-ea"/>
                          <a:cs typeface="+mn-cs"/>
                        </a:rPr>
                        <a:t>Histoire-Géographie</a:t>
                      </a:r>
                    </a:p>
                    <a:p>
                      <a:pPr>
                        <a:lnSpc>
                          <a:spcPct val="107000"/>
                        </a:lnSpc>
                        <a:spcAft>
                          <a:spcPts val="800"/>
                        </a:spcAft>
                        <a:buNone/>
                      </a:pPr>
                      <a:r>
                        <a:rPr lang="fr-FR" sz="1100" b="0" i="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(Remplace la mention "Questionner le monde")</a:t>
                      </a:r>
                      <a:endParaRPr lang="fr-FR"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algn="l" defTabSz="914377" rtl="0" eaLnBrk="1" latinLnBrk="0" hangingPunct="1">
                        <a:lnSpc>
                          <a:spcPct val="107000"/>
                        </a:lnSpc>
                        <a:spcAft>
                          <a:spcPts val="0"/>
                        </a:spcAft>
                        <a:buNone/>
                      </a:pPr>
                      <a:r>
                        <a:rPr lang="fr-FR" sz="1400" b="1" kern="100" dirty="0">
                          <a:solidFill>
                            <a:schemeClr val="tx1"/>
                          </a:solidFill>
                          <a:effectLst/>
                          <a:latin typeface="Aptos" panose="020B0004020202020204" pitchFamily="34" charset="0"/>
                          <a:ea typeface="+mn-ea"/>
                          <a:cs typeface="+mn-cs"/>
                        </a:rPr>
                        <a:t>Nouveau programme applicable au CP.</a:t>
                      </a:r>
                    </a:p>
                    <a:p>
                      <a:pPr>
                        <a:lnSpc>
                          <a:spcPct val="107000"/>
                        </a:lnSpc>
                        <a:spcAft>
                          <a:spcPts val="800"/>
                        </a:spcAft>
                        <a:buNone/>
                      </a:pPr>
                      <a:r>
                        <a:rPr lang="fr-FR" sz="14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Les CE1 et CE2 basculeront à la rentrée 2027.</a:t>
                      </a:r>
                      <a:endParaRPr lang="fr-FR" sz="1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b="1" kern="100" dirty="0">
                          <a:effectLst/>
                          <a:latin typeface="Aptos" panose="020B0004020202020204" pitchFamily="34" charset="0"/>
                          <a:hlinkClick r:id="rId11"/>
                        </a:rPr>
                        <a:t>BO n° 22 du 28 mai 2026 (CP)</a:t>
                      </a:r>
                      <a:endParaRPr lang="fr-FR"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fr-FR" sz="1400" b="1" kern="100" dirty="0">
                          <a:effectLst/>
                          <a:latin typeface="Aptos" panose="020B0004020202020204" pitchFamily="34" charset="0"/>
                          <a:hlinkClick r:id="rId10"/>
                        </a:rPr>
                        <a:t>BO n° 31 du 30 juillet 2020 (CE1-CE2)</a:t>
                      </a:r>
                      <a:endParaRPr lang="fr-FR"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3808790"/>
                  </a:ext>
                </a:extLst>
              </a:tr>
            </a:tbl>
          </a:graphicData>
        </a:graphic>
      </p:graphicFrame>
      <p:pic>
        <p:nvPicPr>
          <p:cNvPr id="3" name="Image 2">
            <a:extLst>
              <a:ext uri="{FF2B5EF4-FFF2-40B4-BE49-F238E27FC236}">
                <a16:creationId xmlns:a16="http://schemas.microsoft.com/office/drawing/2014/main" id="{5D8387DE-10A4-AAC1-DCFD-7B8776BDB388}"/>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9952626" y="257387"/>
            <a:ext cx="2239374" cy="2239374"/>
          </a:xfrm>
          <a:prstGeom prst="rect">
            <a:avLst/>
          </a:prstGeom>
        </p:spPr>
      </p:pic>
      <p:sp>
        <p:nvSpPr>
          <p:cNvPr id="8" name="ZoneTexte 7">
            <a:extLst>
              <a:ext uri="{FF2B5EF4-FFF2-40B4-BE49-F238E27FC236}">
                <a16:creationId xmlns:a16="http://schemas.microsoft.com/office/drawing/2014/main" id="{C4623D34-5D04-3725-9FE6-F9C9DBCB2DB5}"/>
              </a:ext>
            </a:extLst>
          </p:cNvPr>
          <p:cNvSpPr txBox="1"/>
          <p:nvPr/>
        </p:nvSpPr>
        <p:spPr>
          <a:xfrm>
            <a:off x="-1" y="294478"/>
            <a:ext cx="6791325" cy="461665"/>
          </a:xfrm>
          <a:prstGeom prst="rect">
            <a:avLst/>
          </a:prstGeom>
          <a:noFill/>
        </p:spPr>
        <p:txBody>
          <a:bodyPr wrap="square" rtlCol="0">
            <a:spAutoFit/>
          </a:bodyPr>
          <a:lstStyle/>
          <a:p>
            <a:pPr algn="ctr"/>
            <a:r>
              <a:rPr lang="fr-FR" sz="2400" dirty="0">
                <a:solidFill>
                  <a:srgbClr val="2F5597"/>
                </a:solidFill>
                <a:latin typeface="Cooper Black" panose="0208090404030B020404" pitchFamily="18" charset="0"/>
              </a:rPr>
              <a:t>Récapitulatif par cycles et par domaines</a:t>
            </a:r>
          </a:p>
        </p:txBody>
      </p:sp>
    </p:spTree>
    <p:extLst>
      <p:ext uri="{BB962C8B-B14F-4D97-AF65-F5344CB8AC3E}">
        <p14:creationId xmlns:p14="http://schemas.microsoft.com/office/powerpoint/2010/main" val="95615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1F76E-F32E-91EF-75FB-2283347F403B}"/>
            </a:ext>
          </a:extLst>
        </p:cNvPr>
        <p:cNvGrpSpPr/>
        <p:nvPr/>
      </p:nvGrpSpPr>
      <p:grpSpPr>
        <a:xfrm>
          <a:off x="0" y="0"/>
          <a:ext cx="0" cy="0"/>
          <a:chOff x="0" y="0"/>
          <a:chExt cx="0" cy="0"/>
        </a:xfrm>
      </p:grpSpPr>
      <p:pic>
        <p:nvPicPr>
          <p:cNvPr id="14" name="Image 13">
            <a:extLst>
              <a:ext uri="{FF2B5EF4-FFF2-40B4-BE49-F238E27FC236}">
                <a16:creationId xmlns:a16="http://schemas.microsoft.com/office/drawing/2014/main" id="{14127790-8276-A31B-56AF-981949B19A42}"/>
              </a:ext>
            </a:extLst>
          </p:cNvPr>
          <p:cNvPicPr>
            <a:picLocks noChangeAspect="1"/>
          </p:cNvPicPr>
          <p:nvPr/>
        </p:nvPicPr>
        <p:blipFill>
          <a:blip r:embed="rId3"/>
          <a:srcRect l="1886"/>
          <a:stretch>
            <a:fillRect/>
          </a:stretch>
        </p:blipFill>
        <p:spPr>
          <a:xfrm>
            <a:off x="11979217" y="0"/>
            <a:ext cx="212783" cy="6858000"/>
          </a:xfrm>
          <a:prstGeom prst="rect">
            <a:avLst/>
          </a:prstGeom>
        </p:spPr>
      </p:pic>
      <p:pic>
        <p:nvPicPr>
          <p:cNvPr id="2" name="Image 1" descr="Une image contenant texte, Graphique, Police, graphisme&#10;&#10;Le contenu généré par l’IA peut être incorrect.">
            <a:extLst>
              <a:ext uri="{FF2B5EF4-FFF2-40B4-BE49-F238E27FC236}">
                <a16:creationId xmlns:a16="http://schemas.microsoft.com/office/drawing/2014/main" id="{9135DB5A-D396-978C-5F2B-B3A2047C34E8}"/>
              </a:ext>
            </a:extLst>
          </p:cNvPr>
          <p:cNvPicPr>
            <a:picLocks noChangeAspect="1"/>
          </p:cNvPicPr>
          <p:nvPr/>
        </p:nvPicPr>
        <p:blipFill>
          <a:blip r:embed="rId4">
            <a:alphaModFix amt="10000"/>
            <a:extLst>
              <a:ext uri="{28A0092B-C50C-407E-A947-70E740481C1C}">
                <a14:useLocalDpi xmlns:a14="http://schemas.microsoft.com/office/drawing/2010/main" val="0"/>
              </a:ext>
            </a:extLst>
          </a:blip>
          <a:srcRect b="45556"/>
          <a:stretch>
            <a:fillRect/>
          </a:stretch>
        </p:blipFill>
        <p:spPr>
          <a:xfrm>
            <a:off x="10552922" y="5898354"/>
            <a:ext cx="1525304" cy="895999"/>
          </a:xfrm>
          <a:prstGeom prst="rect">
            <a:avLst/>
          </a:prstGeom>
        </p:spPr>
      </p:pic>
      <p:pic>
        <p:nvPicPr>
          <p:cNvPr id="5" name="Image 4">
            <a:extLst>
              <a:ext uri="{FF2B5EF4-FFF2-40B4-BE49-F238E27FC236}">
                <a16:creationId xmlns:a16="http://schemas.microsoft.com/office/drawing/2014/main" id="{5DBBC1A2-05D3-4512-CD63-834D91E97C7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134009" y="418138"/>
            <a:ext cx="2160729" cy="2160729"/>
          </a:xfrm>
          <a:prstGeom prst="rect">
            <a:avLst/>
          </a:prstGeom>
        </p:spPr>
      </p:pic>
      <p:sp>
        <p:nvSpPr>
          <p:cNvPr id="11" name="Rectangle 2">
            <a:extLst>
              <a:ext uri="{FF2B5EF4-FFF2-40B4-BE49-F238E27FC236}">
                <a16:creationId xmlns:a16="http://schemas.microsoft.com/office/drawing/2014/main" id="{0F27461A-43DD-6D5A-2BB5-31927C9743E5}"/>
              </a:ext>
            </a:extLst>
          </p:cNvPr>
          <p:cNvSpPr>
            <a:spLocks noChangeArrowheads="1"/>
          </p:cNvSpPr>
          <p:nvPr/>
        </p:nvSpPr>
        <p:spPr bwMode="auto">
          <a:xfrm>
            <a:off x="399939" y="1190725"/>
            <a:ext cx="71199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sz="1400" b="1" dirty="0">
                <a:latin typeface="Aptos" panose="020B0004020202020204" pitchFamily="34" charset="0"/>
                <a:cs typeface="Aparajita" panose="02020603050405020304" pitchFamily="18" charset="0"/>
              </a:rPr>
              <a:t>2. École Élémentaire — Cycle 2 (CP, CE1, CE2) - suite</a:t>
            </a:r>
            <a:endParaRPr lang="fr-FR" sz="1400" dirty="0">
              <a:latin typeface="Aptos" panose="020B0004020202020204" pitchFamily="34" charset="0"/>
              <a:cs typeface="Aparajita" panose="02020603050405020304" pitchFamily="18" charset="0"/>
            </a:endParaRPr>
          </a:p>
        </p:txBody>
      </p:sp>
      <p:graphicFrame>
        <p:nvGraphicFramePr>
          <p:cNvPr id="6" name="Tableau 5">
            <a:extLst>
              <a:ext uri="{FF2B5EF4-FFF2-40B4-BE49-F238E27FC236}">
                <a16:creationId xmlns:a16="http://schemas.microsoft.com/office/drawing/2014/main" id="{536313EC-776F-425F-442C-71E49A322502}"/>
              </a:ext>
            </a:extLst>
          </p:cNvPr>
          <p:cNvGraphicFramePr>
            <a:graphicFrameLocks noGrp="1"/>
          </p:cNvGraphicFramePr>
          <p:nvPr>
            <p:extLst>
              <p:ext uri="{D42A27DB-BD31-4B8C-83A1-F6EECF244321}">
                <p14:modId xmlns:p14="http://schemas.microsoft.com/office/powerpoint/2010/main" val="1797546300"/>
              </p:ext>
            </p:extLst>
          </p:nvPr>
        </p:nvGraphicFramePr>
        <p:xfrm>
          <a:off x="469454" y="2234949"/>
          <a:ext cx="10884345" cy="3389927"/>
        </p:xfrm>
        <a:graphic>
          <a:graphicData uri="http://schemas.openxmlformats.org/drawingml/2006/table">
            <a:tbl>
              <a:tblPr firstRow="1" firstCol="1" bandRow="1">
                <a:tableStyleId>{912C8C85-51F0-491E-9774-3900AFEF0FD7}</a:tableStyleId>
              </a:tblPr>
              <a:tblGrid>
                <a:gridCol w="3628115">
                  <a:extLst>
                    <a:ext uri="{9D8B030D-6E8A-4147-A177-3AD203B41FA5}">
                      <a16:colId xmlns:a16="http://schemas.microsoft.com/office/drawing/2014/main" val="4129100083"/>
                    </a:ext>
                  </a:extLst>
                </a:gridCol>
                <a:gridCol w="3628115">
                  <a:extLst>
                    <a:ext uri="{9D8B030D-6E8A-4147-A177-3AD203B41FA5}">
                      <a16:colId xmlns:a16="http://schemas.microsoft.com/office/drawing/2014/main" val="1684846787"/>
                    </a:ext>
                  </a:extLst>
                </a:gridCol>
                <a:gridCol w="3628115">
                  <a:extLst>
                    <a:ext uri="{9D8B030D-6E8A-4147-A177-3AD203B41FA5}">
                      <a16:colId xmlns:a16="http://schemas.microsoft.com/office/drawing/2014/main" val="3913154916"/>
                    </a:ext>
                  </a:extLst>
                </a:gridCol>
              </a:tblGrid>
              <a:tr h="227717">
                <a:tc>
                  <a:txBody>
                    <a:bodyPr/>
                    <a:lstStyle/>
                    <a:p>
                      <a:pPr>
                        <a:lnSpc>
                          <a:spcPct val="107000"/>
                        </a:lnSpc>
                        <a:spcAft>
                          <a:spcPts val="800"/>
                        </a:spcAft>
                        <a:buNone/>
                      </a:pPr>
                      <a:r>
                        <a:rPr lang="fr-FR" sz="1400" kern="100" dirty="0">
                          <a:effectLst/>
                          <a:latin typeface="Aptos" panose="020B0004020202020204" pitchFamily="34" charset="0"/>
                        </a:rPr>
                        <a:t>Matière / Enseignement</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kern="100" dirty="0">
                          <a:effectLst/>
                          <a:latin typeface="Aptos" panose="020B0004020202020204" pitchFamily="34" charset="0"/>
                        </a:rPr>
                        <a:t>Statut à la rentrée 2026</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kern="100" dirty="0">
                          <a:effectLst/>
                          <a:latin typeface="Aptos" panose="020B0004020202020204" pitchFamily="34" charset="0"/>
                        </a:rPr>
                        <a:t>Référence du Bulletin Officiel (BO)</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9767842"/>
                  </a:ext>
                </a:extLst>
              </a:tr>
              <a:tr h="699150">
                <a:tc>
                  <a:txBody>
                    <a:bodyPr/>
                    <a:lstStyle/>
                    <a:p>
                      <a:pPr>
                        <a:lnSpc>
                          <a:spcPct val="107000"/>
                        </a:lnSpc>
                        <a:spcAft>
                          <a:spcPts val="800"/>
                        </a:spcAft>
                        <a:buNone/>
                      </a:pPr>
                      <a:r>
                        <a:rPr lang="fr-FR"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Langues Vivantes </a:t>
                      </a:r>
                      <a:r>
                        <a:rPr lang="fr-FR" sz="1400" b="1" i="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(Étrangères / Régionales)</a:t>
                      </a:r>
                      <a:endParaRPr lang="fr-FR"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Nouveau programme applicable au CP.</a:t>
                      </a:r>
                      <a:endParaRPr lang="fr-FR"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fr-FR" sz="14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Maintien de l'ancien texte pour les CE1 et CE2 jusqu'en 2027.</a:t>
                      </a:r>
                    </a:p>
                  </a:txBody>
                  <a:tcPr marL="68580" marR="68580" marT="0" marB="0"/>
                </a:tc>
                <a:tc>
                  <a:txBody>
                    <a:bodyPr/>
                    <a:lstStyle/>
                    <a:p>
                      <a:pPr>
                        <a:lnSpc>
                          <a:spcPct val="107000"/>
                        </a:lnSpc>
                        <a:spcAft>
                          <a:spcPts val="800"/>
                        </a:spcAft>
                        <a:buNone/>
                      </a:pPr>
                      <a:r>
                        <a:rPr lang="fr-FR" sz="1400" b="1" kern="100" dirty="0">
                          <a:effectLst/>
                          <a:latin typeface="Aptos" panose="020B0004020202020204" pitchFamily="34" charset="0"/>
                          <a:hlinkClick r:id="rId6"/>
                        </a:rPr>
                        <a:t>BO n° 12 du 19 mars 2026</a:t>
                      </a:r>
                      <a:endParaRPr lang="fr-FR" sz="1400" b="1" kern="100" dirty="0">
                        <a:effectLst/>
                        <a:latin typeface="Aptos" panose="020B0004020202020204" pitchFamily="34" charset="0"/>
                      </a:endParaRPr>
                    </a:p>
                    <a:p>
                      <a:pPr marL="0" marR="0" lvl="0" indent="0" algn="l" defTabSz="914377" rtl="0" eaLnBrk="1" fontAlgn="auto" latinLnBrk="0" hangingPunct="1">
                        <a:lnSpc>
                          <a:spcPct val="107000"/>
                        </a:lnSpc>
                        <a:spcBef>
                          <a:spcPts val="0"/>
                        </a:spcBef>
                        <a:spcAft>
                          <a:spcPts val="800"/>
                        </a:spcAft>
                        <a:buClrTx/>
                        <a:buSzTx/>
                        <a:buFontTx/>
                        <a:buNone/>
                        <a:tabLst/>
                        <a:defRPr/>
                      </a:pPr>
                      <a:r>
                        <a:rPr lang="fr-FR" sz="1400" b="1" kern="100" dirty="0">
                          <a:effectLst/>
                          <a:latin typeface="Aptos" panose="020B0004020202020204" pitchFamily="34" charset="0"/>
                          <a:hlinkClick r:id="rId7"/>
                        </a:rPr>
                        <a:t>BO n° 31 du 30 juillet 2020 (CE1-CE2)</a:t>
                      </a:r>
                      <a:endParaRPr lang="fr-FR"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3943"/>
                  </a:ext>
                </a:extLst>
              </a:tr>
              <a:tr h="510540">
                <a:tc>
                  <a:txBody>
                    <a:bodyPr/>
                    <a:lstStyle/>
                    <a:p>
                      <a:pPr>
                        <a:lnSpc>
                          <a:spcPct val="107000"/>
                        </a:lnSpc>
                        <a:spcAft>
                          <a:spcPts val="800"/>
                        </a:spcAft>
                        <a:buNone/>
                      </a:pPr>
                      <a:r>
                        <a:rPr lang="fr-FR"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Sciences et Technologie</a:t>
                      </a:r>
                      <a:endParaRPr lang="fr-FR"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Nouveau programme applicable au CP</a:t>
                      </a:r>
                      <a:r>
                        <a:rPr lang="fr-FR"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buNone/>
                      </a:pPr>
                      <a:r>
                        <a:rPr lang="fr-FR" sz="14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Maintien de l'ancien texte pour les CE1 et CE2 jusqu'en 2027.</a:t>
                      </a:r>
                    </a:p>
                  </a:txBody>
                  <a:tcPr marL="68580" marR="68580" marT="0" marB="0"/>
                </a:tc>
                <a:tc>
                  <a:txBody>
                    <a:bodyPr/>
                    <a:lstStyle/>
                    <a:p>
                      <a:pPr>
                        <a:lnSpc>
                          <a:spcPct val="107000"/>
                        </a:lnSpc>
                        <a:spcAft>
                          <a:spcPts val="800"/>
                        </a:spcAft>
                        <a:buNone/>
                      </a:pPr>
                      <a:r>
                        <a:rPr lang="fr-FR" sz="1400" b="1" kern="100" dirty="0">
                          <a:effectLst/>
                          <a:latin typeface="Aptos" panose="020B0004020202020204" pitchFamily="34" charset="0"/>
                          <a:hlinkClick r:id="rId8"/>
                        </a:rPr>
                        <a:t>BO n° 24 du 11 juin 2026</a:t>
                      </a:r>
                      <a:endParaRPr lang="fr-FR" sz="1400" b="1" kern="100" dirty="0">
                        <a:effectLst/>
                        <a:latin typeface="Aptos" panose="020B0004020202020204" pitchFamily="34" charset="0"/>
                      </a:endParaRPr>
                    </a:p>
                    <a:p>
                      <a:pPr>
                        <a:lnSpc>
                          <a:spcPct val="107000"/>
                        </a:lnSpc>
                        <a:spcAft>
                          <a:spcPts val="800"/>
                        </a:spcAft>
                        <a:buNone/>
                      </a:pPr>
                      <a:r>
                        <a:rPr lang="fr-FR" sz="1400" b="1" kern="100" dirty="0">
                          <a:effectLst/>
                          <a:latin typeface="Aptos" panose="020B0004020202020204" pitchFamily="34" charset="0"/>
                          <a:hlinkClick r:id="rId7"/>
                        </a:rPr>
                        <a:t>BO n° 31 du 30 juillet 2020 (CE1-CE2)</a:t>
                      </a:r>
                      <a:endParaRPr lang="fr-FR"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2248638"/>
                  </a:ext>
                </a:extLst>
              </a:tr>
              <a:tr h="728508">
                <a:tc>
                  <a:txBody>
                    <a:bodyPr/>
                    <a:lstStyle/>
                    <a:p>
                      <a:pPr>
                        <a:lnSpc>
                          <a:spcPct val="107000"/>
                        </a:lnSpc>
                        <a:spcAft>
                          <a:spcPts val="0"/>
                        </a:spcAft>
                        <a:buNone/>
                      </a:pPr>
                      <a:r>
                        <a:rPr lang="fr-FR"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Enseignements Artistiques</a:t>
                      </a:r>
                    </a:p>
                    <a:p>
                      <a:pPr>
                        <a:lnSpc>
                          <a:spcPct val="107000"/>
                        </a:lnSpc>
                        <a:spcAft>
                          <a:spcPts val="800"/>
                        </a:spcAft>
                        <a:buNone/>
                      </a:pPr>
                      <a:r>
                        <a:rPr lang="fr-FR" sz="1400" b="1" i="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(Arts plastiques, Éducation musicale)</a:t>
                      </a:r>
                      <a:endParaRPr lang="fr-FR"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Programme inchangé.</a:t>
                      </a:r>
                    </a:p>
                  </a:txBody>
                  <a:tcPr marL="68580" marR="68580" marT="0" marB="0"/>
                </a:tc>
                <a:tc>
                  <a:txBody>
                    <a:bodyPr/>
                    <a:lstStyle/>
                    <a:p>
                      <a:pPr>
                        <a:lnSpc>
                          <a:spcPct val="107000"/>
                        </a:lnSpc>
                        <a:spcAft>
                          <a:spcPts val="800"/>
                        </a:spcAft>
                        <a:buNone/>
                      </a:pPr>
                      <a:r>
                        <a:rPr lang="fr-FR" sz="1400" b="1" kern="100" dirty="0">
                          <a:effectLst/>
                          <a:latin typeface="Aptos" panose="020B0004020202020204" pitchFamily="34" charset="0"/>
                          <a:hlinkClick r:id="rId7"/>
                        </a:rPr>
                        <a:t>BO n° 31 du 30 juillet 2020</a:t>
                      </a:r>
                      <a:endParaRPr lang="fr-FR"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7770194"/>
                  </a:ext>
                </a:extLst>
              </a:tr>
              <a:tr h="876300">
                <a:tc>
                  <a:txBody>
                    <a:bodyPr/>
                    <a:lstStyle/>
                    <a:p>
                      <a:pPr>
                        <a:lnSpc>
                          <a:spcPct val="107000"/>
                        </a:lnSpc>
                        <a:spcAft>
                          <a:spcPts val="800"/>
                        </a:spcAft>
                        <a:buNone/>
                      </a:pPr>
                      <a:r>
                        <a:rPr lang="fr-FR"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Éducation à la Vie Affective et Relationnelle (EVAR)</a:t>
                      </a:r>
                      <a:endParaRPr lang="fr-FR"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Programme généralisé à tous les niveaux.</a:t>
                      </a:r>
                    </a:p>
                  </a:txBody>
                  <a:tcPr marL="68580" marR="68580" marT="0" marB="0"/>
                </a:tc>
                <a:tc>
                  <a:txBody>
                    <a:bodyPr/>
                    <a:lstStyle/>
                    <a:p>
                      <a:pPr>
                        <a:lnSpc>
                          <a:spcPct val="107000"/>
                        </a:lnSpc>
                        <a:spcAft>
                          <a:spcPts val="800"/>
                        </a:spcAft>
                        <a:buNone/>
                      </a:pPr>
                      <a:r>
                        <a:rPr lang="fr-FR" sz="1400" b="1" kern="100" dirty="0">
                          <a:effectLst/>
                          <a:latin typeface="Aptos" panose="020B0004020202020204" pitchFamily="34" charset="0"/>
                          <a:hlinkClick r:id="rId9"/>
                        </a:rPr>
                        <a:t>BO n° 6 du 6 février 2025</a:t>
                      </a:r>
                      <a:endParaRPr lang="fr-FR" sz="1400" b="1" kern="100" dirty="0">
                        <a:effectLst/>
                        <a:latin typeface="Aptos" panose="020B0004020202020204" pitchFamily="34" charset="0"/>
                      </a:endParaRPr>
                    </a:p>
                  </a:txBody>
                  <a:tcPr marL="68580" marR="68580" marT="0" marB="0"/>
                </a:tc>
                <a:extLst>
                  <a:ext uri="{0D108BD9-81ED-4DB2-BD59-A6C34878D82A}">
                    <a16:rowId xmlns:a16="http://schemas.microsoft.com/office/drawing/2014/main" val="2865224951"/>
                  </a:ext>
                </a:extLst>
              </a:tr>
            </a:tbl>
          </a:graphicData>
        </a:graphic>
      </p:graphicFrame>
      <p:pic>
        <p:nvPicPr>
          <p:cNvPr id="3" name="Image 2">
            <a:extLst>
              <a:ext uri="{FF2B5EF4-FFF2-40B4-BE49-F238E27FC236}">
                <a16:creationId xmlns:a16="http://schemas.microsoft.com/office/drawing/2014/main" id="{58A8548A-91F2-1709-0618-7C8FD56CB3C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9952626" y="257387"/>
            <a:ext cx="2239374" cy="2239374"/>
          </a:xfrm>
          <a:prstGeom prst="rect">
            <a:avLst/>
          </a:prstGeom>
        </p:spPr>
      </p:pic>
      <p:sp>
        <p:nvSpPr>
          <p:cNvPr id="7" name="ZoneTexte 6">
            <a:extLst>
              <a:ext uri="{FF2B5EF4-FFF2-40B4-BE49-F238E27FC236}">
                <a16:creationId xmlns:a16="http://schemas.microsoft.com/office/drawing/2014/main" id="{D984F4AE-ADA9-67B4-BC64-B0C9A78EE9A8}"/>
              </a:ext>
            </a:extLst>
          </p:cNvPr>
          <p:cNvSpPr txBox="1"/>
          <p:nvPr/>
        </p:nvSpPr>
        <p:spPr>
          <a:xfrm>
            <a:off x="-1" y="294478"/>
            <a:ext cx="6791325" cy="461665"/>
          </a:xfrm>
          <a:prstGeom prst="rect">
            <a:avLst/>
          </a:prstGeom>
          <a:noFill/>
        </p:spPr>
        <p:txBody>
          <a:bodyPr wrap="square" rtlCol="0">
            <a:spAutoFit/>
          </a:bodyPr>
          <a:lstStyle/>
          <a:p>
            <a:pPr algn="ctr"/>
            <a:r>
              <a:rPr lang="fr-FR" sz="2400" dirty="0">
                <a:solidFill>
                  <a:srgbClr val="2F5597"/>
                </a:solidFill>
                <a:latin typeface="Cooper Black" panose="0208090404030B020404" pitchFamily="18" charset="0"/>
              </a:rPr>
              <a:t>Récapitulatif par cycles et par domaines</a:t>
            </a:r>
          </a:p>
        </p:txBody>
      </p:sp>
    </p:spTree>
    <p:extLst>
      <p:ext uri="{BB962C8B-B14F-4D97-AF65-F5344CB8AC3E}">
        <p14:creationId xmlns:p14="http://schemas.microsoft.com/office/powerpoint/2010/main" val="276342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7A077-CB34-19E7-2B6F-2AF07E56B6C6}"/>
            </a:ext>
          </a:extLst>
        </p:cNvPr>
        <p:cNvGrpSpPr/>
        <p:nvPr/>
      </p:nvGrpSpPr>
      <p:grpSpPr>
        <a:xfrm>
          <a:off x="0" y="0"/>
          <a:ext cx="0" cy="0"/>
          <a:chOff x="0" y="0"/>
          <a:chExt cx="0" cy="0"/>
        </a:xfrm>
      </p:grpSpPr>
      <p:pic>
        <p:nvPicPr>
          <p:cNvPr id="14" name="Image 13">
            <a:extLst>
              <a:ext uri="{FF2B5EF4-FFF2-40B4-BE49-F238E27FC236}">
                <a16:creationId xmlns:a16="http://schemas.microsoft.com/office/drawing/2014/main" id="{F8CC2C87-9E76-F638-D6AD-D25455312E62}"/>
              </a:ext>
            </a:extLst>
          </p:cNvPr>
          <p:cNvPicPr>
            <a:picLocks noChangeAspect="1"/>
          </p:cNvPicPr>
          <p:nvPr/>
        </p:nvPicPr>
        <p:blipFill>
          <a:blip r:embed="rId3"/>
          <a:srcRect l="1886"/>
          <a:stretch>
            <a:fillRect/>
          </a:stretch>
        </p:blipFill>
        <p:spPr>
          <a:xfrm>
            <a:off x="11979217" y="0"/>
            <a:ext cx="212783" cy="6858000"/>
          </a:xfrm>
          <a:prstGeom prst="rect">
            <a:avLst/>
          </a:prstGeom>
        </p:spPr>
      </p:pic>
      <p:pic>
        <p:nvPicPr>
          <p:cNvPr id="2" name="Image 1" descr="Une image contenant texte, Graphique, Police, graphisme&#10;&#10;Le contenu généré par l’IA peut être incorrect.">
            <a:extLst>
              <a:ext uri="{FF2B5EF4-FFF2-40B4-BE49-F238E27FC236}">
                <a16:creationId xmlns:a16="http://schemas.microsoft.com/office/drawing/2014/main" id="{DCB7A084-BB68-17F3-4117-03BBA9282793}"/>
              </a:ext>
            </a:extLst>
          </p:cNvPr>
          <p:cNvPicPr>
            <a:picLocks noChangeAspect="1"/>
          </p:cNvPicPr>
          <p:nvPr/>
        </p:nvPicPr>
        <p:blipFill>
          <a:blip r:embed="rId4">
            <a:alphaModFix amt="10000"/>
            <a:extLst>
              <a:ext uri="{28A0092B-C50C-407E-A947-70E740481C1C}">
                <a14:useLocalDpi xmlns:a14="http://schemas.microsoft.com/office/drawing/2010/main" val="0"/>
              </a:ext>
            </a:extLst>
          </a:blip>
          <a:srcRect b="45556"/>
          <a:stretch>
            <a:fillRect/>
          </a:stretch>
        </p:blipFill>
        <p:spPr>
          <a:xfrm>
            <a:off x="10552922" y="5898354"/>
            <a:ext cx="1525304" cy="895999"/>
          </a:xfrm>
          <a:prstGeom prst="rect">
            <a:avLst/>
          </a:prstGeom>
        </p:spPr>
      </p:pic>
      <p:pic>
        <p:nvPicPr>
          <p:cNvPr id="5" name="Image 4">
            <a:extLst>
              <a:ext uri="{FF2B5EF4-FFF2-40B4-BE49-F238E27FC236}">
                <a16:creationId xmlns:a16="http://schemas.microsoft.com/office/drawing/2014/main" id="{6D5D400D-AFDF-A42F-039C-580420633CA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319573" y="123216"/>
            <a:ext cx="2160729" cy="2160729"/>
          </a:xfrm>
          <a:prstGeom prst="rect">
            <a:avLst/>
          </a:prstGeom>
        </p:spPr>
      </p:pic>
      <p:sp>
        <p:nvSpPr>
          <p:cNvPr id="11" name="Rectangle 2">
            <a:extLst>
              <a:ext uri="{FF2B5EF4-FFF2-40B4-BE49-F238E27FC236}">
                <a16:creationId xmlns:a16="http://schemas.microsoft.com/office/drawing/2014/main" id="{4127408F-5CE6-716B-8B01-F321615F7D38}"/>
              </a:ext>
            </a:extLst>
          </p:cNvPr>
          <p:cNvSpPr>
            <a:spLocks noChangeArrowheads="1"/>
          </p:cNvSpPr>
          <p:nvPr/>
        </p:nvSpPr>
        <p:spPr bwMode="auto">
          <a:xfrm>
            <a:off x="383121" y="1203580"/>
            <a:ext cx="71199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sz="1400" b="1" dirty="0">
                <a:latin typeface="Aptos" panose="020B0004020202020204" pitchFamily="34" charset="0"/>
                <a:cs typeface="Aparajita" panose="02020603050405020304" pitchFamily="18" charset="0"/>
              </a:rPr>
              <a:t>3. École Élémentaire — Cycle 3 (CM1, CM2)</a:t>
            </a:r>
            <a:endParaRPr lang="fr-FR" sz="1400" dirty="0">
              <a:latin typeface="Aptos" panose="020B0004020202020204" pitchFamily="34" charset="0"/>
              <a:cs typeface="Aparajita" panose="02020603050405020304" pitchFamily="18" charset="0"/>
            </a:endParaRPr>
          </a:p>
        </p:txBody>
      </p:sp>
      <p:graphicFrame>
        <p:nvGraphicFramePr>
          <p:cNvPr id="6" name="Tableau 5">
            <a:extLst>
              <a:ext uri="{FF2B5EF4-FFF2-40B4-BE49-F238E27FC236}">
                <a16:creationId xmlns:a16="http://schemas.microsoft.com/office/drawing/2014/main" id="{8F38C823-B4FC-1C5E-1961-2361B089C370}"/>
              </a:ext>
            </a:extLst>
          </p:cNvPr>
          <p:cNvGraphicFramePr>
            <a:graphicFrameLocks noGrp="1"/>
          </p:cNvGraphicFramePr>
          <p:nvPr>
            <p:extLst>
              <p:ext uri="{D42A27DB-BD31-4B8C-83A1-F6EECF244321}">
                <p14:modId xmlns:p14="http://schemas.microsoft.com/office/powerpoint/2010/main" val="308596448"/>
              </p:ext>
            </p:extLst>
          </p:nvPr>
        </p:nvGraphicFramePr>
        <p:xfrm>
          <a:off x="469454" y="2234949"/>
          <a:ext cx="10884345" cy="4138886"/>
        </p:xfrm>
        <a:graphic>
          <a:graphicData uri="http://schemas.openxmlformats.org/drawingml/2006/table">
            <a:tbl>
              <a:tblPr firstRow="1" firstCol="1" bandRow="1">
                <a:tableStyleId>{912C8C85-51F0-491E-9774-3900AFEF0FD7}</a:tableStyleId>
              </a:tblPr>
              <a:tblGrid>
                <a:gridCol w="3628115">
                  <a:extLst>
                    <a:ext uri="{9D8B030D-6E8A-4147-A177-3AD203B41FA5}">
                      <a16:colId xmlns:a16="http://schemas.microsoft.com/office/drawing/2014/main" val="4129100083"/>
                    </a:ext>
                  </a:extLst>
                </a:gridCol>
                <a:gridCol w="3628115">
                  <a:extLst>
                    <a:ext uri="{9D8B030D-6E8A-4147-A177-3AD203B41FA5}">
                      <a16:colId xmlns:a16="http://schemas.microsoft.com/office/drawing/2014/main" val="1684846787"/>
                    </a:ext>
                  </a:extLst>
                </a:gridCol>
                <a:gridCol w="3628115">
                  <a:extLst>
                    <a:ext uri="{9D8B030D-6E8A-4147-A177-3AD203B41FA5}">
                      <a16:colId xmlns:a16="http://schemas.microsoft.com/office/drawing/2014/main" val="3913154916"/>
                    </a:ext>
                  </a:extLst>
                </a:gridCol>
              </a:tblGrid>
              <a:tr h="227717">
                <a:tc>
                  <a:txBody>
                    <a:bodyPr/>
                    <a:lstStyle/>
                    <a:p>
                      <a:pPr>
                        <a:lnSpc>
                          <a:spcPct val="107000"/>
                        </a:lnSpc>
                        <a:spcAft>
                          <a:spcPts val="800"/>
                        </a:spcAft>
                        <a:buNone/>
                      </a:pPr>
                      <a:r>
                        <a:rPr lang="fr-FR" sz="1400" kern="100" dirty="0">
                          <a:effectLst/>
                          <a:latin typeface="Aptos" panose="020B0004020202020204" pitchFamily="34" charset="0"/>
                        </a:rPr>
                        <a:t>Matière / Enseignement</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kern="100" dirty="0">
                          <a:effectLst/>
                          <a:latin typeface="Aptos" panose="020B0004020202020204" pitchFamily="34" charset="0"/>
                        </a:rPr>
                        <a:t>Statut à la rentrée 2026</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kern="100" dirty="0">
                          <a:effectLst/>
                          <a:latin typeface="Aptos" panose="020B0004020202020204" pitchFamily="34" charset="0"/>
                        </a:rPr>
                        <a:t>Référence du Bulletin Officiel (BO)</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9767842"/>
                  </a:ext>
                </a:extLst>
              </a:tr>
              <a:tr h="699150">
                <a:tc>
                  <a:txBody>
                    <a:bodyPr/>
                    <a:lstStyle/>
                    <a:p>
                      <a:pPr>
                        <a:lnSpc>
                          <a:spcPct val="107000"/>
                        </a:lnSpc>
                        <a:spcAft>
                          <a:spcPts val="800"/>
                        </a:spcAft>
                        <a:buNone/>
                      </a:pPr>
                      <a:r>
                        <a:rPr lang="fr-FR" sz="1400" kern="100">
                          <a:effectLst/>
                          <a:latin typeface="Aptos" panose="020B0004020202020204" pitchFamily="34" charset="0"/>
                        </a:rPr>
                        <a:t>Français</a:t>
                      </a:r>
                      <a:endParaRPr lang="fr-FR"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algn="l" defTabSz="914377" rtl="0" eaLnBrk="1" latinLnBrk="0" hangingPunct="1">
                        <a:lnSpc>
                          <a:spcPct val="107000"/>
                        </a:lnSpc>
                        <a:spcAft>
                          <a:spcPts val="800"/>
                        </a:spcAft>
                        <a:buNone/>
                      </a:pPr>
                      <a:r>
                        <a:rPr lang="fr-FR" sz="1400" b="1" kern="100" dirty="0">
                          <a:solidFill>
                            <a:schemeClr val="tx1"/>
                          </a:solidFill>
                          <a:effectLst/>
                          <a:latin typeface="Aptos" panose="020B0004020202020204" pitchFamily="34" charset="0"/>
                          <a:ea typeface="+mn-ea"/>
                          <a:cs typeface="+mn-cs"/>
                        </a:rPr>
                        <a:t>Nouveau programme en vigueur pour le CM2.</a:t>
                      </a:r>
                      <a:r>
                        <a:rPr lang="fr-FR" sz="1400" kern="100" dirty="0">
                          <a:solidFill>
                            <a:schemeClr val="tx1"/>
                          </a:solidFill>
                          <a:effectLst/>
                          <a:latin typeface="Aptos" panose="020B0004020202020204" pitchFamily="34" charset="0"/>
                          <a:ea typeface="+mn-ea"/>
                          <a:cs typeface="+mn-cs"/>
                        </a:rPr>
                        <a:t> (Déjà appliqué au CM1 depuis la rentrée 2025).</a:t>
                      </a:r>
                    </a:p>
                  </a:txBody>
                  <a:tcPr marL="68580" marR="68580" marT="0" marB="0"/>
                </a:tc>
                <a:tc>
                  <a:txBody>
                    <a:bodyPr/>
                    <a:lstStyle/>
                    <a:p>
                      <a:pPr marL="0" algn="l" defTabSz="914377" rtl="0" eaLnBrk="1" latinLnBrk="0" hangingPunct="1">
                        <a:lnSpc>
                          <a:spcPct val="107000"/>
                        </a:lnSpc>
                        <a:spcAft>
                          <a:spcPts val="0"/>
                        </a:spcAft>
                        <a:buNone/>
                      </a:pPr>
                      <a:r>
                        <a:rPr lang="fr-FR" sz="1400" b="1" kern="100" dirty="0">
                          <a:solidFill>
                            <a:schemeClr val="tx1"/>
                          </a:solidFill>
                          <a:effectLst/>
                          <a:latin typeface="Aptos" panose="020B0004020202020204" pitchFamily="34" charset="0"/>
                          <a:ea typeface="+mn-ea"/>
                          <a:cs typeface="+mn-cs"/>
                          <a:hlinkClick r:id="rId6"/>
                        </a:rPr>
                        <a:t>BO n° 16 du 17 avril 2025 </a:t>
                      </a:r>
                      <a:endParaRPr lang="fr-FR" sz="1400" b="1" kern="100" dirty="0">
                        <a:solidFill>
                          <a:schemeClr val="tx1"/>
                        </a:solidFill>
                        <a:effectLst/>
                        <a:latin typeface="Aptos" panose="020B0004020202020204" pitchFamily="34" charset="0"/>
                        <a:ea typeface="+mn-ea"/>
                        <a:cs typeface="+mn-cs"/>
                      </a:endParaRPr>
                    </a:p>
                    <a:p>
                      <a:pPr marL="0" algn="l" defTabSz="914377" rtl="0" eaLnBrk="1" latinLnBrk="0" hangingPunct="1">
                        <a:lnSpc>
                          <a:spcPct val="107000"/>
                        </a:lnSpc>
                        <a:spcAft>
                          <a:spcPts val="800"/>
                        </a:spcAft>
                        <a:buNone/>
                      </a:pPr>
                      <a:r>
                        <a:rPr lang="fr-FR" sz="1200" b="0" kern="100" dirty="0">
                          <a:solidFill>
                            <a:schemeClr val="tx1"/>
                          </a:solidFill>
                          <a:effectLst/>
                          <a:latin typeface="Aptos" panose="020B0004020202020204" pitchFamily="34" charset="0"/>
                          <a:ea typeface="+mn-ea"/>
                          <a:cs typeface="+mn-cs"/>
                        </a:rPr>
                        <a:t>(Arrêté du 10 avril 2025)</a:t>
                      </a:r>
                    </a:p>
                  </a:txBody>
                  <a:tcPr marL="68580" marR="68580" marT="0" marB="0"/>
                </a:tc>
                <a:extLst>
                  <a:ext uri="{0D108BD9-81ED-4DB2-BD59-A6C34878D82A}">
                    <a16:rowId xmlns:a16="http://schemas.microsoft.com/office/drawing/2014/main" val="953943"/>
                  </a:ext>
                </a:extLst>
              </a:tr>
              <a:tr h="463433">
                <a:tc>
                  <a:txBody>
                    <a:bodyPr/>
                    <a:lstStyle/>
                    <a:p>
                      <a:pPr>
                        <a:lnSpc>
                          <a:spcPct val="107000"/>
                        </a:lnSpc>
                        <a:spcAft>
                          <a:spcPts val="800"/>
                        </a:spcAft>
                        <a:buNone/>
                      </a:pPr>
                      <a:r>
                        <a:rPr lang="fr-FR" sz="1400" kern="100">
                          <a:effectLst/>
                          <a:latin typeface="Aptos" panose="020B0004020202020204" pitchFamily="34" charset="0"/>
                        </a:rPr>
                        <a:t>Mathématiques</a:t>
                      </a:r>
                      <a:endParaRPr lang="fr-FR"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algn="l" defTabSz="914377" rtl="0" eaLnBrk="1" latinLnBrk="0" hangingPunct="1">
                        <a:lnSpc>
                          <a:spcPct val="107000"/>
                        </a:lnSpc>
                        <a:spcAft>
                          <a:spcPts val="800"/>
                        </a:spcAft>
                        <a:buNone/>
                      </a:pPr>
                      <a:r>
                        <a:rPr lang="fr-FR" sz="1400" b="1" kern="100" dirty="0">
                          <a:solidFill>
                            <a:schemeClr val="tx1"/>
                          </a:solidFill>
                          <a:effectLst/>
                          <a:latin typeface="Aptos" panose="020B0004020202020204" pitchFamily="34" charset="0"/>
                          <a:ea typeface="+mn-ea"/>
                          <a:cs typeface="+mn-cs"/>
                        </a:rPr>
                        <a:t>Nouveau programme en vigueur pour le CM2.</a:t>
                      </a:r>
                      <a:r>
                        <a:rPr lang="fr-FR" sz="1400" kern="100" dirty="0">
                          <a:solidFill>
                            <a:schemeClr val="tx1"/>
                          </a:solidFill>
                          <a:effectLst/>
                          <a:latin typeface="Aptos" panose="020B0004020202020204" pitchFamily="34" charset="0"/>
                          <a:ea typeface="+mn-ea"/>
                          <a:cs typeface="+mn-cs"/>
                        </a:rPr>
                        <a:t> (Déjà appliqué au CM1 depuis la rentrée 2025).</a:t>
                      </a:r>
                    </a:p>
                  </a:txBody>
                  <a:tcPr marL="68580" marR="68580" marT="0" marB="0"/>
                </a:tc>
                <a:tc>
                  <a:txBody>
                    <a:bodyPr/>
                    <a:lstStyle/>
                    <a:p>
                      <a:pPr marL="0" algn="l" defTabSz="914377" rtl="0" eaLnBrk="1" latinLnBrk="0" hangingPunct="1">
                        <a:lnSpc>
                          <a:spcPct val="107000"/>
                        </a:lnSpc>
                        <a:spcAft>
                          <a:spcPts val="0"/>
                        </a:spcAft>
                        <a:buNone/>
                      </a:pPr>
                      <a:r>
                        <a:rPr lang="fr-FR" sz="1400" b="1" kern="100" dirty="0">
                          <a:solidFill>
                            <a:schemeClr val="tx1"/>
                          </a:solidFill>
                          <a:effectLst/>
                          <a:latin typeface="Aptos" panose="020B0004020202020204" pitchFamily="34" charset="0"/>
                          <a:ea typeface="+mn-ea"/>
                          <a:cs typeface="+mn-cs"/>
                          <a:hlinkClick r:id="rId7"/>
                        </a:rPr>
                        <a:t>BO n° 16 du 17 avril 2025 </a:t>
                      </a:r>
                      <a:endParaRPr lang="fr-FR" sz="1400" b="1" kern="100" dirty="0">
                        <a:solidFill>
                          <a:schemeClr val="tx1"/>
                        </a:solidFill>
                        <a:effectLst/>
                        <a:latin typeface="Aptos" panose="020B0004020202020204" pitchFamily="34" charset="0"/>
                        <a:ea typeface="+mn-ea"/>
                        <a:cs typeface="+mn-cs"/>
                      </a:endParaRPr>
                    </a:p>
                    <a:p>
                      <a:pPr marL="0" algn="l" defTabSz="914377" rtl="0" eaLnBrk="1" latinLnBrk="0" hangingPunct="1">
                        <a:lnSpc>
                          <a:spcPct val="107000"/>
                        </a:lnSpc>
                        <a:spcAft>
                          <a:spcPts val="800"/>
                        </a:spcAft>
                        <a:buNone/>
                      </a:pPr>
                      <a:r>
                        <a:rPr lang="fr-FR" sz="1200" b="0" kern="100" dirty="0">
                          <a:solidFill>
                            <a:schemeClr val="tx1"/>
                          </a:solidFill>
                          <a:effectLst/>
                          <a:latin typeface="Aptos" panose="020B0004020202020204" pitchFamily="34" charset="0"/>
                          <a:ea typeface="+mn-ea"/>
                          <a:cs typeface="+mn-cs"/>
                        </a:rPr>
                        <a:t>(Arrêté du 10 avril 2025)</a:t>
                      </a:r>
                    </a:p>
                  </a:txBody>
                  <a:tcPr marL="68580" marR="68580" marT="0" marB="0"/>
                </a:tc>
                <a:extLst>
                  <a:ext uri="{0D108BD9-81ED-4DB2-BD59-A6C34878D82A}">
                    <a16:rowId xmlns:a16="http://schemas.microsoft.com/office/drawing/2014/main" val="2772248638"/>
                  </a:ext>
                </a:extLst>
              </a:tr>
              <a:tr h="728508">
                <a:tc>
                  <a:txBody>
                    <a:bodyPr/>
                    <a:lstStyle/>
                    <a:p>
                      <a:pPr>
                        <a:lnSpc>
                          <a:spcPct val="107000"/>
                        </a:lnSpc>
                        <a:spcAft>
                          <a:spcPts val="800"/>
                        </a:spcAft>
                        <a:buNone/>
                      </a:pPr>
                      <a:r>
                        <a:rPr lang="fr-FR" sz="1400" kern="100">
                          <a:effectLst/>
                          <a:latin typeface="Aptos" panose="020B0004020202020204" pitchFamily="34" charset="0"/>
                        </a:rPr>
                        <a:t>Enseignement Moral et Civique (EMC)</a:t>
                      </a:r>
                      <a:endParaRPr lang="fr-FR"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b="1" kern="100" dirty="0">
                          <a:effectLst/>
                          <a:latin typeface="Aptos" panose="020B0004020202020204" pitchFamily="34" charset="0"/>
                        </a:rPr>
                        <a:t>Nouveau programme entièrement déployé </a:t>
                      </a:r>
                      <a:r>
                        <a:rPr lang="fr-FR" sz="1400" b="0" kern="100" dirty="0">
                          <a:effectLst/>
                          <a:latin typeface="Aptos" panose="020B0004020202020204" pitchFamily="34" charset="0"/>
                        </a:rPr>
                        <a:t>(généralisé au CM1 en 2024 et au CM2 en 2025).</a:t>
                      </a:r>
                      <a:endParaRPr lang="fr-FR" sz="1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b="1" kern="100" dirty="0">
                          <a:effectLst/>
                          <a:latin typeface="Aptos" panose="020B0004020202020204" pitchFamily="34" charset="0"/>
                          <a:hlinkClick r:id="rId8"/>
                        </a:rPr>
                        <a:t>BO spécial n° 5 du 13 juin 2024</a:t>
                      </a:r>
                      <a:endParaRPr lang="fr-FR"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7770194"/>
                  </a:ext>
                </a:extLst>
              </a:tr>
              <a:tr h="876300">
                <a:tc>
                  <a:txBody>
                    <a:bodyPr/>
                    <a:lstStyle/>
                    <a:p>
                      <a:pPr>
                        <a:lnSpc>
                          <a:spcPct val="107000"/>
                        </a:lnSpc>
                        <a:spcAft>
                          <a:spcPts val="800"/>
                        </a:spcAft>
                        <a:buNone/>
                      </a:pPr>
                      <a:r>
                        <a:rPr lang="fr-FR" sz="1400" kern="100" dirty="0">
                          <a:effectLst/>
                          <a:latin typeface="Aptos" panose="020B0004020202020204" pitchFamily="34" charset="0"/>
                        </a:rPr>
                        <a:t>Éducation Physique et Sportive (EPS)</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buNone/>
                      </a:pPr>
                      <a:r>
                        <a:rPr lang="fr-FR" sz="1400" b="1" kern="100" dirty="0">
                          <a:effectLst/>
                          <a:latin typeface="Aptos" panose="020B0004020202020204" pitchFamily="34" charset="0"/>
                        </a:rPr>
                        <a:t>Nouveau programme applicable au CM1.</a:t>
                      </a:r>
                    </a:p>
                    <a:p>
                      <a:pPr>
                        <a:lnSpc>
                          <a:spcPct val="107000"/>
                        </a:lnSpc>
                        <a:spcAft>
                          <a:spcPts val="800"/>
                        </a:spcAft>
                        <a:buNone/>
                      </a:pPr>
                      <a:r>
                        <a:rPr lang="fr-FR" sz="1400" kern="100" dirty="0">
                          <a:effectLst/>
                          <a:latin typeface="Aptos" panose="020B0004020202020204" pitchFamily="34" charset="0"/>
                        </a:rPr>
                        <a:t>Les CM2 conservent l'ancienne mouture jusqu'à la rentrée 2027.</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b="1" kern="100" dirty="0">
                          <a:effectLst/>
                          <a:latin typeface="Aptos" panose="020B0004020202020204" pitchFamily="34" charset="0"/>
                          <a:hlinkClick r:id="rId9"/>
                        </a:rPr>
                        <a:t>BO n° 22 du 28 mai 2026 (CM1)</a:t>
                      </a:r>
                      <a:endParaRPr lang="fr-FR" sz="1400" b="1" kern="100" dirty="0">
                        <a:effectLst/>
                        <a:latin typeface="Aptos" panose="020B0004020202020204" pitchFamily="34" charset="0"/>
                      </a:endParaRPr>
                    </a:p>
                    <a:p>
                      <a:pPr>
                        <a:lnSpc>
                          <a:spcPct val="107000"/>
                        </a:lnSpc>
                        <a:spcAft>
                          <a:spcPts val="800"/>
                        </a:spcAft>
                        <a:buNone/>
                      </a:pPr>
                      <a:r>
                        <a:rPr lang="fr-FR" sz="1400" b="1" kern="100" dirty="0">
                          <a:effectLst/>
                          <a:latin typeface="Aptos" panose="020B0004020202020204" pitchFamily="34" charset="0"/>
                          <a:hlinkClick r:id="rId10"/>
                        </a:rPr>
                        <a:t>BO n° 31 du 30 juillet 2020 (CM2)</a:t>
                      </a:r>
                      <a:endParaRPr lang="fr-FR"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5224951"/>
                  </a:ext>
                </a:extLst>
              </a:tr>
              <a:tr h="930110">
                <a:tc>
                  <a:txBody>
                    <a:bodyPr/>
                    <a:lstStyle/>
                    <a:p>
                      <a:pPr marL="0" algn="l" defTabSz="914377" rtl="0" eaLnBrk="1" latinLnBrk="0" hangingPunct="1">
                        <a:lnSpc>
                          <a:spcPct val="107000"/>
                        </a:lnSpc>
                        <a:spcAft>
                          <a:spcPts val="800"/>
                        </a:spcAft>
                        <a:buNone/>
                      </a:pPr>
                      <a:r>
                        <a:rPr lang="fr-FR" sz="1400" b="1" kern="100" dirty="0">
                          <a:solidFill>
                            <a:schemeClr val="tx1"/>
                          </a:solidFill>
                          <a:effectLst/>
                          <a:latin typeface="Aptos" panose="020B0004020202020204" pitchFamily="34" charset="0"/>
                          <a:ea typeface="+mn-ea"/>
                          <a:cs typeface="+mn-cs"/>
                        </a:rPr>
                        <a:t>Histoire-Géographie</a:t>
                      </a:r>
                    </a:p>
                  </a:txBody>
                  <a:tcPr marL="68580" marR="68580" marT="0" marB="0"/>
                </a:tc>
                <a:tc>
                  <a:txBody>
                    <a:bodyPr/>
                    <a:lstStyle/>
                    <a:p>
                      <a:pPr>
                        <a:lnSpc>
                          <a:spcPct val="107000"/>
                        </a:lnSpc>
                        <a:spcAft>
                          <a:spcPts val="0"/>
                        </a:spcAft>
                        <a:buNone/>
                      </a:pPr>
                      <a:r>
                        <a:rPr lang="fr-FR" sz="1400" b="1" kern="100" dirty="0">
                          <a:effectLst/>
                          <a:latin typeface="Aptos" panose="020B0004020202020204" pitchFamily="34" charset="0"/>
                        </a:rPr>
                        <a:t>Nouveau programme applicable au CM1.</a:t>
                      </a:r>
                    </a:p>
                    <a:p>
                      <a:pPr>
                        <a:lnSpc>
                          <a:spcPct val="107000"/>
                        </a:lnSpc>
                        <a:spcAft>
                          <a:spcPts val="800"/>
                        </a:spcAft>
                        <a:buNone/>
                      </a:pPr>
                      <a:r>
                        <a:rPr lang="fr-FR" sz="1400" kern="100" dirty="0">
                          <a:effectLst/>
                          <a:latin typeface="Aptos" panose="020B0004020202020204" pitchFamily="34" charset="0"/>
                        </a:rPr>
                        <a:t>Les CM2 conservent l'ancienne mouture jusqu'à la rentrée 2027.</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fr-FR" sz="1400" b="1" kern="100" dirty="0">
                          <a:effectLst/>
                          <a:latin typeface="Aptos" panose="020B0004020202020204" pitchFamily="34" charset="0"/>
                          <a:hlinkClick r:id="rId11"/>
                        </a:rPr>
                        <a:t>BO n° 22 du 28 mai 2026 (CM1)</a:t>
                      </a:r>
                      <a:endParaRPr lang="fr-FR"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fr-FR" sz="1400" b="1" kern="100" dirty="0">
                          <a:effectLst/>
                          <a:latin typeface="Aptos" panose="020B0004020202020204" pitchFamily="34" charset="0"/>
                          <a:hlinkClick r:id="rId10"/>
                        </a:rPr>
                        <a:t>BO n° 31 du 30 juillet 2020 (CM2)</a:t>
                      </a:r>
                      <a:endParaRPr lang="fr-FR"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3808790"/>
                  </a:ext>
                </a:extLst>
              </a:tr>
            </a:tbl>
          </a:graphicData>
        </a:graphic>
      </p:graphicFrame>
      <p:pic>
        <p:nvPicPr>
          <p:cNvPr id="3" name="Image 2">
            <a:extLst>
              <a:ext uri="{FF2B5EF4-FFF2-40B4-BE49-F238E27FC236}">
                <a16:creationId xmlns:a16="http://schemas.microsoft.com/office/drawing/2014/main" id="{EE5160F7-567C-E631-4F2E-7C356891B3AE}"/>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9952626" y="172211"/>
            <a:ext cx="2239374" cy="2239374"/>
          </a:xfrm>
          <a:prstGeom prst="rect">
            <a:avLst/>
          </a:prstGeom>
        </p:spPr>
      </p:pic>
      <p:sp>
        <p:nvSpPr>
          <p:cNvPr id="8" name="ZoneTexte 7">
            <a:extLst>
              <a:ext uri="{FF2B5EF4-FFF2-40B4-BE49-F238E27FC236}">
                <a16:creationId xmlns:a16="http://schemas.microsoft.com/office/drawing/2014/main" id="{E1054D8A-3F42-C8F5-6334-4137308EF8F1}"/>
              </a:ext>
            </a:extLst>
          </p:cNvPr>
          <p:cNvSpPr txBox="1"/>
          <p:nvPr/>
        </p:nvSpPr>
        <p:spPr>
          <a:xfrm>
            <a:off x="-1" y="294478"/>
            <a:ext cx="6791325" cy="461665"/>
          </a:xfrm>
          <a:prstGeom prst="rect">
            <a:avLst/>
          </a:prstGeom>
          <a:noFill/>
        </p:spPr>
        <p:txBody>
          <a:bodyPr wrap="square" rtlCol="0">
            <a:spAutoFit/>
          </a:bodyPr>
          <a:lstStyle/>
          <a:p>
            <a:pPr algn="ctr"/>
            <a:r>
              <a:rPr lang="fr-FR" sz="2400" dirty="0">
                <a:solidFill>
                  <a:srgbClr val="2F5597"/>
                </a:solidFill>
                <a:latin typeface="Cooper Black" panose="0208090404030B020404" pitchFamily="18" charset="0"/>
              </a:rPr>
              <a:t>Récapitulatif par cycles et par domaines</a:t>
            </a:r>
          </a:p>
        </p:txBody>
      </p:sp>
    </p:spTree>
    <p:extLst>
      <p:ext uri="{BB962C8B-B14F-4D97-AF65-F5344CB8AC3E}">
        <p14:creationId xmlns:p14="http://schemas.microsoft.com/office/powerpoint/2010/main" val="169788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palette EC">
      <a:dk1>
        <a:sysClr val="windowText" lastClr="000000"/>
      </a:dk1>
      <a:lt1>
        <a:sysClr val="window" lastClr="FFFFFF"/>
      </a:lt1>
      <a:dk2>
        <a:srgbClr val="2A2558"/>
      </a:dk2>
      <a:lt2>
        <a:srgbClr val="E8E8E8"/>
      </a:lt2>
      <a:accent1>
        <a:srgbClr val="08B9ED"/>
      </a:accent1>
      <a:accent2>
        <a:srgbClr val="5D256F"/>
      </a:accent2>
      <a:accent3>
        <a:srgbClr val="047EC2"/>
      </a:accent3>
      <a:accent4>
        <a:srgbClr val="1D61AC"/>
      </a:accent4>
      <a:accent5>
        <a:srgbClr val="2F5297"/>
      </a:accent5>
      <a:accent6>
        <a:srgbClr val="243777"/>
      </a:accent6>
      <a:hlink>
        <a:srgbClr val="047EC2"/>
      </a:hlink>
      <a:folHlink>
        <a:srgbClr val="5D256F"/>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CD2D8B0-F382-4908-98BD-00B713F93D1F}">
  <we:reference id="wa104051163" version="1.2.0.3" store="fr-FR" storeType="OMEX"/>
  <we:alternateReferences>
    <we:reference id="WA104051163" version="1.2.0.3" store="WA1040511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5BEF3D3ECA324E9716F27444ACCC26" ma:contentTypeVersion="15" ma:contentTypeDescription="Crée un document." ma:contentTypeScope="" ma:versionID="3e5b26e7dc5e88515fa24540356ded4a">
  <xsd:schema xmlns:xsd="http://www.w3.org/2001/XMLSchema" xmlns:xs="http://www.w3.org/2001/XMLSchema" xmlns:p="http://schemas.microsoft.com/office/2006/metadata/properties" xmlns:ns2="be3e7229-ec64-4108-abcb-80ef2ba4f803" xmlns:ns3="3b510df4-b396-46c0-94d6-cfdf0a5cb426" targetNamespace="http://schemas.microsoft.com/office/2006/metadata/properties" ma:root="true" ma:fieldsID="d4204201e9d9e8cd6f98f50136fa16f7" ns2:_="" ns3:_="">
    <xsd:import namespace="be3e7229-ec64-4108-abcb-80ef2ba4f803"/>
    <xsd:import namespace="3b510df4-b396-46c0-94d6-cfdf0a5cb42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3e7229-ec64-4108-abcb-80ef2ba4f8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ef77757a-12a7-4612-bdb2-96476fe2cb2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510df4-b396-46c0-94d6-cfdf0a5cb42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4" nillable="true" ma:displayName="Taxonomy Catch All Column" ma:hidden="true" ma:list="{70736fe7-2e37-45e1-94e1-4421ec5e27fb}" ma:internalName="TaxCatchAll" ma:showField="CatchAllData" ma:web="3b510df4-b396-46c0-94d6-cfdf0a5cb4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b510df4-b396-46c0-94d6-cfdf0a5cb426" xsi:nil="true"/>
    <lcf76f155ced4ddcb4097134ff3c332f xmlns="be3e7229-ec64-4108-abcb-80ef2ba4f80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5C6E62-20FA-4631-B6E7-439DABCA5DE1}">
  <ds:schemaRefs>
    <ds:schemaRef ds:uri="3b510df4-b396-46c0-94d6-cfdf0a5cb426"/>
    <ds:schemaRef ds:uri="be3e7229-ec64-4108-abcb-80ef2ba4f8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6AB6B86-7675-4737-81B9-3BCA51652139}">
  <ds:schemaRefs>
    <ds:schemaRef ds:uri="3b510df4-b396-46c0-94d6-cfdf0a5cb426"/>
    <ds:schemaRef ds:uri="be3e7229-ec64-4108-abcb-80ef2ba4f80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75C8073-7CF2-47BD-B7A0-1D4B2FFC88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384</TotalTime>
  <Words>1968</Words>
  <Application>Microsoft Office PowerPoint</Application>
  <PresentationFormat>Grand écran</PresentationFormat>
  <Paragraphs>210</Paragraphs>
  <Slides>11</Slides>
  <Notes>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11</vt:i4>
      </vt:variant>
    </vt:vector>
  </HeadingPairs>
  <TitlesOfParts>
    <vt:vector size="20" baseType="lpstr">
      <vt:lpstr>Aptos</vt:lpstr>
      <vt:lpstr>Arial</vt:lpstr>
      <vt:lpstr>Calibri</vt:lpstr>
      <vt:lpstr>Calibri Light</vt:lpstr>
      <vt:lpstr>Cooper Black</vt:lpstr>
      <vt:lpstr>Corbel</vt:lpstr>
      <vt:lpstr>Google Sans Text</vt:lpstr>
      <vt:lpstr>Source Sans Pro</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Sandrine GALLOYER</dc:creator>
  <cp:lastModifiedBy>Guillaume Dessein</cp:lastModifiedBy>
  <cp:revision>5</cp:revision>
  <dcterms:created xsi:type="dcterms:W3CDTF">2019-06-21T13:53:13Z</dcterms:created>
  <dcterms:modified xsi:type="dcterms:W3CDTF">2026-06-15T14:35:59Z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0x0101005D5BEF3D3ECA324E9716F27444ACCC26</vt:lpwstr>
  </property>
  <property fmtid="{D5CDD505-2E9C-101B-9397-08002B2CF9AE}" pid="3" name="MediaServiceImageTags">
    <vt:lpwstr/>
  </property>
</Properties>
</file>