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8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2" r:id="rId23"/>
    <p:sldId id="281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99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ACED-0F7E-7E06-3CCB-E653B6AC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3352FB-A105-B3FD-4E5A-4961895D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AE97A9-CD12-DE76-2C51-DFDC0FFD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7942DD-AA87-5EEC-8465-5CED85D1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FD0ADE-9060-D2A5-D845-37FC6CE7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04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34B9-03ED-C548-C183-C93A6DC0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4B0CC5-8DEF-B51D-B5ED-7B5F80A1D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E9D0A-32EB-F48A-6B1B-0314554C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C388D2-1214-8D2A-BA41-220E3C64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902B5-4D74-4E3B-B269-FB502A30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70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EA3D73-C8ED-32CE-C472-F13FB3AE2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4D1C29-DA45-4E2E-1E5B-6FA09859A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9DC9-DA06-454A-3C4A-D1E8115A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FED9D4-CC2F-9499-FB6C-61CE69EA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FE98A-CCDC-2E83-DD84-5CB66781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51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FFB7C-FCCC-C23D-EDAC-4D7EDE07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27A9F1-F50E-1AC5-48EF-AB6EDEB3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842B9-8235-718D-F76B-0B1E8094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4765A-899F-BDCD-129C-023CA345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A9EDF-57C8-A61D-99CD-7E391C32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10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D6A64-2730-592F-19C1-D161B6C7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CA931D-5903-C596-2FFE-DFEADCD3E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9D7B3-62B4-D900-92A8-B1B04F84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77C3C-0DC2-53D6-2F7E-1B6A8C74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FB32B-62B1-6D0E-CFBD-EE118647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56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943D4-CA7B-DD13-CE41-20471A19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DB8C5-9E52-29E2-C143-4C5294A4A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95B9CC-87CB-12BC-DBF9-C133B40A8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2DC964-C207-6E04-5357-697DAF01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A36BC-DCC9-B4BC-C3DD-C5F9866D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CACD51-BCFC-3672-D0CC-69C0ED33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7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6ED23-C461-3DF6-B0A8-17C1A702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031050-F5D8-81B6-AB0D-96C57293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990054-AD27-35E2-5E13-74AC82A56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E0CEF3-095E-2FA5-281E-1520B7A6E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2974D6-E6CC-99B0-77AB-199E0488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B4D1C9-C0E7-02C2-3FE9-869734C2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4FEECF-B95E-9689-5EC1-07CC0D76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649251-246F-CF57-E885-81C700F6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3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357F7-8FC8-C3E7-8BDA-1455A985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559C4A-08C8-C568-559A-1ECC2776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8AD63-1F27-42A1-9A9C-AEA02B2A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43A995-1002-843B-D4BC-51B84B87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39653D-DE33-F305-EFE1-34AE425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F70086-E449-95D8-028A-FE53E0B4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EAB9A1-3C7D-7F6E-7E14-88FDEAB5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4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99D52-EEA3-5AF7-9A84-8F820242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62FCD-5E47-5E4A-A034-F46BBFBE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297C0D-5528-D933-EB02-E78EECD4F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2D94CE-F308-54AB-0459-8E9512B5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BEB5F3-FA92-71E4-FD4A-8750B528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5B93B-ED4A-07A4-97BF-1F99DAB0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5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7E84B-D7C6-89F5-8B32-017A8450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B5B1F3-306F-E1C1-D516-CC0693F19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A58D96-BE3B-A547-AED7-FB4D216A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B91494-233D-CBB7-5D5F-326C4C46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10FD66-FD5C-05A2-AF5D-554760F3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14D9A2-FD54-4BBE-919A-517309E6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1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6E4431-DB50-B486-6336-98788B2F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2BD02-A2EB-FDDE-A3F3-A27736695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CA7A2-6745-7F8B-C34E-754246B5A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2F43F-A184-4D2D-A108-42FFA55D140E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82D83-1CE8-29BE-49C4-AE52454A5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83A65-3DA2-EA3D-AFEE-1DF91631F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A08D3-68EC-47DF-BD3D-09C48A77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arches-simplifiees.fr/users/sign_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demarches-simplifiees.fr/commencer/sagepp-daf-rs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si-com-antenne44@ac-nantes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-gabriel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angerh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leance.ecole@ec44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14C2D4-2E5B-2B3C-228A-7888CA10B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180" y="995363"/>
            <a:ext cx="6172200" cy="4873625"/>
          </a:xfrm>
        </p:spPr>
        <p:txBody>
          <a:bodyPr/>
          <a:lstStyle/>
          <a:p>
            <a:pPr algn="ctr"/>
            <a:r>
              <a:rPr lang="fr-FR" sz="4800" b="1" dirty="0"/>
              <a:t>ACCUEIL</a:t>
            </a:r>
          </a:p>
          <a:p>
            <a:pPr algn="ctr"/>
            <a:r>
              <a:rPr lang="fr-FR" sz="4800" b="1" dirty="0"/>
              <a:t> DES </a:t>
            </a:r>
          </a:p>
          <a:p>
            <a:pPr algn="ctr"/>
            <a:r>
              <a:rPr lang="fr-FR" sz="4800" b="1" dirty="0"/>
              <a:t>SUPPLEANTS 1D</a:t>
            </a:r>
          </a:p>
          <a:p>
            <a:endParaRPr lang="fr-FR" dirty="0"/>
          </a:p>
          <a:p>
            <a:pPr algn="ctr"/>
            <a:r>
              <a:rPr lang="fr-FR" sz="4400" dirty="0"/>
              <a:t>2025/2026</a:t>
            </a:r>
          </a:p>
          <a:p>
            <a:pPr algn="ctr"/>
            <a:endParaRPr lang="fr-FR" sz="4400" dirty="0"/>
          </a:p>
        </p:txBody>
      </p:sp>
      <p:pic>
        <p:nvPicPr>
          <p:cNvPr id="5" name="Image 4" descr="Image">
            <a:extLst>
              <a:ext uri="{FF2B5EF4-FFF2-40B4-BE49-F238E27FC236}">
                <a16:creationId xmlns:a16="http://schemas.microsoft.com/office/drawing/2014/main" id="{3CBE2352-0BE2-1DB9-7B07-B3B922F8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" y="239019"/>
            <a:ext cx="946150" cy="10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18F328-3E5F-D039-BAFB-A4285760A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08" y="2376152"/>
            <a:ext cx="3951430" cy="36189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A1FAD2-D841-229C-8EB2-55285DA9569F}"/>
              </a:ext>
            </a:extLst>
          </p:cNvPr>
          <p:cNvSpPr txBox="1"/>
          <p:nvPr/>
        </p:nvSpPr>
        <p:spPr>
          <a:xfrm>
            <a:off x="3048000" y="28302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fr-FR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3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1B29-F882-49C6-3BE1-26A643A1D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154FC0-B743-1122-DE88-584C9043AD0F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0C29E7DD-CA32-D5C4-8A66-2CC5314FE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0F5C80-6FD7-BA4E-70C8-DD54B9A693D5}"/>
              </a:ext>
            </a:extLst>
          </p:cNvPr>
          <p:cNvSpPr txBox="1"/>
          <p:nvPr/>
        </p:nvSpPr>
        <p:spPr>
          <a:xfrm>
            <a:off x="3047452" y="2507315"/>
            <a:ext cx="609490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Carence </a:t>
            </a: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sz="4000" b="1" dirty="0">
                <a:solidFill>
                  <a:srgbClr val="990033"/>
                </a:solidFill>
              </a:rPr>
              <a:t>5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 jours (1 semaine)</a:t>
            </a: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pour Congé Maladie dans les écoles de plus de 4 classes !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FF014E-513F-41AE-D938-BB8F02D7B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6" y="118274"/>
            <a:ext cx="3958381" cy="28354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221A27D-72B1-D649-3B62-541700DA2DB7}"/>
              </a:ext>
            </a:extLst>
          </p:cNvPr>
          <p:cNvSpPr txBox="1"/>
          <p:nvPr/>
        </p:nvSpPr>
        <p:spPr>
          <a:xfrm>
            <a:off x="5234578" y="1352398"/>
            <a:ext cx="4711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006600"/>
                </a:solidFill>
              </a:rPr>
              <a:t>Vous êtes attendu(e)!</a:t>
            </a:r>
          </a:p>
        </p:txBody>
      </p:sp>
    </p:spTree>
    <p:extLst>
      <p:ext uri="{BB962C8B-B14F-4D97-AF65-F5344CB8AC3E}">
        <p14:creationId xmlns:p14="http://schemas.microsoft.com/office/powerpoint/2010/main" val="52336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DE2C6-ED78-2FA2-D94F-F95411B7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2822C56-0889-C657-5498-C28602F8034A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7FCD73B5-A247-3D7E-697C-F41F4A9A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F08C8E6-98E3-7B18-38E3-B860DBA804A3}"/>
              </a:ext>
            </a:extLst>
          </p:cNvPr>
          <p:cNvSpPr txBox="1"/>
          <p:nvPr/>
        </p:nvSpPr>
        <p:spPr>
          <a:xfrm>
            <a:off x="703892" y="634347"/>
            <a:ext cx="10907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Obligation Réglementaire de Service  (ORS)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80B856-1266-6428-4966-EDAC92E01125}"/>
              </a:ext>
            </a:extLst>
          </p:cNvPr>
          <p:cNvSpPr txBox="1"/>
          <p:nvPr/>
        </p:nvSpPr>
        <p:spPr>
          <a:xfrm>
            <a:off x="1139710" y="1760968"/>
            <a:ext cx="980677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 ●   25h</a:t>
            </a:r>
            <a:r>
              <a:rPr lang="fr-FR" sz="3200" dirty="0"/>
              <a:t> hebdomadaire de face à face élèves (24+1)</a:t>
            </a:r>
          </a:p>
          <a:p>
            <a:endParaRPr lang="fr-FR" dirty="0"/>
          </a:p>
          <a:p>
            <a:r>
              <a:rPr lang="fr-FR" sz="3200" dirty="0"/>
              <a:t> </a:t>
            </a:r>
            <a:r>
              <a:rPr lang="fr-FR" sz="3200" b="1" dirty="0"/>
              <a:t>●   108 h</a:t>
            </a:r>
            <a:r>
              <a:rPr lang="fr-FR" sz="3200" dirty="0"/>
              <a:t> annuelles (</a:t>
            </a:r>
            <a:r>
              <a:rPr lang="fr-FR" sz="3200" b="1" dirty="0"/>
              <a:t>3h</a:t>
            </a:r>
            <a:r>
              <a:rPr lang="fr-FR" sz="3200" dirty="0"/>
              <a:t> hebdo)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22075A-892C-19B8-9BEA-04A6315C2095}"/>
              </a:ext>
            </a:extLst>
          </p:cNvPr>
          <p:cNvSpPr txBox="1"/>
          <p:nvPr/>
        </p:nvSpPr>
        <p:spPr>
          <a:xfrm>
            <a:off x="1230164" y="3224196"/>
            <a:ext cx="1023601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200" b="1" dirty="0"/>
              <a:t>●  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Un temps d’accueil des élèves de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10 minutes  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      pour chaque demi-journée.</a:t>
            </a:r>
          </a:p>
          <a:p>
            <a:pPr marL="0" indent="0">
              <a:buNone/>
            </a:pP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b="1" dirty="0"/>
              <a:t>●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 Surveillance des récréations</a:t>
            </a:r>
          </a:p>
          <a:p>
            <a:pPr marL="0" indent="0">
              <a:buNone/>
            </a:pP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3200" b="1" dirty="0"/>
              <a:t>●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 Temps de service : 25%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33%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50% 75% 100%</a:t>
            </a:r>
          </a:p>
        </p:txBody>
      </p:sp>
    </p:spTree>
    <p:extLst>
      <p:ext uri="{BB962C8B-B14F-4D97-AF65-F5344CB8AC3E}">
        <p14:creationId xmlns:p14="http://schemas.microsoft.com/office/powerpoint/2010/main" val="38305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CCFB-5611-0654-60C7-A74BC35C4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70C803-B5F6-5A07-D0E9-E276FF9125DD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C3132312-3C2C-0F3A-D616-0EC6ACC2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1F648B-890D-3FDE-F791-29A44004C35B}"/>
              </a:ext>
            </a:extLst>
          </p:cNvPr>
          <p:cNvSpPr txBox="1"/>
          <p:nvPr/>
        </p:nvSpPr>
        <p:spPr>
          <a:xfrm>
            <a:off x="3284273" y="631208"/>
            <a:ext cx="7833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9999"/>
                </a:solidFill>
              </a:rPr>
              <a:t>Temps de service – rythme scolaire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DEF7B1-4657-0534-83A6-FC0F30F4B6A4}"/>
              </a:ext>
            </a:extLst>
          </p:cNvPr>
          <p:cNvSpPr txBox="1"/>
          <p:nvPr/>
        </p:nvSpPr>
        <p:spPr>
          <a:xfrm>
            <a:off x="3335258" y="3099784"/>
            <a:ext cx="66968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</a:rPr>
              <a:t>237 écoles  -   4 jours</a:t>
            </a:r>
          </a:p>
          <a:p>
            <a:pPr marL="0" indent="0" algn="ctr">
              <a:buNone/>
            </a:pPr>
            <a:endParaRPr lang="fr-FR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</a:rPr>
              <a:t>7 écoles  - 4,5 jours </a:t>
            </a:r>
          </a:p>
        </p:txBody>
      </p:sp>
      <p:pic>
        <p:nvPicPr>
          <p:cNvPr id="1026" name="Picture 2" descr="Calendrier 2024/2025 Oberthur - 12 mois - Zone C - 32 x 42 cm - Agendas -  Calendriers | Cultura">
            <a:extLst>
              <a:ext uri="{FF2B5EF4-FFF2-40B4-BE49-F238E27FC236}">
                <a16:creationId xmlns:a16="http://schemas.microsoft.com/office/drawing/2014/main" id="{FBB42DD3-D168-CEA1-42A4-CE6B6994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539" y="462265"/>
            <a:ext cx="2365925" cy="1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0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566B6-C967-1D26-FAE3-7E58471A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5CD0E0-0604-681B-560B-77F3A42A7999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3A210883-4EAA-7009-1B7A-CFF679AF3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843A7E-336E-0C47-775F-3B3047085B4C}"/>
              </a:ext>
            </a:extLst>
          </p:cNvPr>
          <p:cNvSpPr txBox="1"/>
          <p:nvPr/>
        </p:nvSpPr>
        <p:spPr>
          <a:xfrm>
            <a:off x="2396967" y="503947"/>
            <a:ext cx="7964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Démarches Administratives / salaires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17923F-E134-9113-5FBA-C2D778BB2E27}"/>
              </a:ext>
            </a:extLst>
          </p:cNvPr>
          <p:cNvSpPr txBox="1"/>
          <p:nvPr/>
        </p:nvSpPr>
        <p:spPr>
          <a:xfrm>
            <a:off x="513896" y="1263056"/>
            <a:ext cx="115319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993399"/>
              </a:solidFill>
              <a:effectLst/>
              <a:latin typeface="Verdana" panose="020B0604030504040204" pitchFamily="34" charset="0"/>
            </a:endParaRPr>
          </a:p>
          <a:p>
            <a:endParaRPr lang="fr-FR" sz="2400" b="1" dirty="0">
              <a:solidFill>
                <a:srgbClr val="993399"/>
              </a:solidFill>
              <a:latin typeface="Verdana" panose="020B0604030504040204" pitchFamily="34" charset="0"/>
            </a:endParaRPr>
          </a:p>
          <a:p>
            <a:r>
              <a:rPr lang="fr-FR" sz="2400" b="1" dirty="0">
                <a:solidFill>
                  <a:srgbClr val="993399"/>
                </a:solidFill>
                <a:effectLst/>
                <a:latin typeface="Verdana" panose="020B0604030504040204" pitchFamily="34" charset="0"/>
              </a:rPr>
              <a:t>Service Académique Gestion Personnels Privés du premier degré (SAGEPP)</a:t>
            </a: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</a:rPr>
              <a:t> = employeur</a:t>
            </a:r>
            <a:endParaRPr lang="fr-FR" sz="2400" b="1" dirty="0">
              <a:solidFill>
                <a:srgbClr val="993399"/>
              </a:solidFill>
              <a:effectLst/>
              <a:latin typeface="Verdana" panose="020B0604030504040204" pitchFamily="34" charset="0"/>
            </a:endParaRPr>
          </a:p>
          <a:p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i="1" dirty="0">
                <a:solidFill>
                  <a:schemeClr val="accent1">
                    <a:lumMod val="50000"/>
                  </a:schemeClr>
                </a:solidFill>
              </a:rPr>
              <a:t>Identification auprès du SAGEPP via « Démarches Simplifiées »</a:t>
            </a:r>
          </a:p>
          <a:p>
            <a:pPr marL="0" indent="0">
              <a:buNone/>
            </a:pP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i="1" dirty="0">
                <a:solidFill>
                  <a:schemeClr val="accent1">
                    <a:lumMod val="50000"/>
                  </a:schemeClr>
                </a:solidFill>
              </a:rPr>
              <a:t>1) Création d’un compte </a:t>
            </a: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:    </a:t>
            </a:r>
            <a:r>
              <a:rPr lang="fr-F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https://www.demarchessimplifiees.fr/users/sign_up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 </a:t>
            </a: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400" i="1" dirty="0">
                <a:solidFill>
                  <a:schemeClr val="accent1">
                    <a:lumMod val="50000"/>
                  </a:schemeClr>
                </a:solidFill>
              </a:rPr>
              <a:t>2) Constitution du dossier </a:t>
            </a: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:   </a:t>
            </a:r>
            <a:r>
              <a:rPr lang="fr-FR" u="sng" dirty="0">
                <a:hlinkClick r:id="rId4"/>
              </a:rPr>
              <a:t>https://www.demarches-simplifiees.fr/commencer/sagepp-daf-rs25</a:t>
            </a:r>
            <a:r>
              <a:rPr lang="fr-FR" dirty="0"/>
              <a:t>  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i="1" dirty="0">
                <a:solidFill>
                  <a:schemeClr val="accent5">
                    <a:lumMod val="75000"/>
                  </a:schemeClr>
                </a:solidFill>
              </a:rPr>
              <a:t>PSC1 et 50 mètres natation =  obligatoires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AA0156-2F2A-9840-0D2E-3234C59C1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81" y="118273"/>
            <a:ext cx="2667344" cy="1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F679-B1D3-7C8B-90F5-2BC8CF7B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D2CB8A-3358-7294-6054-6CE115884366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102322BF-823F-BB46-D649-5F8BF808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FE7F54-B83E-9DDB-B3EF-06A41957BA2A}"/>
              </a:ext>
            </a:extLst>
          </p:cNvPr>
          <p:cNvSpPr txBox="1"/>
          <p:nvPr/>
        </p:nvSpPr>
        <p:spPr>
          <a:xfrm>
            <a:off x="394706" y="1140885"/>
            <a:ext cx="2216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altLang="fr-FR" sz="2400" b="1" dirty="0"/>
          </a:p>
          <a:p>
            <a:pPr lvl="3" algn="ctr">
              <a:buFontTx/>
              <a:buChar char="•"/>
            </a:pPr>
            <a:endParaRPr lang="fr-FR" altLang="fr-FR" sz="1200" i="1" u="sng" dirty="0">
              <a:solidFill>
                <a:srgbClr val="FF0000"/>
              </a:solidFill>
            </a:endParaRPr>
          </a:p>
          <a:p>
            <a:pPr algn="ctr"/>
            <a:endParaRPr lang="fr-FR" altLang="fr-FR" sz="2400" i="1" u="sng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33AFED-00D3-B655-D24A-6D171A4CE6B2}"/>
              </a:ext>
            </a:extLst>
          </p:cNvPr>
          <p:cNvSpPr txBox="1"/>
          <p:nvPr/>
        </p:nvSpPr>
        <p:spPr>
          <a:xfrm>
            <a:off x="664420" y="1431984"/>
            <a:ext cx="9643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 </a:t>
            </a:r>
            <a:r>
              <a:rPr lang="fr-FR" altLang="fr-FR" sz="2400" b="1" dirty="0"/>
              <a:t>● 1</a:t>
            </a:r>
            <a:r>
              <a:rPr lang="fr-FR" altLang="fr-FR" sz="2400" b="1" baseline="30000" dirty="0"/>
              <a:t>ère</a:t>
            </a:r>
            <a:r>
              <a:rPr lang="fr-FR" altLang="fr-FR" sz="2400" b="1" dirty="0"/>
              <a:t> suppléance </a:t>
            </a:r>
            <a:r>
              <a:rPr lang="fr-FR" altLang="fr-FR" sz="2400" dirty="0"/>
              <a:t>: Dossier de demande de contrat  via Démarches Simplifiées </a:t>
            </a:r>
            <a:r>
              <a:rPr lang="fr-FR" altLang="fr-FR" sz="2400" i="1" u="sng" dirty="0">
                <a:solidFill>
                  <a:srgbClr val="FF0000"/>
                </a:solidFill>
              </a:rPr>
              <a:t>impératif</a:t>
            </a:r>
          </a:p>
          <a:p>
            <a:endParaRPr lang="fr-FR" altLang="fr-FR" sz="2400" i="1" u="sng" dirty="0">
              <a:solidFill>
                <a:srgbClr val="FF0000"/>
              </a:solidFill>
            </a:endParaRPr>
          </a:p>
          <a:p>
            <a:endParaRPr lang="fr-FR" altLang="fr-FR" sz="2400" i="1" u="sng" dirty="0">
              <a:solidFill>
                <a:srgbClr val="FF0000"/>
              </a:solidFill>
            </a:endParaRPr>
          </a:p>
          <a:p>
            <a:endParaRPr lang="fr-FR" sz="2400" i="1" u="sng" dirty="0">
              <a:solidFill>
                <a:srgbClr val="FF0000"/>
              </a:solidFill>
            </a:endParaRPr>
          </a:p>
          <a:p>
            <a:endParaRPr lang="fr-FR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FE8538-8E9E-D927-2397-3AD0F86A3803}"/>
              </a:ext>
            </a:extLst>
          </p:cNvPr>
          <p:cNvSpPr txBox="1"/>
          <p:nvPr/>
        </p:nvSpPr>
        <p:spPr>
          <a:xfrm>
            <a:off x="733981" y="2600408"/>
            <a:ext cx="9972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●  </a:t>
            </a:r>
            <a:r>
              <a:rPr lang="fr-FR" altLang="fr-FR" sz="2400" dirty="0"/>
              <a:t>A chaque suppléance : signature du </a:t>
            </a:r>
            <a:r>
              <a:rPr lang="fr-FR" altLang="fr-FR" sz="2400" b="1" dirty="0"/>
              <a:t>contrat et PVI</a:t>
            </a:r>
            <a:r>
              <a:rPr lang="fr-FR" altLang="fr-FR" sz="2400" dirty="0"/>
              <a:t> (Ange RH) =&gt; déclenchement du salaire</a:t>
            </a: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5B5380-8E5D-6BC8-E56F-787F7BC3E862}"/>
              </a:ext>
            </a:extLst>
          </p:cNvPr>
          <p:cNvSpPr txBox="1"/>
          <p:nvPr/>
        </p:nvSpPr>
        <p:spPr>
          <a:xfrm>
            <a:off x="4111511" y="420076"/>
            <a:ext cx="11249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3600" b="1" dirty="0"/>
              <a:t>REMUNERATION</a:t>
            </a:r>
            <a:endParaRPr lang="fr-FR" sz="36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841182-D7DA-82FE-ED7A-65D6BCDCEA67}"/>
              </a:ext>
            </a:extLst>
          </p:cNvPr>
          <p:cNvSpPr txBox="1"/>
          <p:nvPr/>
        </p:nvSpPr>
        <p:spPr>
          <a:xfrm>
            <a:off x="664420" y="3875266"/>
            <a:ext cx="106650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  </a:t>
            </a:r>
            <a:r>
              <a:rPr lang="fr-FR" altLang="fr-FR" sz="2400" b="1" dirty="0"/>
              <a:t>●  </a:t>
            </a:r>
            <a:r>
              <a:rPr lang="fr-FR" altLang="fr-FR" sz="2400" dirty="0"/>
              <a:t>Sur l’échelle de M.A.I </a:t>
            </a:r>
            <a:r>
              <a:rPr lang="fr-FR" altLang="fr-FR" dirty="0"/>
              <a:t>(1</a:t>
            </a:r>
            <a:r>
              <a:rPr lang="fr-FR" altLang="fr-FR" baseline="30000" dirty="0"/>
              <a:t>er</a:t>
            </a:r>
            <a:r>
              <a:rPr lang="fr-FR" altLang="fr-FR" dirty="0"/>
              <a:t> échelon)</a:t>
            </a:r>
            <a:r>
              <a:rPr lang="fr-FR" altLang="fr-FR" dirty="0">
                <a:solidFill>
                  <a:schemeClr val="tx1"/>
                </a:solidFill>
              </a:rPr>
              <a:t>   </a:t>
            </a:r>
            <a:r>
              <a:rPr lang="fr-FR" altLang="fr-FR" sz="2400" dirty="0">
                <a:solidFill>
                  <a:schemeClr val="tx1"/>
                </a:solidFill>
              </a:rPr>
              <a:t>:</a:t>
            </a:r>
          </a:p>
          <a:p>
            <a:r>
              <a:rPr lang="fr-FR" altLang="fr-FR" sz="2400" dirty="0"/>
              <a:t>       </a:t>
            </a:r>
            <a:r>
              <a:rPr lang="fr-FR" altLang="fr-FR" sz="2400" dirty="0">
                <a:solidFill>
                  <a:schemeClr val="tx1"/>
                </a:solidFill>
              </a:rPr>
              <a:t>2007,36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/>
              <a:t>€ (+125 € Prime Grenelle +  212,5 € ISAE) =  </a:t>
            </a:r>
            <a:r>
              <a:rPr lang="fr-FR" altLang="fr-FR" sz="2400" b="1" dirty="0">
                <a:solidFill>
                  <a:schemeClr val="tx1"/>
                </a:solidFill>
              </a:rPr>
              <a:t>2344,86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/>
              <a:t>€ </a:t>
            </a:r>
            <a:r>
              <a:rPr lang="fr-FR" altLang="fr-FR" sz="2400" b="1" dirty="0"/>
              <a:t>Brut mensuel</a:t>
            </a:r>
          </a:p>
          <a:p>
            <a:endParaRPr lang="fr-FR" sz="1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FD3C3D-6BAB-8EA3-1383-CCCDF02CAE73}"/>
              </a:ext>
            </a:extLst>
          </p:cNvPr>
          <p:cNvSpPr txBox="1"/>
          <p:nvPr/>
        </p:nvSpPr>
        <p:spPr>
          <a:xfrm>
            <a:off x="807500" y="4984331"/>
            <a:ext cx="7680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 ● </a:t>
            </a:r>
            <a:r>
              <a:rPr lang="fr-FR" altLang="fr-FR" sz="2400" b="1" dirty="0"/>
              <a:t>Délai de paiement 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416423-D075-D03C-F982-2AF1B413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" y="126956"/>
            <a:ext cx="2404052" cy="1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A858-D55E-3D08-F30E-150ED886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B985E3-BA50-CEAD-B562-F4B01D84A970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615786EE-5C48-A192-6020-9E7D36C0A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3B213F-4BAA-0BC7-AB30-7535453DAF6F}"/>
              </a:ext>
            </a:extLst>
          </p:cNvPr>
          <p:cNvSpPr txBox="1"/>
          <p:nvPr/>
        </p:nvSpPr>
        <p:spPr>
          <a:xfrm>
            <a:off x="952728" y="1920141"/>
            <a:ext cx="88921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Activation :  site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DSDEN44</a:t>
            </a:r>
            <a:r>
              <a:rPr lang="fr-F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fr-F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ETNA</a:t>
            </a:r>
            <a:r>
              <a:rPr lang="fr-F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messagerie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(icone violet)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identifiant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 : la 1ère lettre du prénom suivi du nom (en minuscule)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 de passe 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pour la 1ère connexion il s’agit du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NUMEM</a:t>
            </a:r>
          </a:p>
          <a:p>
            <a:pPr marL="0" indent="0">
              <a:buNone/>
            </a:pPr>
            <a:endParaRPr lang="fr-F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Adresse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immuable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 si changement de nom</a:t>
            </a:r>
          </a:p>
          <a:p>
            <a:pPr marL="0" indent="0">
              <a:buNone/>
            </a:pPr>
            <a:r>
              <a:rPr lang="fr-F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fr-F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difficulté, adresser un mail à </a:t>
            </a:r>
            <a:r>
              <a:rPr lang="fr-FR" sz="20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dsi-com-antenne44@ac-nantes.fr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bulletins de salaires des suppléants se trouvent dans </a:t>
            </a:r>
            <a:r>
              <a:rPr lang="fr-FR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ensap.gouv.fr</a:t>
            </a:r>
            <a:endParaRPr lang="fr-FR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faut créer son espace numérique sécurisé à partir de son </a:t>
            </a:r>
            <a:r>
              <a:rPr lang="fr-FR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n° de sécurité sociale</a:t>
            </a:r>
          </a:p>
          <a:p>
            <a:pPr marL="0" indent="0">
              <a:buNone/>
            </a:pPr>
            <a:endParaRPr lang="fr-FR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6937C0-D53A-9F3F-4E44-567408AE1115}"/>
              </a:ext>
            </a:extLst>
          </p:cNvPr>
          <p:cNvSpPr txBox="1"/>
          <p:nvPr/>
        </p:nvSpPr>
        <p:spPr>
          <a:xfrm>
            <a:off x="1800055" y="305387"/>
            <a:ext cx="609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Votre Adresse Académique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696D45-40CB-3793-D25F-5C89084FF8FE}"/>
              </a:ext>
            </a:extLst>
          </p:cNvPr>
          <p:cNvSpPr txBox="1"/>
          <p:nvPr/>
        </p:nvSpPr>
        <p:spPr>
          <a:xfrm>
            <a:off x="1800055" y="1046934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prenom.nom@ac-nantes.fr</a:t>
            </a:r>
            <a:endParaRPr lang="fr-FR" sz="1800" b="1" dirty="0">
              <a:solidFill>
                <a:srgbClr val="0000FF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7846C8-B13E-9BC4-AF3D-CC2805328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2" y="186165"/>
            <a:ext cx="2058768" cy="15518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0E11D5C-A815-7622-E1CF-71BACA5F6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561" y="186165"/>
            <a:ext cx="2058768" cy="14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CA98-7408-BD27-B91C-49DF00AF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E4C740-6018-8AED-639C-07A48E5AED46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64F24420-E83A-0B1A-B28E-9222736A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AD4BE4-994C-7230-0B33-D3EA1283CE4A}"/>
              </a:ext>
            </a:extLst>
          </p:cNvPr>
          <p:cNvSpPr txBox="1"/>
          <p:nvPr/>
        </p:nvSpPr>
        <p:spPr>
          <a:xfrm>
            <a:off x="761087" y="1945909"/>
            <a:ext cx="98996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r-FR" sz="28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Outil de gestion des suppléances</a:t>
            </a:r>
          </a:p>
          <a:p>
            <a:pPr marL="0" indent="0" algn="ctr">
              <a:buNone/>
            </a:pPr>
            <a:endParaRPr lang="fr-FR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buAutoNum type="arabicParenR"/>
            </a:pP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Créer votre espace </a:t>
            </a:r>
            <a:r>
              <a:rPr lang="fr-F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fr-FR" sz="2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https://www.ec-gabriel.fr</a:t>
            </a:r>
            <a:endParaRPr lang="fr-FR" sz="2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chemeClr val="tx1"/>
                </a:solidFill>
                <a:latin typeface="Aptos" panose="020B0004020202020204" pitchFamily="34" charset="0"/>
              </a:rPr>
              <a:t>« se connecter » puis « identifiant oublié » puis « mot de passe oublié »</a:t>
            </a:r>
          </a:p>
          <a:p>
            <a:pPr marL="0" indent="0">
              <a:buNone/>
            </a:pPr>
            <a:endParaRPr lang="fr-FR" sz="2800" i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indent="-742950">
              <a:buAutoNum type="arabicParenR"/>
            </a:pP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Se connecter à l’application : </a:t>
            </a:r>
            <a:r>
              <a:rPr lang="fr-FR" sz="2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https://www.angerh.fr</a:t>
            </a:r>
            <a:r>
              <a:rPr lang="fr-F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fr-FR" sz="2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9DBCC4-75EE-5A7B-ED4A-DC9AEC2BE66F}"/>
              </a:ext>
            </a:extLst>
          </p:cNvPr>
          <p:cNvSpPr txBox="1"/>
          <p:nvPr/>
        </p:nvSpPr>
        <p:spPr>
          <a:xfrm>
            <a:off x="2008121" y="284757"/>
            <a:ext cx="6096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r-FR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ANGE RH</a:t>
            </a:r>
          </a:p>
          <a:p>
            <a:pPr marL="0" indent="0" algn="ctr">
              <a:buNone/>
            </a:pPr>
            <a:endParaRPr lang="fr-FR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9F6BFD-8CC4-1388-29E7-1E763C8FC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9" y="639393"/>
            <a:ext cx="2110856" cy="18679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177EAA-CB53-3262-A17B-5CB640922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68" y="255436"/>
            <a:ext cx="2463927" cy="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52A07-AFA3-89BA-D982-1F45ADEC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B3417AA-49CA-D6E9-5489-7877D61CE05F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D5976D53-D554-FB87-C61D-8DAEE678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61AA81-43E4-731C-8C46-629E91911222}"/>
              </a:ext>
            </a:extLst>
          </p:cNvPr>
          <p:cNvSpPr txBox="1"/>
          <p:nvPr/>
        </p:nvSpPr>
        <p:spPr>
          <a:xfrm>
            <a:off x="4791671" y="508254"/>
            <a:ext cx="595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333399"/>
                </a:solidFill>
              </a:rPr>
              <a:t>ACCEPTER UNE SUPPLEANCE</a:t>
            </a:r>
            <a:endParaRPr lang="fr-FR" sz="32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C26759-1FE8-D5BC-FDE1-C229E03DE290}"/>
              </a:ext>
            </a:extLst>
          </p:cNvPr>
          <p:cNvSpPr txBox="1"/>
          <p:nvPr/>
        </p:nvSpPr>
        <p:spPr>
          <a:xfrm>
            <a:off x="2445524" y="1908136"/>
            <a:ext cx="93212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3200" b="1" dirty="0"/>
              <a:t>▪  </a:t>
            </a:r>
            <a:r>
              <a:rPr lang="fr-FR" altLang="fr-FR" sz="3200" b="1" dirty="0" err="1"/>
              <a:t>Etre</a:t>
            </a:r>
            <a:r>
              <a:rPr lang="fr-FR" altLang="fr-FR" sz="3200" b="1" dirty="0"/>
              <a:t> joignable !</a:t>
            </a:r>
          </a:p>
          <a:p>
            <a:endParaRPr lang="fr-FR" altLang="fr-FR" sz="3200" b="1" dirty="0"/>
          </a:p>
          <a:p>
            <a:r>
              <a:rPr lang="fr-FR" altLang="fr-FR" sz="3200" b="1" dirty="0"/>
              <a:t>▪ Obligation de proposer des personnes ayant    déjà suppléé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79EB70-E3D7-77AC-CC31-200C996E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" y="118273"/>
            <a:ext cx="2354732" cy="25482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8B4F96-E555-C2A8-B94D-A5431DCF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24" y="4581179"/>
            <a:ext cx="3397425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35AA-7C82-5158-9FE0-E2C19CC61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36DE51-107C-96C6-E998-6F78BEDEDD44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96D43101-0931-7551-3120-D05392BF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A0114B-87BC-2216-094B-6D3F3A9E57C1}"/>
              </a:ext>
            </a:extLst>
          </p:cNvPr>
          <p:cNvSpPr txBox="1"/>
          <p:nvPr/>
        </p:nvSpPr>
        <p:spPr>
          <a:xfrm>
            <a:off x="383282" y="1227643"/>
            <a:ext cx="105566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altLang="fr-FR" sz="2800" dirty="0"/>
              <a:t>● Demande de suppléance en ligne via Ange RH par le CE1 =&gt;  service des suppléances </a:t>
            </a:r>
          </a:p>
          <a:p>
            <a:pPr marL="457200" lvl="1" indent="0">
              <a:buNone/>
            </a:pPr>
            <a:endParaRPr lang="fr-FR" altLang="fr-FR" sz="1600" dirty="0"/>
          </a:p>
          <a:p>
            <a:pPr lvl="1"/>
            <a:r>
              <a:rPr lang="fr-FR" altLang="fr-FR" sz="2800" dirty="0"/>
              <a:t>● Le service des suppléances contacte un suppléant invité à se rapprocher de l’école ou le CE1 contacte le remplaçant</a:t>
            </a:r>
          </a:p>
          <a:p>
            <a:pPr marL="457200" lvl="1" indent="0">
              <a:buNone/>
            </a:pPr>
            <a:endParaRPr lang="fr-FR" altLang="fr-FR" sz="1600" dirty="0"/>
          </a:p>
          <a:p>
            <a:pPr lvl="1"/>
            <a:r>
              <a:rPr lang="fr-FR" altLang="fr-FR" sz="2800" dirty="0"/>
              <a:t>● Nommé pour une période </a:t>
            </a:r>
            <a:r>
              <a:rPr lang="fr-FR" altLang="fr-FR" sz="2800" b="1" dirty="0"/>
              <a:t>déterminée </a:t>
            </a:r>
            <a:r>
              <a:rPr lang="fr-FR" altLang="fr-FR" sz="2800" dirty="0"/>
              <a:t>=&gt; </a:t>
            </a:r>
            <a:r>
              <a:rPr lang="fr-FR" altLang="fr-FR" sz="2800" u="sng" dirty="0">
                <a:solidFill>
                  <a:schemeClr val="tx1"/>
                </a:solidFill>
              </a:rPr>
              <a:t>signe un contrat et un PVI (Procès-verbal d’installation). </a:t>
            </a:r>
          </a:p>
          <a:p>
            <a:pPr marL="457200" lvl="1" indent="0">
              <a:buNone/>
            </a:pPr>
            <a:endParaRPr lang="fr-FR" altLang="fr-FR" sz="1600" dirty="0"/>
          </a:p>
          <a:p>
            <a:pPr lvl="1"/>
            <a:r>
              <a:rPr lang="fr-FR" altLang="fr-FR" sz="2800" dirty="0"/>
              <a:t>● A la fin de la suppléance,</a:t>
            </a:r>
            <a:r>
              <a:rPr lang="fr-FR" altLang="fr-FR" sz="2800" u="sng" dirty="0"/>
              <a:t> Évaluation </a:t>
            </a:r>
            <a:r>
              <a:rPr lang="fr-FR" altLang="fr-FR" sz="2800" dirty="0"/>
              <a:t>par le Chef d’établissement en lien avec le suppléant</a:t>
            </a:r>
            <a:endParaRPr lang="fr-FR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85FD27-9290-5FCB-9CCB-CC6659A0AC0B}"/>
              </a:ext>
            </a:extLst>
          </p:cNvPr>
          <p:cNvSpPr txBox="1"/>
          <p:nvPr/>
        </p:nvSpPr>
        <p:spPr>
          <a:xfrm>
            <a:off x="2714453" y="453224"/>
            <a:ext cx="6096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alt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AFFECTATION  /  EVALUATION</a:t>
            </a:r>
            <a:endParaRPr lang="fr-FR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EB49-D1EF-E23B-6F86-63A5422A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2A665F-BE74-16E0-B5BC-3804C2BB4C3C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2D61FC11-46AD-DE2A-7276-FF228F5B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3E0296-207B-4692-EEE4-A3A6586DFCCA}"/>
              </a:ext>
            </a:extLst>
          </p:cNvPr>
          <p:cNvSpPr txBox="1"/>
          <p:nvPr/>
        </p:nvSpPr>
        <p:spPr>
          <a:xfrm>
            <a:off x="350076" y="860435"/>
            <a:ext cx="1116444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lvl="1"/>
            <a:endParaRPr lang="fr-FR" altLang="fr-FR" sz="3600" dirty="0"/>
          </a:p>
          <a:p>
            <a:pPr marL="536575" lvl="1"/>
            <a:r>
              <a:rPr lang="fr-FR" altLang="fr-FR" sz="3600" dirty="0"/>
              <a:t>▪ Bilan de suppléance / CE</a:t>
            </a:r>
          </a:p>
          <a:p>
            <a:pPr marL="536575" lvl="1"/>
            <a:endParaRPr lang="fr-FR" altLang="fr-FR" sz="1000" dirty="0"/>
          </a:p>
          <a:p>
            <a:pPr lvl="1"/>
            <a:r>
              <a:rPr lang="fr-FR" altLang="fr-FR" sz="3600" dirty="0"/>
              <a:t>  ▪ Visite de suppléant  : visite d’Accueil CE / visite ED</a:t>
            </a:r>
          </a:p>
          <a:p>
            <a:pPr lvl="1"/>
            <a:endParaRPr lang="fr-FR" altLang="fr-FR" sz="1000" dirty="0"/>
          </a:p>
          <a:p>
            <a:pPr lvl="1"/>
            <a:r>
              <a:rPr lang="fr-FR" altLang="fr-FR" sz="3600" dirty="0"/>
              <a:t> ▪ Stage d’observation</a:t>
            </a:r>
          </a:p>
          <a:p>
            <a:pPr lvl="1"/>
            <a:endParaRPr lang="fr-FR" altLang="fr-FR" sz="1000" dirty="0"/>
          </a:p>
          <a:p>
            <a:pPr lvl="1"/>
            <a:r>
              <a:rPr lang="fr-FR" altLang="fr-FR" sz="3600" dirty="0"/>
              <a:t> ▪ Portail des enseignants </a:t>
            </a:r>
          </a:p>
          <a:p>
            <a:pPr lvl="1"/>
            <a:endParaRPr lang="fr-FR" altLang="fr-FR" sz="3600" dirty="0"/>
          </a:p>
          <a:p>
            <a:pPr lvl="1"/>
            <a:endParaRPr lang="fr-FR" altLang="fr-FR" sz="3600" dirty="0"/>
          </a:p>
          <a:p>
            <a:pPr lvl="1"/>
            <a:endParaRPr lang="fr-FR" altLang="fr-FR" sz="3600" dirty="0"/>
          </a:p>
          <a:p>
            <a:pPr lvl="1"/>
            <a:endParaRPr lang="fr-FR" alt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44E1AF-775B-0D48-33C8-96C36B32D858}"/>
              </a:ext>
            </a:extLst>
          </p:cNvPr>
          <p:cNvSpPr txBox="1"/>
          <p:nvPr/>
        </p:nvSpPr>
        <p:spPr>
          <a:xfrm>
            <a:off x="1270305" y="457587"/>
            <a:ext cx="9472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AIDE ET SUIVI PEDAGOGIQUE DES SUPPLEANTS</a:t>
            </a:r>
          </a:p>
        </p:txBody>
      </p:sp>
    </p:spTree>
    <p:extLst>
      <p:ext uri="{BB962C8B-B14F-4D97-AF65-F5344CB8AC3E}">
        <p14:creationId xmlns:p14="http://schemas.microsoft.com/office/powerpoint/2010/main" val="136275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08076-EE1F-13CC-9AD6-51F02CE47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706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sz="8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6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Cadre </a:t>
            </a:r>
            <a:br>
              <a:rPr lang="fr-FR" sz="6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sz="6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et </a:t>
            </a:r>
            <a:br>
              <a:rPr lang="fr-FR" sz="6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sz="6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Repères administratifs</a:t>
            </a:r>
            <a:br>
              <a:rPr lang="fr-FR" sz="6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fr-FR" dirty="0"/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290ED75A-3F33-6954-B432-D2C2E4877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367" y="5639636"/>
            <a:ext cx="946150" cy="1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D4D13FC-547D-3355-11CF-A9ABD135C247}"/>
              </a:ext>
            </a:extLst>
          </p:cNvPr>
          <p:cNvSpPr txBox="1"/>
          <p:nvPr/>
        </p:nvSpPr>
        <p:spPr>
          <a:xfrm>
            <a:off x="120483" y="64886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</a:p>
          <a:p>
            <a:endParaRPr lang="fr-FR" sz="18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B339-C7CB-C475-B1E4-D0F185F5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3BEFFC-E529-79E5-F0D1-9E49CF2348AE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447E4417-B677-3961-FAD2-3EFF93341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89AEC59-8CA2-46F3-B1CC-997F42EEFE39}"/>
              </a:ext>
            </a:extLst>
          </p:cNvPr>
          <p:cNvSpPr txBox="1"/>
          <p:nvPr/>
        </p:nvSpPr>
        <p:spPr>
          <a:xfrm>
            <a:off x="1931464" y="118273"/>
            <a:ext cx="6096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 portail pour les enseignants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F8A913-E6ED-40A3-6F9B-B98D30FDF28F}"/>
              </a:ext>
            </a:extLst>
          </p:cNvPr>
          <p:cNvSpPr txBox="1"/>
          <p:nvPr/>
        </p:nvSpPr>
        <p:spPr>
          <a:xfrm>
            <a:off x="1298485" y="801335"/>
            <a:ext cx="7906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200" dirty="0"/>
              <a:t>https://infoddecenseignant.ec44.fr/</a:t>
            </a:r>
            <a:endParaRPr lang="fr-FR" sz="3200" b="1" dirty="0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200B262F-BAB7-166F-4E6A-CF73510B15DC}"/>
              </a:ext>
            </a:extLst>
          </p:cNvPr>
          <p:cNvSpPr/>
          <p:nvPr/>
        </p:nvSpPr>
        <p:spPr>
          <a:xfrm>
            <a:off x="7927820" y="3985076"/>
            <a:ext cx="503116" cy="342900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05982A-12C7-338C-57CA-F108DB9D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269" y="1484397"/>
            <a:ext cx="5328181" cy="4788826"/>
          </a:xfrm>
          <a:prstGeom prst="rect">
            <a:avLst/>
          </a:prstGeom>
        </p:spPr>
      </p:pic>
      <p:sp>
        <p:nvSpPr>
          <p:cNvPr id="13" name="Flèche : haut 12">
            <a:extLst>
              <a:ext uri="{FF2B5EF4-FFF2-40B4-BE49-F238E27FC236}">
                <a16:creationId xmlns:a16="http://schemas.microsoft.com/office/drawing/2014/main" id="{2DADB540-8B02-A43A-4915-88B40A5D3E68}"/>
              </a:ext>
            </a:extLst>
          </p:cNvPr>
          <p:cNvSpPr/>
          <p:nvPr/>
        </p:nvSpPr>
        <p:spPr>
          <a:xfrm>
            <a:off x="4404220" y="3270397"/>
            <a:ext cx="402672" cy="5801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5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8F186-75E0-888F-604A-5ED6ED00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BCC6087-B2A9-6717-0E3F-F19C9766BCC6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71C6F575-2E6F-5A43-C446-A84442A3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112AD7-A63E-CDCE-D27D-34178E65B912}"/>
              </a:ext>
            </a:extLst>
          </p:cNvPr>
          <p:cNvSpPr txBox="1"/>
          <p:nvPr/>
        </p:nvSpPr>
        <p:spPr>
          <a:xfrm>
            <a:off x="2917045" y="570631"/>
            <a:ext cx="609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RENOUVELLEMENT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5FE7B6-85E6-E51C-998A-3A907F052E8F}"/>
              </a:ext>
            </a:extLst>
          </p:cNvPr>
          <p:cNvSpPr txBox="1"/>
          <p:nvPr/>
        </p:nvSpPr>
        <p:spPr>
          <a:xfrm>
            <a:off x="892498" y="2208628"/>
            <a:ext cx="917137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altLang="fr-FR" sz="2000" b="1" dirty="0"/>
              <a:t>●  </a:t>
            </a:r>
            <a:r>
              <a:rPr lang="fr-FR" altLang="fr-FR" sz="4000" b="1" dirty="0"/>
              <a:t>Chaque année courant  Mai/juin</a:t>
            </a:r>
          </a:p>
          <a:p>
            <a:pPr marL="457200" lvl="1" indent="0">
              <a:buNone/>
            </a:pPr>
            <a:endParaRPr lang="fr-FR" altLang="fr-FR" sz="1400" dirty="0"/>
          </a:p>
          <a:p>
            <a:pPr lvl="1"/>
            <a:r>
              <a:rPr lang="fr-FR" altLang="fr-FR" sz="1800" b="1" dirty="0"/>
              <a:t>●  </a:t>
            </a:r>
            <a:r>
              <a:rPr lang="fr-FR" altLang="fr-FR" sz="4000" b="1" dirty="0"/>
              <a:t>Par le biais d’une enquête en ligne  </a:t>
            </a:r>
          </a:p>
        </p:txBody>
      </p:sp>
      <p:sp>
        <p:nvSpPr>
          <p:cNvPr id="8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4CF330-C2C8-4771-89D6-0DCE7DD1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7536" y="3054096"/>
            <a:ext cx="533400" cy="533400"/>
          </a:xfrm>
          <a:prstGeom prst="actionButtonInformation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587423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07A0-6089-BC18-9415-36F68E39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9343D23-6102-F5C7-8E67-214CF31B8C1B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CF39BC0D-C2BD-C1EE-7986-056B3C120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334DF5-CA34-17C9-329B-90EF1C52916B}"/>
              </a:ext>
            </a:extLst>
          </p:cNvPr>
          <p:cNvSpPr txBox="1"/>
          <p:nvPr/>
        </p:nvSpPr>
        <p:spPr>
          <a:xfrm>
            <a:off x="2209801" y="1214311"/>
            <a:ext cx="60969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fr-FR" altLang="fr-FR" sz="3200" dirty="0"/>
              <a:t>Contact DDEC </a:t>
            </a:r>
          </a:p>
          <a:p>
            <a:pPr marL="457200" lvl="1" indent="0" algn="ctr">
              <a:buNone/>
            </a:pPr>
            <a:endParaRPr lang="fr-FR" altLang="fr-FR" sz="3200" dirty="0"/>
          </a:p>
          <a:p>
            <a:pPr marL="457200" lvl="1" indent="0" algn="ctr">
              <a:buNone/>
            </a:pPr>
            <a:r>
              <a:rPr lang="fr-FR" altLang="fr-FR" sz="3200" dirty="0"/>
              <a:t>Mme Laurence ROUSSEAU</a:t>
            </a:r>
          </a:p>
          <a:p>
            <a:pPr marL="457200" lvl="1" indent="0" algn="ctr">
              <a:buNone/>
            </a:pPr>
            <a:endParaRPr lang="fr-FR" altLang="fr-FR" sz="3200" dirty="0"/>
          </a:p>
          <a:p>
            <a:pPr marL="457200" lvl="1" indent="0" algn="ctr">
              <a:buNone/>
            </a:pPr>
            <a:r>
              <a:rPr lang="fr-FR" altLang="fr-FR" sz="3200" b="1" dirty="0"/>
              <a:t>02 51 81 64 31</a:t>
            </a:r>
          </a:p>
          <a:p>
            <a:pPr marL="457200" lvl="1" indent="0" algn="ctr">
              <a:buNone/>
            </a:pPr>
            <a:endParaRPr lang="fr-FR" altLang="fr-FR" sz="3200" dirty="0"/>
          </a:p>
          <a:p>
            <a:pPr marL="457200" lvl="1" indent="0" algn="ctr">
              <a:buNone/>
            </a:pPr>
            <a:r>
              <a:rPr lang="fr-FR" altLang="fr-FR" sz="3200" dirty="0">
                <a:hlinkClick r:id="rId3"/>
              </a:rPr>
              <a:t>suppleance.ecole@ec44.fr</a:t>
            </a:r>
            <a:endParaRPr lang="fr-FR" altLang="fr-FR" sz="3200" dirty="0"/>
          </a:p>
        </p:txBody>
      </p:sp>
      <p:pic>
        <p:nvPicPr>
          <p:cNvPr id="1026" name="Picture 2" descr="Emploi PNG Images | Vecteurs Et Fichiers PSD | Téléchargement Gratuit Sur  Pngtree">
            <a:extLst>
              <a:ext uri="{FF2B5EF4-FFF2-40B4-BE49-F238E27FC236}">
                <a16:creationId xmlns:a16="http://schemas.microsoft.com/office/drawing/2014/main" id="{ED776F7A-7BE0-44DA-BE4D-69D8A426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-338793"/>
            <a:ext cx="2923205" cy="29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84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D67B-2590-B00A-BD42-95FD7A415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B63A94-B6AA-35F7-5D07-A43FF5564495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69C0CA1A-480C-44DC-BDDC-0008ED44D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0C185A-A201-F86A-00FE-8AF9B6A7D809}"/>
              </a:ext>
            </a:extLst>
          </p:cNvPr>
          <p:cNvSpPr txBox="1"/>
          <p:nvPr/>
        </p:nvSpPr>
        <p:spPr>
          <a:xfrm>
            <a:off x="930905" y="2340139"/>
            <a:ext cx="91713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fr-FR" altLang="fr-FR" sz="3200" dirty="0"/>
              <a:t>Préparer le CRPE</a:t>
            </a:r>
          </a:p>
          <a:p>
            <a:pPr marL="804863" lvl="1">
              <a:buFont typeface="Wingdings" panose="05000000000000000000" pitchFamily="2" charset="2"/>
              <a:buChar char="Ø"/>
            </a:pPr>
            <a:r>
              <a:rPr lang="fr-FR" altLang="fr-FR" sz="3200" dirty="0"/>
              <a:t>En candidat libre</a:t>
            </a:r>
          </a:p>
          <a:p>
            <a:pPr marL="804863" lvl="1">
              <a:buFont typeface="Wingdings" panose="05000000000000000000" pitchFamily="2" charset="2"/>
              <a:buChar char="Ø"/>
            </a:pPr>
            <a:r>
              <a:rPr lang="fr-FR" altLang="fr-FR" sz="3200" dirty="0"/>
              <a:t>Etudiant en formation initiale (ISFEC)</a:t>
            </a:r>
          </a:p>
          <a:p>
            <a:pPr marL="457200" lvl="1" indent="0">
              <a:buNone/>
            </a:pPr>
            <a:endParaRPr lang="fr-FR" altLang="fr-FR" sz="1000" dirty="0"/>
          </a:p>
          <a:p>
            <a:pPr marL="457200" lvl="1" indent="0">
              <a:buNone/>
            </a:pPr>
            <a:endParaRPr lang="fr-FR" altLang="fr-FR" sz="1000" dirty="0"/>
          </a:p>
          <a:p>
            <a:pPr marL="457200" lvl="1" indent="0">
              <a:buNone/>
            </a:pPr>
            <a:endParaRPr lang="fr-FR" altLang="fr-FR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800" dirty="0"/>
              <a:t> Titulaire d’une Licence minimum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800" dirty="0"/>
              <a:t> Ou père ou mère de 3 enfants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800" dirty="0"/>
              <a:t> Ou sportif de haut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0410AD-B275-C408-28DF-BCEF20D6207E}"/>
              </a:ext>
            </a:extLst>
          </p:cNvPr>
          <p:cNvSpPr txBox="1"/>
          <p:nvPr/>
        </p:nvSpPr>
        <p:spPr>
          <a:xfrm>
            <a:off x="5598233" y="703419"/>
            <a:ext cx="5979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CONTRACTUALISATION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0633E1-B8E2-92CD-9D0F-AF66CD0DC431}"/>
              </a:ext>
            </a:extLst>
          </p:cNvPr>
          <p:cNvSpPr txBox="1"/>
          <p:nvPr/>
        </p:nvSpPr>
        <p:spPr>
          <a:xfrm>
            <a:off x="418301" y="1466530"/>
            <a:ext cx="7742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Concours externe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CFC134-8161-C6EA-E557-230D86E4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2" y="118273"/>
            <a:ext cx="3295819" cy="1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E72D-695C-6FAE-CD53-3425373A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4E1523-4062-F5BB-D373-2E14BCF52512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4B70CE63-A327-C69B-CAF7-839BB8F4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40" y="3429000"/>
            <a:ext cx="1773270" cy="1916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7A3004-2B65-E25B-0F79-912EAB7CF1E8}"/>
              </a:ext>
            </a:extLst>
          </p:cNvPr>
          <p:cNvSpPr txBox="1">
            <a:spLocks/>
          </p:cNvSpPr>
          <p:nvPr/>
        </p:nvSpPr>
        <p:spPr>
          <a:xfrm>
            <a:off x="4885039" y="2317493"/>
            <a:ext cx="640903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Merci pour votre attention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C09CE2-2274-5DA4-1200-40D47CF4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6" y="508178"/>
            <a:ext cx="3279388" cy="29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62DE21-0A57-98A4-8B91-6E70814D6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43" y="0"/>
            <a:ext cx="7199376" cy="6406896"/>
          </a:xfrm>
          <a:prstGeom prst="rect">
            <a:avLst/>
          </a:prstGeom>
        </p:spPr>
      </p:pic>
      <p:pic>
        <p:nvPicPr>
          <p:cNvPr id="3" name="Image 2" descr="Image">
            <a:extLst>
              <a:ext uri="{FF2B5EF4-FFF2-40B4-BE49-F238E27FC236}">
                <a16:creationId xmlns:a16="http://schemas.microsoft.com/office/drawing/2014/main" id="{22C6FD00-E178-6C1B-06B2-5CECED3ED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69" y="5667651"/>
            <a:ext cx="946150" cy="1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0538B8-3706-C014-BC00-721C680A13B2}"/>
              </a:ext>
            </a:extLst>
          </p:cNvPr>
          <p:cNvSpPr txBox="1"/>
          <p:nvPr/>
        </p:nvSpPr>
        <p:spPr>
          <a:xfrm>
            <a:off x="0" y="6536112"/>
            <a:ext cx="5784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4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4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DD61-0EF0-AFF5-3534-751D1AB8D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6B7A061-2D12-9286-0AB7-59AD5D803B5A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E452952A-7B0D-916C-7140-DFBB3064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4120D3-5BC6-6A20-344B-76B91FE8B2CC}"/>
              </a:ext>
            </a:extLst>
          </p:cNvPr>
          <p:cNvSpPr txBox="1"/>
          <p:nvPr/>
        </p:nvSpPr>
        <p:spPr>
          <a:xfrm>
            <a:off x="388757" y="480859"/>
            <a:ext cx="65869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3200" b="1" dirty="0"/>
              <a:t> </a:t>
            </a:r>
            <a:r>
              <a:rPr lang="fr-FR" sz="3200" b="1" dirty="0">
                <a:solidFill>
                  <a:srgbClr val="333399"/>
                </a:solidFill>
              </a:rPr>
              <a:t>244</a:t>
            </a:r>
            <a:r>
              <a:rPr lang="fr-FR" sz="3200" b="1" dirty="0"/>
              <a:t> écoles dont 28 à Nantes et 7 à St Nazaire</a:t>
            </a:r>
          </a:p>
          <a:p>
            <a:pPr marL="0" lvl="1"/>
            <a:endParaRPr lang="fr-FR" sz="3200" b="1" dirty="0"/>
          </a:p>
          <a:p>
            <a:pPr marL="0" lvl="1"/>
            <a:r>
              <a:rPr lang="fr-FR" sz="3200" b="1" dirty="0"/>
              <a:t>Une grande diversité :</a:t>
            </a:r>
          </a:p>
          <a:p>
            <a:pPr lvl="1" indent="-457200">
              <a:buFontTx/>
              <a:buChar char="-"/>
            </a:pPr>
            <a:r>
              <a:rPr lang="fr-FR" sz="3200" b="1" dirty="0"/>
              <a:t>Taille</a:t>
            </a:r>
          </a:p>
          <a:p>
            <a:pPr lvl="1" indent="-457200">
              <a:buFontTx/>
              <a:buChar char="-"/>
            </a:pPr>
            <a:r>
              <a:rPr lang="fr-FR" sz="3200" b="1" dirty="0"/>
              <a:t>Rural / urbain</a:t>
            </a:r>
          </a:p>
          <a:p>
            <a:pPr lvl="1" indent="-457200">
              <a:buFontTx/>
              <a:buChar char="-"/>
            </a:pPr>
            <a:r>
              <a:rPr lang="fr-FR" sz="2900" b="1" dirty="0"/>
              <a:t>Cultures – projets d’établissement</a:t>
            </a:r>
          </a:p>
          <a:p>
            <a:pPr lvl="1" indent="-457200">
              <a:buFontTx/>
              <a:buChar char="-"/>
            </a:pPr>
            <a:r>
              <a:rPr lang="fr-FR" sz="3200" b="1" dirty="0"/>
              <a:t>Tutelles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118504-A7DE-280F-EAE1-06D1DA9A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64" y="1897392"/>
            <a:ext cx="4344399" cy="2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B740-5C5C-9F4D-CCA2-92035FEAA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F04E418-EBC7-AC28-3D44-50DCB72F30B5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2024/2025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BAC2CB9F-A430-1619-D405-74BEEA0B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BDF10C-06BC-C2CB-C88D-89E4DE110454}"/>
              </a:ext>
            </a:extLst>
          </p:cNvPr>
          <p:cNvSpPr txBox="1"/>
          <p:nvPr/>
        </p:nvSpPr>
        <p:spPr>
          <a:xfrm>
            <a:off x="1905274" y="307829"/>
            <a:ext cx="83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</a:rPr>
              <a:t>Quelques chiffres 1</a:t>
            </a:r>
            <a:r>
              <a:rPr lang="fr-FR" sz="3200" b="1" baseline="30000" dirty="0">
                <a:solidFill>
                  <a:srgbClr val="0000FF"/>
                </a:solidFill>
              </a:rPr>
              <a:t>er</a:t>
            </a:r>
            <a:r>
              <a:rPr lang="fr-FR" sz="3200" b="1" dirty="0">
                <a:solidFill>
                  <a:srgbClr val="0000FF"/>
                </a:solidFill>
              </a:rPr>
              <a:t> degré  / Rentrée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1DBEC8-21D8-EC8E-1E37-FB571A91F108}"/>
              </a:ext>
            </a:extLst>
          </p:cNvPr>
          <p:cNvSpPr txBox="1"/>
          <p:nvPr/>
        </p:nvSpPr>
        <p:spPr>
          <a:xfrm>
            <a:off x="953870" y="1599402"/>
            <a:ext cx="102097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00CC"/>
                </a:solidFill>
              </a:rPr>
              <a:t>46 890 </a:t>
            </a:r>
            <a:r>
              <a:rPr lang="fr-FR" sz="3200" b="1" dirty="0"/>
              <a:t>élèves en 1</a:t>
            </a:r>
            <a:r>
              <a:rPr lang="fr-FR" sz="3200" b="1" baseline="30000" dirty="0"/>
              <a:t>er</a:t>
            </a:r>
            <a:r>
              <a:rPr lang="fr-FR" sz="3200" b="1" dirty="0"/>
              <a:t> degré </a:t>
            </a:r>
          </a:p>
          <a:p>
            <a:endParaRPr lang="fr-FR" sz="3200" b="1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b="1" dirty="0"/>
              <a:t>Maternelle 			</a:t>
            </a:r>
            <a:r>
              <a:rPr lang="fr-FR" sz="3200" b="1" dirty="0">
                <a:solidFill>
                  <a:srgbClr val="000099"/>
                </a:solidFill>
              </a:rPr>
              <a:t>17 080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b="1" dirty="0"/>
              <a:t>Elémentaire 			</a:t>
            </a:r>
            <a:r>
              <a:rPr lang="fr-FR" sz="3200" b="1" dirty="0">
                <a:solidFill>
                  <a:srgbClr val="333399"/>
                </a:solidFill>
              </a:rPr>
              <a:t>29 640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3200" b="1" dirty="0"/>
              <a:t>Enseignement spécialisé      </a:t>
            </a:r>
            <a:r>
              <a:rPr lang="fr-FR" sz="3200" b="1" dirty="0">
                <a:solidFill>
                  <a:srgbClr val="333399"/>
                </a:solidFill>
              </a:rPr>
              <a:t>170</a:t>
            </a:r>
          </a:p>
          <a:p>
            <a:pPr lvl="1"/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3200" b="1" dirty="0"/>
          </a:p>
          <a:p>
            <a:r>
              <a:rPr lang="fr-FR" sz="3200" b="1" dirty="0"/>
              <a:t>Nombre d’enseignants : </a:t>
            </a:r>
            <a:r>
              <a:rPr lang="fr-FR" sz="3200" b="1" i="1" dirty="0">
                <a:solidFill>
                  <a:srgbClr val="333399"/>
                </a:solidFill>
              </a:rPr>
              <a:t>2400 et 2130 personnel OGEC</a:t>
            </a:r>
          </a:p>
        </p:txBody>
      </p:sp>
    </p:spTree>
    <p:extLst>
      <p:ext uri="{BB962C8B-B14F-4D97-AF65-F5344CB8AC3E}">
        <p14:creationId xmlns:p14="http://schemas.microsoft.com/office/powerpoint/2010/main" val="25098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1D756-E7D7-A153-DD6C-EDB699BF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D7170C-6728-6CA1-6DDC-2E4531E30B01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39A87893-8415-D472-F89C-AAD0CD97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D2AE66-10FD-1A36-2AC1-3D76D92ADA47}"/>
              </a:ext>
            </a:extLst>
          </p:cNvPr>
          <p:cNvSpPr txBox="1"/>
          <p:nvPr/>
        </p:nvSpPr>
        <p:spPr>
          <a:xfrm>
            <a:off x="499750" y="151934"/>
            <a:ext cx="113740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Etat du corps des suppléants  au      </a:t>
            </a:r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17/09/25</a:t>
            </a:r>
          </a:p>
          <a:p>
            <a:pPr algn="ctr"/>
            <a:endParaRPr lang="fr-FR" sz="1800" b="1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A6098B5-4658-D1F0-BF32-1F4C30BF7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86224"/>
              </p:ext>
            </p:extLst>
          </p:nvPr>
        </p:nvGraphicFramePr>
        <p:xfrm>
          <a:off x="1427517" y="1385088"/>
          <a:ext cx="8183552" cy="440509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045888">
                  <a:extLst>
                    <a:ext uri="{9D8B030D-6E8A-4147-A177-3AD203B41FA5}">
                      <a16:colId xmlns:a16="http://schemas.microsoft.com/office/drawing/2014/main" val="1413935264"/>
                    </a:ext>
                  </a:extLst>
                </a:gridCol>
                <a:gridCol w="2045888">
                  <a:extLst>
                    <a:ext uri="{9D8B030D-6E8A-4147-A177-3AD203B41FA5}">
                      <a16:colId xmlns:a16="http://schemas.microsoft.com/office/drawing/2014/main" val="1943719051"/>
                    </a:ext>
                  </a:extLst>
                </a:gridCol>
                <a:gridCol w="2045888">
                  <a:extLst>
                    <a:ext uri="{9D8B030D-6E8A-4147-A177-3AD203B41FA5}">
                      <a16:colId xmlns:a16="http://schemas.microsoft.com/office/drawing/2014/main" val="4180879602"/>
                    </a:ext>
                  </a:extLst>
                </a:gridCol>
                <a:gridCol w="2045888">
                  <a:extLst>
                    <a:ext uri="{9D8B030D-6E8A-4147-A177-3AD203B41FA5}">
                      <a16:colId xmlns:a16="http://schemas.microsoft.com/office/drawing/2014/main" val="516430073"/>
                    </a:ext>
                  </a:extLst>
                </a:gridCol>
              </a:tblGrid>
              <a:tr h="812918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Inscrits dans le fichier</a:t>
                      </a:r>
                      <a:r>
                        <a:rPr lang="fr-FR" baseline="0" dirty="0"/>
                        <a:t> des suppléants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En poste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Disponibles</a:t>
                      </a:r>
                      <a:r>
                        <a:rPr lang="fr-FR" baseline="0" dirty="0"/>
                        <a:t> </a:t>
                      </a:r>
                    </a:p>
                    <a:p>
                      <a:pPr algn="ctr"/>
                      <a:r>
                        <a:rPr lang="fr-FR" baseline="0" dirty="0"/>
                        <a:t> en attente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40316"/>
                  </a:ext>
                </a:extLst>
              </a:tr>
              <a:tr h="7378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/>
                        <a:t>CDI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50081"/>
                  </a:ext>
                </a:extLst>
              </a:tr>
              <a:tr h="9772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/>
                        <a:t>SUPPLEANTS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26219"/>
                  </a:ext>
                </a:extLst>
              </a:tr>
              <a:tr h="14966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244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fr-FR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FFFF00"/>
                          </a:solidFill>
                        </a:rPr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0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DC869-D532-0F9B-F542-4923E332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00AE6E-42DD-96C6-66C3-5B3167365151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12BAF6FD-DD90-2A3F-1271-D89192C1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15A470-CCEB-BE13-51DA-9CFA0A2C3F0F}"/>
              </a:ext>
            </a:extLst>
          </p:cNvPr>
          <p:cNvSpPr txBox="1">
            <a:spLocks/>
          </p:cNvSpPr>
          <p:nvPr/>
        </p:nvSpPr>
        <p:spPr>
          <a:xfrm>
            <a:off x="3719736" y="260648"/>
            <a:ext cx="4845363" cy="772164"/>
          </a:xfrm>
          <a:prstGeom prst="rect">
            <a:avLst/>
          </a:prstGeom>
          <a:solidFill>
            <a:srgbClr val="009999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Autour de vous !!!</a:t>
            </a:r>
            <a:endParaRPr lang="fr-FR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7AF149FA-D127-BBE3-290E-9CB3EE6BCF6D}"/>
              </a:ext>
            </a:extLst>
          </p:cNvPr>
          <p:cNvSpPr txBox="1">
            <a:spLocks/>
          </p:cNvSpPr>
          <p:nvPr/>
        </p:nvSpPr>
        <p:spPr>
          <a:xfrm>
            <a:off x="3719736" y="1941804"/>
            <a:ext cx="4845363" cy="5941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b="1" dirty="0">
                <a:latin typeface="+mj-lt"/>
              </a:rPr>
              <a:t>  Etablissement scolaire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D25688-8A19-9267-9199-593FE7B72C97}"/>
              </a:ext>
            </a:extLst>
          </p:cNvPr>
          <p:cNvSpPr txBox="1">
            <a:spLocks/>
          </p:cNvSpPr>
          <p:nvPr/>
        </p:nvSpPr>
        <p:spPr>
          <a:xfrm>
            <a:off x="1159602" y="3524009"/>
            <a:ext cx="2467299" cy="10916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latin typeface="+mj-lt"/>
              </a:rPr>
              <a:t>Instituts de formation (IFSEC) 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0F92A0E6-C5F3-93A6-86E0-9A29F41C88EE}"/>
              </a:ext>
            </a:extLst>
          </p:cNvPr>
          <p:cNvSpPr txBox="1">
            <a:spLocks/>
          </p:cNvSpPr>
          <p:nvPr/>
        </p:nvSpPr>
        <p:spPr>
          <a:xfrm>
            <a:off x="8637462" y="3524009"/>
            <a:ext cx="2467299" cy="7592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latin typeface="+mj-lt"/>
              </a:rPr>
              <a:t>Inspection Académique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E69F5A75-E0A9-0C38-35AC-2394BE1788EB}"/>
              </a:ext>
            </a:extLst>
          </p:cNvPr>
          <p:cNvSpPr txBox="1">
            <a:spLocks/>
          </p:cNvSpPr>
          <p:nvPr/>
        </p:nvSpPr>
        <p:spPr>
          <a:xfrm>
            <a:off x="5242999" y="5609052"/>
            <a:ext cx="1893241" cy="48263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latin typeface="+mj-lt"/>
              </a:rPr>
              <a:t>DDEC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520EC9-17CE-26FF-284E-548A7CAF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796" y="2831236"/>
            <a:ext cx="1893241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EAED9-50DC-8AE5-5972-5B335D0B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524D7B-70B9-386C-07A2-50390E5C0865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0EBB2718-AB08-F5F7-3B3D-11FE6152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4E4163-BE14-E487-DBE2-E3FE8E6D051E}"/>
              </a:ext>
            </a:extLst>
          </p:cNvPr>
          <p:cNvSpPr txBox="1"/>
          <p:nvPr/>
        </p:nvSpPr>
        <p:spPr>
          <a:xfrm>
            <a:off x="506537" y="599691"/>
            <a:ext cx="105452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600" b="1" dirty="0"/>
              <a:t>Le suppléant exerce sur un emploi</a:t>
            </a:r>
          </a:p>
          <a:p>
            <a:pPr marL="0" indent="0" algn="ctr">
              <a:buNone/>
            </a:pPr>
            <a:r>
              <a:rPr lang="fr-FR" sz="3600" b="1" dirty="0"/>
              <a:t>  </a:t>
            </a:r>
            <a:r>
              <a:rPr lang="fr-FR" sz="3600" b="1" dirty="0">
                <a:solidFill>
                  <a:srgbClr val="0000FF"/>
                </a:solidFill>
              </a:rPr>
              <a:t>non Vacant </a:t>
            </a:r>
            <a:r>
              <a:rPr lang="fr-FR" sz="3600" b="1" dirty="0"/>
              <a:t>:</a:t>
            </a:r>
          </a:p>
          <a:p>
            <a:endParaRPr lang="fr-FR" sz="3600" b="1" dirty="0"/>
          </a:p>
          <a:p>
            <a:pPr marL="0" indent="0" algn="ctr">
              <a:buNone/>
            </a:pPr>
            <a:r>
              <a:rPr lang="fr-FR" sz="3600" b="1" dirty="0"/>
              <a:t>Il est agent temporaire </a:t>
            </a:r>
          </a:p>
          <a:p>
            <a:pPr marL="0" indent="0" algn="ctr">
              <a:buNone/>
            </a:pPr>
            <a:r>
              <a:rPr lang="fr-FR" sz="3600" b="1" dirty="0"/>
              <a:t>remplaçant le maître titulaire </a:t>
            </a:r>
          </a:p>
          <a:p>
            <a:pPr marL="0" indent="0" algn="ctr">
              <a:buNone/>
            </a:pPr>
            <a:r>
              <a:rPr lang="fr-FR" sz="3600" b="1" dirty="0"/>
              <a:t>pour la durée de son absence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88780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C644-4601-48FF-9231-5880EA22A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021471-5181-4507-17B0-F23AAFA3F7E8}"/>
              </a:ext>
            </a:extLst>
          </p:cNvPr>
          <p:cNvSpPr txBox="1"/>
          <p:nvPr/>
        </p:nvSpPr>
        <p:spPr>
          <a:xfrm>
            <a:off x="90792" y="64627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Aharoni" panose="02010803020104030203" pitchFamily="2" charset="-79"/>
              </a:rPr>
              <a:t>ACCUEIL DES SUPPLEANTS 2025/2026</a:t>
            </a:r>
            <a:endParaRPr lang="fr-FR" sz="1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Image">
            <a:extLst>
              <a:ext uri="{FF2B5EF4-FFF2-40B4-BE49-F238E27FC236}">
                <a16:creationId xmlns:a16="http://schemas.microsoft.com/office/drawing/2014/main" id="{64641545-DEC4-FF6E-C660-4146D683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80" y="5905847"/>
            <a:ext cx="771727" cy="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A13606-53D0-0C89-EDA7-9871EADEDF83}"/>
              </a:ext>
            </a:extLst>
          </p:cNvPr>
          <p:cNvSpPr txBox="1"/>
          <p:nvPr/>
        </p:nvSpPr>
        <p:spPr>
          <a:xfrm>
            <a:off x="730203" y="628921"/>
            <a:ext cx="451937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333399"/>
                </a:solidFill>
              </a:rPr>
              <a:t>Suppléances courtes </a:t>
            </a:r>
            <a:r>
              <a:rPr lang="fr-FR" sz="3200" b="1" dirty="0">
                <a:solidFill>
                  <a:srgbClr val="333399"/>
                </a:solidFill>
              </a:rPr>
              <a:t>(quelques jours ou semaines)</a:t>
            </a:r>
          </a:p>
          <a:p>
            <a:endParaRPr lang="fr-FR" sz="32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333399"/>
                </a:solidFill>
              </a:rPr>
              <a:t>Congé maladie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333399"/>
                </a:solidFill>
              </a:rPr>
              <a:t>Congé 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rgbClr val="333399"/>
                </a:solidFill>
              </a:rPr>
              <a:t>Congé de paternité…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333399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5A96F4-A954-48DC-C17A-536D8040E7B2}"/>
              </a:ext>
            </a:extLst>
          </p:cNvPr>
          <p:cNvSpPr txBox="1"/>
          <p:nvPr/>
        </p:nvSpPr>
        <p:spPr>
          <a:xfrm>
            <a:off x="6096000" y="628921"/>
            <a:ext cx="50522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Suppléances plus longues</a:t>
            </a:r>
          </a:p>
          <a:p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(3 mois à 1 an)</a:t>
            </a:r>
          </a:p>
          <a:p>
            <a:pPr marL="0" indent="0">
              <a:buNone/>
            </a:pPr>
            <a:endParaRPr lang="fr-FR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3333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Maternité ou adoption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Prolongation de maladie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Congé thérapeutique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 Maladie longue durée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 Congé parental, temps partiel de droit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</a:rPr>
              <a:t> Formation professionnelle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3333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3333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93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887</Words>
  <Application>Microsoft Office PowerPoint</Application>
  <PresentationFormat>Grand écran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Arial Rounded MT Bold</vt:lpstr>
      <vt:lpstr>Berlin Sans FB Demi</vt:lpstr>
      <vt:lpstr>Calibri</vt:lpstr>
      <vt:lpstr>Copperplate Gothic Bold</vt:lpstr>
      <vt:lpstr>Times New Roman</vt:lpstr>
      <vt:lpstr>Verdana</vt:lpstr>
      <vt:lpstr>Wingdings</vt:lpstr>
      <vt:lpstr>Thème Office</vt:lpstr>
      <vt:lpstr>Présentation PowerPoint</vt:lpstr>
      <vt:lpstr> Cadre  et  Repères administratifs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Lefort</dc:creator>
  <cp:lastModifiedBy>Laurence Rousseau</cp:lastModifiedBy>
  <cp:revision>39</cp:revision>
  <dcterms:created xsi:type="dcterms:W3CDTF">2025-05-05T12:13:27Z</dcterms:created>
  <dcterms:modified xsi:type="dcterms:W3CDTF">2025-09-22T09:20:33Z</dcterms:modified>
</cp:coreProperties>
</file>