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Lst>
  <p:sldSz cx="18288000" cy="10287000"/>
  <p:notesSz cx="6858000" cy="9144000"/>
  <p:embeddedFontLst>
    <p:embeddedFont>
      <p:font typeface="Gliker Semi-Bold" panose="020B0604020202020204" charset="0"/>
      <p:regular r:id="rId7"/>
    </p:embeddedFont>
    <p:embeddedFont>
      <p:font typeface="Oblique Rain Bold" panose="020B0604020202020204" charset="0"/>
      <p:regular r:id="rId8"/>
    </p:embeddedFont>
    <p:embeddedFont>
      <p:font typeface="Simonetta" panose="020B0604020202020204" charset="0"/>
      <p:regular r:id="rId9"/>
    </p:embeddedFont>
    <p:embeddedFont>
      <p:font typeface="Zilla Slab Medium Bold"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28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fr-FR"/>
          </a:p>
        </p:txBody>
      </p:sp>
      <p:grpSp>
        <p:nvGrpSpPr>
          <p:cNvPr id="3" name="Group 3"/>
          <p:cNvGrpSpPr/>
          <p:nvPr/>
        </p:nvGrpSpPr>
        <p:grpSpPr>
          <a:xfrm>
            <a:off x="12578793" y="8742095"/>
            <a:ext cx="4680507" cy="1032410"/>
            <a:chOff x="0" y="0"/>
            <a:chExt cx="6240676" cy="1376546"/>
          </a:xfrm>
        </p:grpSpPr>
        <p:grpSp>
          <p:nvGrpSpPr>
            <p:cNvPr id="4" name="Group 4"/>
            <p:cNvGrpSpPr/>
            <p:nvPr/>
          </p:nvGrpSpPr>
          <p:grpSpPr>
            <a:xfrm>
              <a:off x="0" y="0"/>
              <a:ext cx="6240676" cy="1376546"/>
              <a:chOff x="0" y="0"/>
              <a:chExt cx="7052533" cy="1555623"/>
            </a:xfrm>
          </p:grpSpPr>
          <p:sp>
            <p:nvSpPr>
              <p:cNvPr id="5" name="Freeform 5"/>
              <p:cNvSpPr/>
              <p:nvPr/>
            </p:nvSpPr>
            <p:spPr>
              <a:xfrm>
                <a:off x="-3302" y="-6096"/>
                <a:ext cx="7055708" cy="1567815"/>
              </a:xfrm>
              <a:custGeom>
                <a:avLst/>
                <a:gdLst/>
                <a:ahLst/>
                <a:cxnLst/>
                <a:rect l="l" t="t" r="r" b="b"/>
                <a:pathLst>
                  <a:path w="7055708" h="1567815">
                    <a:moveTo>
                      <a:pt x="7027006" y="453009"/>
                    </a:moveTo>
                    <a:cubicBezTo>
                      <a:pt x="7023069" y="418465"/>
                      <a:pt x="7008718" y="385953"/>
                      <a:pt x="6985604" y="360045"/>
                    </a:cubicBezTo>
                    <a:cubicBezTo>
                      <a:pt x="6919437" y="285877"/>
                      <a:pt x="6776562" y="134493"/>
                      <a:pt x="6690075" y="101092"/>
                    </a:cubicBezTo>
                    <a:cubicBezTo>
                      <a:pt x="6532849" y="40513"/>
                      <a:pt x="6436456" y="18796"/>
                      <a:pt x="6399753" y="11938"/>
                    </a:cubicBezTo>
                    <a:cubicBezTo>
                      <a:pt x="6389593" y="10033"/>
                      <a:pt x="6379433" y="9144"/>
                      <a:pt x="6369019"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853186"/>
                      <a:pt x="5461" y="1024001"/>
                    </a:cubicBezTo>
                    <a:cubicBezTo>
                      <a:pt x="8001" y="1103884"/>
                      <a:pt x="43053" y="1180084"/>
                      <a:pt x="81153" y="1246759"/>
                    </a:cubicBezTo>
                    <a:cubicBezTo>
                      <a:pt x="133858" y="1339088"/>
                      <a:pt x="216916" y="1413256"/>
                      <a:pt x="319786" y="1454150"/>
                    </a:cubicBezTo>
                    <a:cubicBezTo>
                      <a:pt x="330581" y="1458468"/>
                      <a:pt x="341249" y="1462532"/>
                      <a:pt x="351790" y="1466596"/>
                    </a:cubicBezTo>
                    <a:cubicBezTo>
                      <a:pt x="403733" y="1486662"/>
                      <a:pt x="449072" y="1502410"/>
                      <a:pt x="487807" y="1514856"/>
                    </a:cubicBezTo>
                    <a:cubicBezTo>
                      <a:pt x="579374" y="1544193"/>
                      <a:pt x="675132" y="1558671"/>
                      <a:pt x="892212" y="1558671"/>
                    </a:cubicBezTo>
                    <a:lnTo>
                      <a:pt x="1572217" y="1558671"/>
                    </a:lnTo>
                    <a:cubicBezTo>
                      <a:pt x="1572217" y="1558671"/>
                      <a:pt x="5466102" y="1558671"/>
                      <a:pt x="5466102" y="1558671"/>
                    </a:cubicBezTo>
                    <a:lnTo>
                      <a:pt x="6311488" y="1558671"/>
                    </a:lnTo>
                    <a:cubicBezTo>
                      <a:pt x="6316187" y="1558671"/>
                      <a:pt x="6320886" y="1558925"/>
                      <a:pt x="6325585" y="1559306"/>
                    </a:cubicBezTo>
                    <a:cubicBezTo>
                      <a:pt x="6352255" y="1561465"/>
                      <a:pt x="6460078" y="1567815"/>
                      <a:pt x="6626067" y="1545463"/>
                    </a:cubicBezTo>
                    <a:cubicBezTo>
                      <a:pt x="6801454" y="1521841"/>
                      <a:pt x="6878797" y="1453261"/>
                      <a:pt x="6966808" y="1342771"/>
                    </a:cubicBezTo>
                    <a:cubicBezTo>
                      <a:pt x="6966808" y="1342771"/>
                      <a:pt x="6966808" y="1342771"/>
                      <a:pt x="6967062" y="1342390"/>
                    </a:cubicBezTo>
                    <a:cubicBezTo>
                      <a:pt x="7001860" y="1295781"/>
                      <a:pt x="7022434" y="1240155"/>
                      <a:pt x="7026752" y="1182243"/>
                    </a:cubicBezTo>
                    <a:cubicBezTo>
                      <a:pt x="7036150" y="1055624"/>
                      <a:pt x="7053930" y="807085"/>
                      <a:pt x="7055581" y="719201"/>
                    </a:cubicBezTo>
                    <a:cubicBezTo>
                      <a:pt x="7055708" y="711962"/>
                      <a:pt x="7055327" y="704723"/>
                      <a:pt x="7054565" y="697484"/>
                    </a:cubicBezTo>
                    <a:lnTo>
                      <a:pt x="7026879" y="453136"/>
                    </a:lnTo>
                    <a:close/>
                  </a:path>
                </a:pathLst>
              </a:custGeom>
              <a:solidFill>
                <a:srgbClr val="F48331"/>
              </a:solidFill>
            </p:spPr>
            <p:txBody>
              <a:bodyPr/>
              <a:lstStyle/>
              <a:p>
                <a:endParaRPr lang="fr-FR"/>
              </a:p>
            </p:txBody>
          </p:sp>
        </p:grpSp>
        <p:sp>
          <p:nvSpPr>
            <p:cNvPr id="6" name="TextBox 6"/>
            <p:cNvSpPr txBox="1"/>
            <p:nvPr/>
          </p:nvSpPr>
          <p:spPr>
            <a:xfrm>
              <a:off x="395164" y="248783"/>
              <a:ext cx="5730237" cy="854443"/>
            </a:xfrm>
            <a:prstGeom prst="rect">
              <a:avLst/>
            </a:prstGeom>
          </p:spPr>
          <p:txBody>
            <a:bodyPr lIns="0" tIns="0" rIns="0" bIns="0" rtlCol="0" anchor="t">
              <a:spAutoFit/>
            </a:bodyPr>
            <a:lstStyle/>
            <a:p>
              <a:pPr marL="0" lvl="0" indent="0" algn="l">
                <a:lnSpc>
                  <a:spcPts val="4888"/>
                </a:lnSpc>
                <a:spcBef>
                  <a:spcPct val="0"/>
                </a:spcBef>
              </a:pPr>
              <a:r>
                <a:rPr lang="en-US" sz="4444" b="1" spc="88">
                  <a:solidFill>
                    <a:srgbClr val="F8F1EA"/>
                  </a:solidFill>
                  <a:latin typeface="Zilla Slab Medium Bold"/>
                  <a:ea typeface="Zilla Slab Medium Bold"/>
                  <a:cs typeface="Zilla Slab Medium Bold"/>
                  <a:sym typeface="Zilla Slab Medium Bold"/>
                </a:rPr>
                <a:t>Un conte danois</a:t>
              </a:r>
            </a:p>
          </p:txBody>
        </p:sp>
      </p:grpSp>
      <p:sp>
        <p:nvSpPr>
          <p:cNvPr id="7" name="TextBox 7"/>
          <p:cNvSpPr txBox="1"/>
          <p:nvPr/>
        </p:nvSpPr>
        <p:spPr>
          <a:xfrm>
            <a:off x="1028700" y="1323975"/>
            <a:ext cx="9161160" cy="5422994"/>
          </a:xfrm>
          <a:prstGeom prst="rect">
            <a:avLst/>
          </a:prstGeom>
        </p:spPr>
        <p:txBody>
          <a:bodyPr lIns="0" tIns="0" rIns="0" bIns="0" rtlCol="0" anchor="t">
            <a:spAutoFit/>
          </a:bodyPr>
          <a:lstStyle/>
          <a:p>
            <a:pPr marL="0" lvl="0" indent="0" algn="l">
              <a:lnSpc>
                <a:spcPts val="10576"/>
              </a:lnSpc>
            </a:pPr>
            <a:r>
              <a:rPr lang="en-US" sz="11372" b="1" spc="227">
                <a:solidFill>
                  <a:srgbClr val="62210B"/>
                </a:solidFill>
                <a:latin typeface="Gliker Semi-Bold"/>
                <a:ea typeface="Gliker Semi-Bold"/>
                <a:cs typeface="Gliker Semi-Bold"/>
                <a:sym typeface="Gliker Semi-Bold"/>
              </a:rPr>
              <a:t>LA BELLE HISTOIRE DU GRAIN DE BLÉ</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39" t="-18410" b="-17136"/>
            </a:stretch>
          </a:blipFill>
        </p:spPr>
        <p:txBody>
          <a:bodyPr/>
          <a:lstStyle/>
          <a:p>
            <a:endParaRPr lang="fr-FR"/>
          </a:p>
        </p:txBody>
      </p:sp>
      <p:sp>
        <p:nvSpPr>
          <p:cNvPr id="3" name="Freeform 3"/>
          <p:cNvSpPr/>
          <p:nvPr/>
        </p:nvSpPr>
        <p:spPr>
          <a:xfrm>
            <a:off x="9905523" y="1715965"/>
            <a:ext cx="8022432" cy="8228135"/>
          </a:xfrm>
          <a:custGeom>
            <a:avLst/>
            <a:gdLst/>
            <a:ahLst/>
            <a:cxnLst/>
            <a:rect l="l" t="t" r="r" b="b"/>
            <a:pathLst>
              <a:path w="8022432" h="8228135">
                <a:moveTo>
                  <a:pt x="0" y="0"/>
                </a:moveTo>
                <a:lnTo>
                  <a:pt x="8022432" y="0"/>
                </a:lnTo>
                <a:lnTo>
                  <a:pt x="8022432" y="8228135"/>
                </a:lnTo>
                <a:lnTo>
                  <a:pt x="0" y="8228135"/>
                </a:lnTo>
                <a:lnTo>
                  <a:pt x="0" y="0"/>
                </a:lnTo>
                <a:close/>
              </a:path>
            </a:pathLst>
          </a:custGeom>
          <a:blipFill>
            <a:blip r:embed="rId3"/>
            <a:stretch>
              <a:fillRect/>
            </a:stretch>
          </a:blipFill>
        </p:spPr>
        <p:txBody>
          <a:bodyPr/>
          <a:lstStyle/>
          <a:p>
            <a:endParaRPr lang="fr-FR"/>
          </a:p>
        </p:txBody>
      </p:sp>
      <p:sp>
        <p:nvSpPr>
          <p:cNvPr id="4" name="Freeform 4"/>
          <p:cNvSpPr/>
          <p:nvPr/>
        </p:nvSpPr>
        <p:spPr>
          <a:xfrm>
            <a:off x="1028700" y="5322526"/>
            <a:ext cx="3015787" cy="3935774"/>
          </a:xfrm>
          <a:custGeom>
            <a:avLst/>
            <a:gdLst/>
            <a:ahLst/>
            <a:cxnLst/>
            <a:rect l="l" t="t" r="r" b="b"/>
            <a:pathLst>
              <a:path w="3015787" h="3935774">
                <a:moveTo>
                  <a:pt x="0" y="0"/>
                </a:moveTo>
                <a:lnTo>
                  <a:pt x="3015787" y="0"/>
                </a:lnTo>
                <a:lnTo>
                  <a:pt x="3015787" y="3935774"/>
                </a:lnTo>
                <a:lnTo>
                  <a:pt x="0" y="3935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a:off x="15235036" y="1880886"/>
            <a:ext cx="1274170" cy="1567405"/>
          </a:xfrm>
          <a:custGeom>
            <a:avLst/>
            <a:gdLst/>
            <a:ahLst/>
            <a:cxnLst/>
            <a:rect l="l" t="t" r="r" b="b"/>
            <a:pathLst>
              <a:path w="1274170" h="1567405">
                <a:moveTo>
                  <a:pt x="0" y="0"/>
                </a:moveTo>
                <a:lnTo>
                  <a:pt x="1274170" y="0"/>
                </a:lnTo>
                <a:lnTo>
                  <a:pt x="1274170" y="1567405"/>
                </a:lnTo>
                <a:lnTo>
                  <a:pt x="0" y="1567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Freeform 6"/>
          <p:cNvSpPr/>
          <p:nvPr/>
        </p:nvSpPr>
        <p:spPr>
          <a:xfrm>
            <a:off x="11126462" y="402791"/>
            <a:ext cx="1892951" cy="2382319"/>
          </a:xfrm>
          <a:custGeom>
            <a:avLst/>
            <a:gdLst/>
            <a:ahLst/>
            <a:cxnLst/>
            <a:rect l="l" t="t" r="r" b="b"/>
            <a:pathLst>
              <a:path w="1892951" h="2382319">
                <a:moveTo>
                  <a:pt x="0" y="0"/>
                </a:moveTo>
                <a:lnTo>
                  <a:pt x="1892951" y="0"/>
                </a:lnTo>
                <a:lnTo>
                  <a:pt x="1892951" y="2382319"/>
                </a:lnTo>
                <a:lnTo>
                  <a:pt x="0" y="2382319"/>
                </a:lnTo>
                <a:lnTo>
                  <a:pt x="0" y="0"/>
                </a:lnTo>
                <a:close/>
              </a:path>
            </a:pathLst>
          </a:custGeom>
          <a:blipFill>
            <a:blip r:embed="rId8"/>
            <a:stretch>
              <a:fillRect/>
            </a:stretch>
          </a:blipFill>
        </p:spPr>
        <p:txBody>
          <a:bodyPr/>
          <a:lstStyle/>
          <a:p>
            <a:endParaRPr lang="fr-FR"/>
          </a:p>
        </p:txBody>
      </p:sp>
      <p:sp>
        <p:nvSpPr>
          <p:cNvPr id="7" name="Freeform 7"/>
          <p:cNvSpPr/>
          <p:nvPr/>
        </p:nvSpPr>
        <p:spPr>
          <a:xfrm>
            <a:off x="13019413" y="2213383"/>
            <a:ext cx="1973969" cy="2358151"/>
          </a:xfrm>
          <a:custGeom>
            <a:avLst/>
            <a:gdLst/>
            <a:ahLst/>
            <a:cxnLst/>
            <a:rect l="l" t="t" r="r" b="b"/>
            <a:pathLst>
              <a:path w="1973969" h="2358151">
                <a:moveTo>
                  <a:pt x="0" y="0"/>
                </a:moveTo>
                <a:lnTo>
                  <a:pt x="1973969" y="0"/>
                </a:lnTo>
                <a:lnTo>
                  <a:pt x="1973969" y="2358151"/>
                </a:lnTo>
                <a:lnTo>
                  <a:pt x="0" y="2358151"/>
                </a:lnTo>
                <a:lnTo>
                  <a:pt x="0" y="0"/>
                </a:lnTo>
                <a:close/>
              </a:path>
            </a:pathLst>
          </a:custGeom>
          <a:blipFill>
            <a:blip r:embed="rId9"/>
            <a:stretch>
              <a:fillRect/>
            </a:stretch>
          </a:blipFill>
        </p:spPr>
        <p:txBody>
          <a:bodyPr/>
          <a:lstStyle/>
          <a:p>
            <a:endParaRPr lang="fr-FR"/>
          </a:p>
        </p:txBody>
      </p:sp>
      <p:sp>
        <p:nvSpPr>
          <p:cNvPr id="8" name="TextBox 8"/>
          <p:cNvSpPr txBox="1"/>
          <p:nvPr/>
        </p:nvSpPr>
        <p:spPr>
          <a:xfrm>
            <a:off x="1028700" y="1066800"/>
            <a:ext cx="9215438" cy="3970020"/>
          </a:xfrm>
          <a:prstGeom prst="rect">
            <a:avLst/>
          </a:prstGeom>
        </p:spPr>
        <p:txBody>
          <a:bodyPr lIns="0" tIns="0" rIns="0" bIns="0" rtlCol="0" anchor="t">
            <a:spAutoFit/>
          </a:bodyPr>
          <a:lstStyle/>
          <a:p>
            <a:pPr algn="just">
              <a:lnSpc>
                <a:spcPts val="3960"/>
              </a:lnSpc>
              <a:spcBef>
                <a:spcPct val="0"/>
              </a:spcBef>
            </a:pPr>
            <a:r>
              <a:rPr lang="en-US" sz="3600" spc="72">
                <a:solidFill>
                  <a:srgbClr val="62210B"/>
                </a:solidFill>
                <a:latin typeface="Simonetta"/>
                <a:ea typeface="Simonetta"/>
                <a:cs typeface="Simonetta"/>
                <a:sym typeface="Simonetta"/>
              </a:rPr>
              <a:t>Le petit grain de blé est heureux, tout heureux, bien au chaud dans un gros tas de blé, tout au fond du grenier, juste un petit courant d’air qui permet de bien respirer ; jamais une goutte de pluie pour mouiller le tas de blé. Les autres petits grains sont très gentils, très polis, ce sont de très bons amis. Aussi, quand il fait sa prière, le petit grain de blé remercie le Seigneur : </a:t>
            </a:r>
          </a:p>
        </p:txBody>
      </p:sp>
      <p:grpSp>
        <p:nvGrpSpPr>
          <p:cNvPr id="9" name="Group 9"/>
          <p:cNvGrpSpPr/>
          <p:nvPr/>
        </p:nvGrpSpPr>
        <p:grpSpPr>
          <a:xfrm>
            <a:off x="4146641" y="5431790"/>
            <a:ext cx="4871551" cy="3196955"/>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8F1EA">
                <a:alpha val="57647"/>
              </a:srgbClr>
            </a:solidFill>
            <a:ln w="12700">
              <a:solidFill>
                <a:srgbClr val="000000"/>
              </a:solidFill>
            </a:ln>
          </p:spPr>
          <p:txBody>
            <a:bodyPr/>
            <a:lstStyle/>
            <a:p>
              <a:endParaRPr lang="fr-FR"/>
            </a:p>
          </p:txBody>
        </p:sp>
      </p:grpSp>
      <p:sp>
        <p:nvSpPr>
          <p:cNvPr id="11" name="TextBox 11"/>
          <p:cNvSpPr txBox="1"/>
          <p:nvPr/>
        </p:nvSpPr>
        <p:spPr>
          <a:xfrm>
            <a:off x="4146641" y="6398238"/>
            <a:ext cx="4914900" cy="1736725"/>
          </a:xfrm>
          <a:prstGeom prst="rect">
            <a:avLst/>
          </a:prstGeom>
        </p:spPr>
        <p:txBody>
          <a:bodyPr lIns="0" tIns="0" rIns="0" bIns="0" rtlCol="0" anchor="t">
            <a:spAutoFit/>
          </a:bodyPr>
          <a:lstStyle/>
          <a:p>
            <a:pPr algn="ctr">
              <a:lnSpc>
                <a:spcPts val="3499"/>
              </a:lnSpc>
              <a:spcBef>
                <a:spcPct val="0"/>
              </a:spcBef>
            </a:pPr>
            <a:r>
              <a:rPr lang="en-US" sz="2499" b="1">
                <a:solidFill>
                  <a:srgbClr val="62210B"/>
                </a:solidFill>
                <a:latin typeface="Oblique Rain Bold"/>
                <a:ea typeface="Oblique Rain Bold"/>
                <a:cs typeface="Oblique Rain Bold"/>
                <a:sym typeface="Oblique Rain Bold"/>
              </a:rPr>
              <a:t>« Merci, mon Dieu, je suis tellement heureux, </a:t>
            </a:r>
          </a:p>
          <a:p>
            <a:pPr algn="ctr">
              <a:lnSpc>
                <a:spcPts val="3499"/>
              </a:lnSpc>
              <a:spcBef>
                <a:spcPct val="0"/>
              </a:spcBef>
            </a:pPr>
            <a:r>
              <a:rPr lang="en-US" sz="2499" b="1">
                <a:solidFill>
                  <a:srgbClr val="62210B"/>
                </a:solidFill>
                <a:latin typeface="Oblique Rain Bold"/>
                <a:ea typeface="Oblique Rain Bold"/>
                <a:cs typeface="Oblique Rain Bold"/>
                <a:sym typeface="Oblique Rain Bold"/>
              </a:rPr>
              <a:t>que je voudrais que</a:t>
            </a:r>
          </a:p>
          <a:p>
            <a:pPr algn="ctr">
              <a:lnSpc>
                <a:spcPts val="3499"/>
              </a:lnSpc>
              <a:spcBef>
                <a:spcPct val="0"/>
              </a:spcBef>
            </a:pPr>
            <a:r>
              <a:rPr lang="en-US" sz="2499" b="1">
                <a:solidFill>
                  <a:srgbClr val="62210B"/>
                </a:solidFill>
                <a:latin typeface="Oblique Rain Bold"/>
                <a:ea typeface="Oblique Rain Bold"/>
                <a:cs typeface="Oblique Rain Bold"/>
                <a:sym typeface="Oblique Rain Bold"/>
              </a:rPr>
              <a:t> ça dure toujours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fr-FR"/>
          </a:p>
        </p:txBody>
      </p:sp>
      <p:grpSp>
        <p:nvGrpSpPr>
          <p:cNvPr id="3" name="Group 3"/>
          <p:cNvGrpSpPr/>
          <p:nvPr/>
        </p:nvGrpSpPr>
        <p:grpSpPr>
          <a:xfrm>
            <a:off x="714375" y="3709124"/>
            <a:ext cx="6956298" cy="5806351"/>
            <a:chOff x="0" y="0"/>
            <a:chExt cx="9275063" cy="7741802"/>
          </a:xfrm>
        </p:grpSpPr>
        <p:sp>
          <p:nvSpPr>
            <p:cNvPr id="4" name="Freeform 4"/>
            <p:cNvSpPr/>
            <p:nvPr/>
          </p:nvSpPr>
          <p:spPr>
            <a:xfrm>
              <a:off x="2536434" y="0"/>
              <a:ext cx="4966505" cy="5093852"/>
            </a:xfrm>
            <a:custGeom>
              <a:avLst/>
              <a:gdLst/>
              <a:ahLst/>
              <a:cxnLst/>
              <a:rect l="l" t="t" r="r" b="b"/>
              <a:pathLst>
                <a:path w="4966505" h="5093852">
                  <a:moveTo>
                    <a:pt x="0" y="0"/>
                  </a:moveTo>
                  <a:lnTo>
                    <a:pt x="4966505" y="0"/>
                  </a:lnTo>
                  <a:lnTo>
                    <a:pt x="4966505" y="5093852"/>
                  </a:lnTo>
                  <a:lnTo>
                    <a:pt x="0" y="5093852"/>
                  </a:lnTo>
                  <a:lnTo>
                    <a:pt x="0" y="0"/>
                  </a:lnTo>
                  <a:close/>
                </a:path>
              </a:pathLst>
            </a:custGeom>
            <a:blipFill>
              <a:blip r:embed="rId3"/>
              <a:stretch>
                <a:fillRect/>
              </a:stretch>
            </a:blipFill>
          </p:spPr>
          <p:txBody>
            <a:bodyPr/>
            <a:lstStyle/>
            <a:p>
              <a:endParaRPr lang="fr-FR"/>
            </a:p>
          </p:txBody>
        </p:sp>
        <p:sp>
          <p:nvSpPr>
            <p:cNvPr id="5" name="Freeform 5"/>
            <p:cNvSpPr/>
            <p:nvPr/>
          </p:nvSpPr>
          <p:spPr>
            <a:xfrm>
              <a:off x="0" y="2918769"/>
              <a:ext cx="9275063" cy="4823033"/>
            </a:xfrm>
            <a:custGeom>
              <a:avLst/>
              <a:gdLst/>
              <a:ahLst/>
              <a:cxnLst/>
              <a:rect l="l" t="t" r="r" b="b"/>
              <a:pathLst>
                <a:path w="9275063" h="4823033">
                  <a:moveTo>
                    <a:pt x="0" y="0"/>
                  </a:moveTo>
                  <a:lnTo>
                    <a:pt x="9275063" y="0"/>
                  </a:lnTo>
                  <a:lnTo>
                    <a:pt x="9275063" y="4823033"/>
                  </a:lnTo>
                  <a:lnTo>
                    <a:pt x="0" y="4823033"/>
                  </a:lnTo>
                  <a:lnTo>
                    <a:pt x="0" y="0"/>
                  </a:lnTo>
                  <a:close/>
                </a:path>
              </a:pathLst>
            </a:custGeom>
            <a:blipFill>
              <a:blip r:embed="rId4"/>
              <a:stretch>
                <a:fillRect/>
              </a:stretch>
            </a:blipFill>
          </p:spPr>
          <p:txBody>
            <a:bodyPr/>
            <a:lstStyle/>
            <a:p>
              <a:endParaRPr lang="fr-FR"/>
            </a:p>
          </p:txBody>
        </p:sp>
      </p:grpSp>
      <p:grpSp>
        <p:nvGrpSpPr>
          <p:cNvPr id="6" name="Group 6"/>
          <p:cNvGrpSpPr/>
          <p:nvPr/>
        </p:nvGrpSpPr>
        <p:grpSpPr>
          <a:xfrm>
            <a:off x="10372725" y="671512"/>
            <a:ext cx="7129462" cy="6657975"/>
            <a:chOff x="0" y="0"/>
            <a:chExt cx="1877719" cy="1753541"/>
          </a:xfrm>
        </p:grpSpPr>
        <p:sp>
          <p:nvSpPr>
            <p:cNvPr id="7" name="Freeform 7"/>
            <p:cNvSpPr/>
            <p:nvPr/>
          </p:nvSpPr>
          <p:spPr>
            <a:xfrm>
              <a:off x="0" y="0"/>
              <a:ext cx="1877719" cy="1753541"/>
            </a:xfrm>
            <a:custGeom>
              <a:avLst/>
              <a:gdLst/>
              <a:ahLst/>
              <a:cxnLst/>
              <a:rect l="l" t="t" r="r" b="b"/>
              <a:pathLst>
                <a:path w="1877719" h="1753541">
                  <a:moveTo>
                    <a:pt x="0" y="0"/>
                  </a:moveTo>
                  <a:lnTo>
                    <a:pt x="1877719" y="0"/>
                  </a:lnTo>
                  <a:lnTo>
                    <a:pt x="1877719" y="1753541"/>
                  </a:lnTo>
                  <a:lnTo>
                    <a:pt x="0" y="1753541"/>
                  </a:lnTo>
                  <a:close/>
                </a:path>
              </a:pathLst>
            </a:custGeom>
            <a:solidFill>
              <a:srgbClr val="F8F1EA">
                <a:alpha val="36863"/>
              </a:srgbClr>
            </a:solidFill>
          </p:spPr>
          <p:txBody>
            <a:bodyPr/>
            <a:lstStyle/>
            <a:p>
              <a:endParaRPr lang="fr-FR"/>
            </a:p>
          </p:txBody>
        </p:sp>
        <p:sp>
          <p:nvSpPr>
            <p:cNvPr id="8" name="TextBox 8"/>
            <p:cNvSpPr txBox="1"/>
            <p:nvPr/>
          </p:nvSpPr>
          <p:spPr>
            <a:xfrm>
              <a:off x="0" y="-38100"/>
              <a:ext cx="1877719" cy="179164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714375" y="542925"/>
            <a:ext cx="6615112" cy="2640965"/>
          </a:xfrm>
          <a:prstGeom prst="rect">
            <a:avLst/>
          </a:prstGeom>
        </p:spPr>
        <p:txBody>
          <a:bodyPr lIns="0" tIns="0" rIns="0" bIns="0" rtlCol="0" anchor="t">
            <a:spAutoFit/>
          </a:bodyPr>
          <a:lstStyle/>
          <a:p>
            <a:pPr algn="just">
              <a:lnSpc>
                <a:spcPts val="3520"/>
              </a:lnSpc>
              <a:spcBef>
                <a:spcPct val="0"/>
              </a:spcBef>
            </a:pPr>
            <a:r>
              <a:rPr lang="en-US" sz="3200" spc="64">
                <a:solidFill>
                  <a:srgbClr val="004AAD"/>
                </a:solidFill>
                <a:latin typeface="Simonetta"/>
                <a:ea typeface="Simonetta"/>
                <a:cs typeface="Simonetta"/>
                <a:sym typeface="Simonetta"/>
              </a:rPr>
              <a:t>Mais un jour, il y a un grand bruit dans le grenier. Des hommes arrivent, avec de grosses pelles, et notre petit grain de blé, avec tous ses copains, est jeté dans une charrette. Et la charrette démarre, comme une promenade.</a:t>
            </a:r>
          </a:p>
        </p:txBody>
      </p:sp>
      <p:sp>
        <p:nvSpPr>
          <p:cNvPr id="10" name="TextBox 10"/>
          <p:cNvSpPr txBox="1"/>
          <p:nvPr/>
        </p:nvSpPr>
        <p:spPr>
          <a:xfrm>
            <a:off x="10739199" y="1057275"/>
            <a:ext cx="6396514" cy="6146165"/>
          </a:xfrm>
          <a:prstGeom prst="rect">
            <a:avLst/>
          </a:prstGeom>
        </p:spPr>
        <p:txBody>
          <a:bodyPr lIns="0" tIns="0" rIns="0" bIns="0" rtlCol="0" anchor="t">
            <a:spAutoFit/>
          </a:bodyPr>
          <a:lstStyle/>
          <a:p>
            <a:pPr marL="0" lvl="0" indent="0" algn="just">
              <a:lnSpc>
                <a:spcPts val="3520"/>
              </a:lnSpc>
              <a:spcBef>
                <a:spcPct val="0"/>
              </a:spcBef>
            </a:pPr>
            <a:r>
              <a:rPr lang="en-US" sz="3200" u="none" strike="noStrike" spc="64">
                <a:solidFill>
                  <a:srgbClr val="000000"/>
                </a:solidFill>
                <a:latin typeface="Simonetta"/>
                <a:ea typeface="Simonetta"/>
                <a:cs typeface="Simonetta"/>
                <a:sym typeface="Simonetta"/>
              </a:rPr>
              <a:t>Au hasard des secousses, le petit grain de blé voit tantôt un coin de ciel bleu, tantôt des jolies fleurs, tantôt un papillon, ou une coccinelle... C'est vraiment joli, bien plus beau que le grenier.</a:t>
            </a:r>
          </a:p>
          <a:p>
            <a:pPr marL="0" lvl="0" indent="0" algn="just">
              <a:lnSpc>
                <a:spcPts val="3520"/>
              </a:lnSpc>
              <a:spcBef>
                <a:spcPct val="0"/>
              </a:spcBef>
            </a:pPr>
            <a:endParaRPr lang="en-US" sz="3200" u="none" strike="noStrike" spc="64">
              <a:solidFill>
                <a:srgbClr val="000000"/>
              </a:solidFill>
              <a:latin typeface="Simonetta"/>
              <a:ea typeface="Simonetta"/>
              <a:cs typeface="Simonetta"/>
              <a:sym typeface="Simonetta"/>
            </a:endParaRPr>
          </a:p>
          <a:p>
            <a:pPr marL="0" lvl="0" indent="0" algn="just">
              <a:lnSpc>
                <a:spcPts val="3520"/>
              </a:lnSpc>
              <a:spcBef>
                <a:spcPct val="0"/>
              </a:spcBef>
            </a:pPr>
            <a:r>
              <a:rPr lang="en-US" sz="3200" u="none" strike="noStrike" spc="64">
                <a:solidFill>
                  <a:srgbClr val="000000"/>
                </a:solidFill>
                <a:latin typeface="Simonetta"/>
                <a:ea typeface="Simonetta"/>
                <a:cs typeface="Simonetta"/>
                <a:sym typeface="Simonetta"/>
              </a:rPr>
              <a:t>Bientôt, tout le monde s’arrête, au bord d’un champ bien labouré. Sans ménagement, les hommes jettent le tas de blé dans un coin du champ, ça fait un choc ! Mais c’est frais, c’est bon... Le grain de blé a le temps de faire une petite prière : </a:t>
            </a:r>
          </a:p>
        </p:txBody>
      </p:sp>
      <p:grpSp>
        <p:nvGrpSpPr>
          <p:cNvPr id="11" name="Group 11"/>
          <p:cNvGrpSpPr/>
          <p:nvPr/>
        </p:nvGrpSpPr>
        <p:grpSpPr>
          <a:xfrm>
            <a:off x="7004141" y="7203440"/>
            <a:ext cx="4668074" cy="3063423"/>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8F1EA">
                <a:alpha val="57647"/>
              </a:srgbClr>
            </a:solidFill>
            <a:ln w="12700">
              <a:solidFill>
                <a:srgbClr val="000000"/>
              </a:solidFill>
            </a:ln>
          </p:spPr>
          <p:txBody>
            <a:bodyPr/>
            <a:lstStyle/>
            <a:p>
              <a:endParaRPr lang="fr-FR"/>
            </a:p>
          </p:txBody>
        </p:sp>
      </p:grpSp>
      <p:sp>
        <p:nvSpPr>
          <p:cNvPr id="13" name="TextBox 13"/>
          <p:cNvSpPr txBox="1"/>
          <p:nvPr/>
        </p:nvSpPr>
        <p:spPr>
          <a:xfrm>
            <a:off x="7815262" y="8091713"/>
            <a:ext cx="3375866" cy="1623787"/>
          </a:xfrm>
          <a:prstGeom prst="rect">
            <a:avLst/>
          </a:prstGeom>
        </p:spPr>
        <p:txBody>
          <a:bodyPr lIns="0" tIns="0" rIns="0" bIns="0" rtlCol="0" anchor="t">
            <a:spAutoFit/>
          </a:bodyPr>
          <a:lstStyle/>
          <a:p>
            <a:pPr algn="ctr">
              <a:lnSpc>
                <a:spcPts val="3274"/>
              </a:lnSpc>
              <a:spcBef>
                <a:spcPct val="0"/>
              </a:spcBef>
            </a:pPr>
            <a:r>
              <a:rPr lang="en-US" sz="2338" b="1">
                <a:solidFill>
                  <a:srgbClr val="000000"/>
                </a:solidFill>
                <a:latin typeface="Oblique Rain Bold"/>
                <a:ea typeface="Oblique Rain Bold"/>
                <a:cs typeface="Oblique Rain Bold"/>
                <a:sym typeface="Oblique Rain Bold"/>
              </a:rPr>
              <a:t>« Mon Dieu je voudrais bien rester là, dans la fraîcheur, le plus longtemps possible...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6675 3.08642E-6 L 0.00417 0.03997 C 0.01901 0.04907 0.04124 0.05401 0.0645 0.05401 C 0.09098 0.05401 0.11216 0.04907 0.127 0.03997 L 0.19809 3.08642E-6 " pathEditMode="relative" rAng="0" ptsTypes="AAAAA">
                                      <p:cBhvr>
                                        <p:cTn id="6" dur="2000" fill="hold"/>
                                        <p:tgtEl>
                                          <p:spTgt spid="3"/>
                                        </p:tgtEl>
                                        <p:attrNameLst>
                                          <p:attrName>ppt_x</p:attrName>
                                          <p:attrName>ppt_y</p:attrName>
                                        </p:attrNameLst>
                                      </p:cBhvr>
                                      <p:rCtr x="13238" y="27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fr-FR"/>
          </a:p>
        </p:txBody>
      </p:sp>
      <p:grpSp>
        <p:nvGrpSpPr>
          <p:cNvPr id="3" name="Group 3"/>
          <p:cNvGrpSpPr/>
          <p:nvPr/>
        </p:nvGrpSpPr>
        <p:grpSpPr>
          <a:xfrm>
            <a:off x="735806" y="869315"/>
            <a:ext cx="17130712" cy="1271588"/>
            <a:chOff x="0" y="0"/>
            <a:chExt cx="4511793" cy="334904"/>
          </a:xfrm>
        </p:grpSpPr>
        <p:sp>
          <p:nvSpPr>
            <p:cNvPr id="4" name="Freeform 4"/>
            <p:cNvSpPr/>
            <p:nvPr/>
          </p:nvSpPr>
          <p:spPr>
            <a:xfrm>
              <a:off x="0" y="0"/>
              <a:ext cx="4511792" cy="334904"/>
            </a:xfrm>
            <a:custGeom>
              <a:avLst/>
              <a:gdLst/>
              <a:ahLst/>
              <a:cxnLst/>
              <a:rect l="l" t="t" r="r" b="b"/>
              <a:pathLst>
                <a:path w="4511792" h="334904">
                  <a:moveTo>
                    <a:pt x="0" y="0"/>
                  </a:moveTo>
                  <a:lnTo>
                    <a:pt x="4511792" y="0"/>
                  </a:lnTo>
                  <a:lnTo>
                    <a:pt x="4511792" y="334904"/>
                  </a:lnTo>
                  <a:lnTo>
                    <a:pt x="0" y="334904"/>
                  </a:lnTo>
                  <a:close/>
                </a:path>
              </a:pathLst>
            </a:custGeom>
            <a:solidFill>
              <a:srgbClr val="F8F1EA">
                <a:alpha val="80000"/>
              </a:srgbClr>
            </a:solidFill>
          </p:spPr>
          <p:txBody>
            <a:bodyPr/>
            <a:lstStyle/>
            <a:p>
              <a:endParaRPr lang="fr-FR"/>
            </a:p>
          </p:txBody>
        </p:sp>
        <p:sp>
          <p:nvSpPr>
            <p:cNvPr id="5" name="TextBox 5"/>
            <p:cNvSpPr txBox="1"/>
            <p:nvPr/>
          </p:nvSpPr>
          <p:spPr>
            <a:xfrm>
              <a:off x="0" y="-38100"/>
              <a:ext cx="4511793" cy="37300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510711" y="3538003"/>
            <a:ext cx="2907752" cy="3659467"/>
          </a:xfrm>
          <a:custGeom>
            <a:avLst/>
            <a:gdLst/>
            <a:ahLst/>
            <a:cxnLst/>
            <a:rect l="l" t="t" r="r" b="b"/>
            <a:pathLst>
              <a:path w="2907752" h="3659467">
                <a:moveTo>
                  <a:pt x="0" y="0"/>
                </a:moveTo>
                <a:lnTo>
                  <a:pt x="2907752" y="0"/>
                </a:lnTo>
                <a:lnTo>
                  <a:pt x="2907752" y="3659467"/>
                </a:lnTo>
                <a:lnTo>
                  <a:pt x="0" y="3659467"/>
                </a:lnTo>
                <a:lnTo>
                  <a:pt x="0" y="0"/>
                </a:lnTo>
                <a:close/>
              </a:path>
            </a:pathLst>
          </a:custGeom>
          <a:blipFill>
            <a:blip r:embed="rId3"/>
            <a:stretch>
              <a:fillRect/>
            </a:stretch>
          </a:blipFill>
        </p:spPr>
        <p:txBody>
          <a:bodyPr/>
          <a:lstStyle/>
          <a:p>
            <a:endParaRPr lang="fr-FR"/>
          </a:p>
        </p:txBody>
      </p:sp>
      <p:grpSp>
        <p:nvGrpSpPr>
          <p:cNvPr id="7" name="Group 7"/>
          <p:cNvGrpSpPr/>
          <p:nvPr/>
        </p:nvGrpSpPr>
        <p:grpSpPr>
          <a:xfrm>
            <a:off x="5146766" y="2383790"/>
            <a:ext cx="5568859" cy="365456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8F1EA">
                <a:alpha val="57647"/>
              </a:srgbClr>
            </a:solidFill>
            <a:ln w="12700">
              <a:solidFill>
                <a:srgbClr val="000000"/>
              </a:solidFill>
            </a:ln>
          </p:spPr>
          <p:txBody>
            <a:bodyPr/>
            <a:lstStyle/>
            <a:p>
              <a:endParaRPr lang="fr-FR"/>
            </a:p>
          </p:txBody>
        </p:sp>
      </p:grpSp>
      <p:sp>
        <p:nvSpPr>
          <p:cNvPr id="9" name="TextBox 9"/>
          <p:cNvSpPr txBox="1"/>
          <p:nvPr/>
        </p:nvSpPr>
        <p:spPr>
          <a:xfrm>
            <a:off x="1028700" y="1057275"/>
            <a:ext cx="16473488" cy="1326515"/>
          </a:xfrm>
          <a:prstGeom prst="rect">
            <a:avLst/>
          </a:prstGeom>
        </p:spPr>
        <p:txBody>
          <a:bodyPr lIns="0" tIns="0" rIns="0" bIns="0" rtlCol="0" anchor="t">
            <a:spAutoFit/>
          </a:bodyPr>
          <a:lstStyle/>
          <a:p>
            <a:pPr marL="0" lvl="0" indent="0" algn="just">
              <a:lnSpc>
                <a:spcPts val="3520"/>
              </a:lnSpc>
              <a:spcBef>
                <a:spcPct val="0"/>
              </a:spcBef>
            </a:pPr>
            <a:r>
              <a:rPr lang="en-US" sz="3200" u="none" strike="noStrike" spc="64">
                <a:solidFill>
                  <a:srgbClr val="4C3131"/>
                </a:solidFill>
                <a:latin typeface="Simonetta"/>
                <a:ea typeface="Simonetta"/>
                <a:cs typeface="Simonetta"/>
                <a:sym typeface="Simonetta"/>
              </a:rPr>
              <a:t>Mais voici que le grain de blé s’enfonce dans la terre... c’est tout noir...c’est humide... le petit grain de blé étouffe... le froid pénètre au plus profond de lui-même. Il fait une dernière prière : </a:t>
            </a:r>
          </a:p>
          <a:p>
            <a:pPr marL="0" lvl="0" indent="0" algn="just">
              <a:lnSpc>
                <a:spcPts val="3520"/>
              </a:lnSpc>
              <a:spcBef>
                <a:spcPct val="0"/>
              </a:spcBef>
            </a:pPr>
            <a:endParaRPr lang="en-US" sz="3200" u="none" strike="noStrike" spc="64">
              <a:solidFill>
                <a:srgbClr val="4C3131"/>
              </a:solidFill>
              <a:latin typeface="Simonetta"/>
              <a:ea typeface="Simonetta"/>
              <a:cs typeface="Simonetta"/>
              <a:sym typeface="Simonetta"/>
            </a:endParaRPr>
          </a:p>
        </p:txBody>
      </p:sp>
      <p:sp>
        <p:nvSpPr>
          <p:cNvPr id="10" name="TextBox 10"/>
          <p:cNvSpPr txBox="1"/>
          <p:nvPr/>
        </p:nvSpPr>
        <p:spPr>
          <a:xfrm>
            <a:off x="5572125" y="3622040"/>
            <a:ext cx="5143500" cy="1348741"/>
          </a:xfrm>
          <a:prstGeom prst="rect">
            <a:avLst/>
          </a:prstGeom>
        </p:spPr>
        <p:txBody>
          <a:bodyPr lIns="0" tIns="0" rIns="0" bIns="0" rtlCol="0" anchor="t">
            <a:spAutoFit/>
          </a:bodyPr>
          <a:lstStyle/>
          <a:p>
            <a:pPr algn="ctr">
              <a:lnSpc>
                <a:spcPts val="5459"/>
              </a:lnSpc>
              <a:spcBef>
                <a:spcPct val="0"/>
              </a:spcBef>
            </a:pPr>
            <a:r>
              <a:rPr lang="en-US" sz="3899" b="1">
                <a:solidFill>
                  <a:srgbClr val="493C34"/>
                </a:solidFill>
                <a:latin typeface="Oblique Rain Bold"/>
                <a:ea typeface="Oblique Rain Bold"/>
                <a:cs typeface="Oblique Rain Bold"/>
                <a:sym typeface="Oblique Rain Bold"/>
              </a:rPr>
              <a:t>« Mon Dieu c’est fini,</a:t>
            </a:r>
          </a:p>
          <a:p>
            <a:pPr algn="ctr">
              <a:lnSpc>
                <a:spcPts val="5459"/>
              </a:lnSpc>
              <a:spcBef>
                <a:spcPct val="0"/>
              </a:spcBef>
            </a:pPr>
            <a:r>
              <a:rPr lang="en-US" sz="3899" b="1">
                <a:solidFill>
                  <a:srgbClr val="493C34"/>
                </a:solidFill>
                <a:latin typeface="Oblique Rain Bold"/>
                <a:ea typeface="Oblique Rain Bold"/>
                <a:cs typeface="Oblique Rain Bold"/>
                <a:sym typeface="Oblique Rain Bold"/>
              </a:rPr>
              <a:t> je vais mourir...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endParaRPr lang="fr-FR"/>
          </a:p>
        </p:txBody>
      </p:sp>
      <p:grpSp>
        <p:nvGrpSpPr>
          <p:cNvPr id="3" name="Group 3"/>
          <p:cNvGrpSpPr/>
          <p:nvPr/>
        </p:nvGrpSpPr>
        <p:grpSpPr>
          <a:xfrm>
            <a:off x="757238" y="844233"/>
            <a:ext cx="17087850" cy="2071688"/>
            <a:chOff x="0" y="0"/>
            <a:chExt cx="4500504" cy="545630"/>
          </a:xfrm>
        </p:grpSpPr>
        <p:sp>
          <p:nvSpPr>
            <p:cNvPr id="4" name="Freeform 4"/>
            <p:cNvSpPr/>
            <p:nvPr/>
          </p:nvSpPr>
          <p:spPr>
            <a:xfrm>
              <a:off x="0" y="0"/>
              <a:ext cx="4500504" cy="545630"/>
            </a:xfrm>
            <a:custGeom>
              <a:avLst/>
              <a:gdLst/>
              <a:ahLst/>
              <a:cxnLst/>
              <a:rect l="l" t="t" r="r" b="b"/>
              <a:pathLst>
                <a:path w="4500504" h="545630">
                  <a:moveTo>
                    <a:pt x="0" y="0"/>
                  </a:moveTo>
                  <a:lnTo>
                    <a:pt x="4500504" y="0"/>
                  </a:lnTo>
                  <a:lnTo>
                    <a:pt x="4500504" y="545630"/>
                  </a:lnTo>
                  <a:lnTo>
                    <a:pt x="0" y="545630"/>
                  </a:lnTo>
                  <a:close/>
                </a:path>
              </a:pathLst>
            </a:custGeom>
            <a:solidFill>
              <a:srgbClr val="D8966E">
                <a:alpha val="49804"/>
              </a:srgbClr>
            </a:solidFill>
          </p:spPr>
          <p:txBody>
            <a:bodyPr/>
            <a:lstStyle/>
            <a:p>
              <a:endParaRPr lang="fr-FR"/>
            </a:p>
          </p:txBody>
        </p:sp>
        <p:sp>
          <p:nvSpPr>
            <p:cNvPr id="5" name="TextBox 5"/>
            <p:cNvSpPr txBox="1"/>
            <p:nvPr/>
          </p:nvSpPr>
          <p:spPr>
            <a:xfrm>
              <a:off x="0" y="-38100"/>
              <a:ext cx="4500504" cy="58373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047253" y="4569778"/>
            <a:ext cx="5568859" cy="3654564"/>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8F1EA">
                <a:alpha val="57647"/>
              </a:srgbClr>
            </a:solidFill>
            <a:ln w="12700">
              <a:solidFill>
                <a:srgbClr val="000000"/>
              </a:solidFill>
            </a:ln>
          </p:spPr>
          <p:txBody>
            <a:bodyPr/>
            <a:lstStyle/>
            <a:p>
              <a:endParaRPr lang="fr-FR"/>
            </a:p>
          </p:txBody>
        </p:sp>
      </p:grpSp>
      <p:sp>
        <p:nvSpPr>
          <p:cNvPr id="8" name="TextBox 8"/>
          <p:cNvSpPr txBox="1"/>
          <p:nvPr/>
        </p:nvSpPr>
        <p:spPr>
          <a:xfrm>
            <a:off x="1028700" y="1047750"/>
            <a:ext cx="16544925" cy="1734820"/>
          </a:xfrm>
          <a:prstGeom prst="rect">
            <a:avLst/>
          </a:prstGeom>
        </p:spPr>
        <p:txBody>
          <a:bodyPr lIns="0" tIns="0" rIns="0" bIns="0" rtlCol="0" anchor="t">
            <a:spAutoFit/>
          </a:bodyPr>
          <a:lstStyle/>
          <a:p>
            <a:pPr marL="0" lvl="0" indent="0" algn="just">
              <a:lnSpc>
                <a:spcPts val="3410"/>
              </a:lnSpc>
              <a:spcBef>
                <a:spcPct val="0"/>
              </a:spcBef>
            </a:pPr>
            <a:r>
              <a:rPr lang="en-US" sz="3100" u="none" strike="noStrike" spc="62">
                <a:solidFill>
                  <a:srgbClr val="F8F1EA"/>
                </a:solidFill>
                <a:latin typeface="Simonetta"/>
                <a:ea typeface="Simonetta"/>
                <a:cs typeface="Simonetta"/>
                <a:sym typeface="Simonetta"/>
              </a:rPr>
              <a:t>Mais voici qu’il se passe quelque chose d’extraordinaire ! Le petit grain de blé se sent traversé par une force immense...ça éclate en lui de partout...et voilà qu’il devient une petite pousse de blé, puis une tige, elle monte la tige, elle monte...elle perce la croûte de terre, et elle devient un épi de blé magnifique, avec au moins soixante petits grains de blé ! Et tous ensemble ils disent leur prière :</a:t>
            </a:r>
          </a:p>
        </p:txBody>
      </p:sp>
      <p:sp>
        <p:nvSpPr>
          <p:cNvPr id="9" name="TextBox 9"/>
          <p:cNvSpPr txBox="1"/>
          <p:nvPr/>
        </p:nvSpPr>
        <p:spPr>
          <a:xfrm>
            <a:off x="10172700" y="5497311"/>
            <a:ext cx="3704850" cy="1732822"/>
          </a:xfrm>
          <a:prstGeom prst="rect">
            <a:avLst/>
          </a:prstGeom>
        </p:spPr>
        <p:txBody>
          <a:bodyPr lIns="0" tIns="0" rIns="0" bIns="0" rtlCol="0" anchor="t">
            <a:spAutoFit/>
          </a:bodyPr>
          <a:lstStyle/>
          <a:p>
            <a:pPr algn="ctr">
              <a:lnSpc>
                <a:spcPts val="4661"/>
              </a:lnSpc>
              <a:spcBef>
                <a:spcPct val="0"/>
              </a:spcBef>
            </a:pPr>
            <a:r>
              <a:rPr lang="en-US" sz="3329" b="1" dirty="0">
                <a:solidFill>
                  <a:srgbClr val="8E5029"/>
                </a:solidFill>
                <a:latin typeface="Oblique Rain Bold"/>
                <a:ea typeface="Oblique Rain Bold"/>
                <a:cs typeface="Oblique Rain Bold"/>
                <a:sym typeface="Oblique Rain Bold"/>
              </a:rPr>
              <a:t> Merci, </a:t>
            </a:r>
            <a:r>
              <a:rPr lang="en-US" sz="3329" b="1" dirty="0" err="1">
                <a:solidFill>
                  <a:srgbClr val="8E5029"/>
                </a:solidFill>
                <a:latin typeface="Oblique Rain Bold"/>
                <a:ea typeface="Oblique Rain Bold"/>
                <a:cs typeface="Oblique Rain Bold"/>
                <a:sym typeface="Oblique Rain Bold"/>
              </a:rPr>
              <a:t>mon</a:t>
            </a:r>
            <a:r>
              <a:rPr lang="en-US" sz="3329" b="1" dirty="0">
                <a:solidFill>
                  <a:srgbClr val="8E5029"/>
                </a:solidFill>
                <a:latin typeface="Oblique Rain Bold"/>
                <a:ea typeface="Oblique Rain Bold"/>
                <a:cs typeface="Oblique Rain Bold"/>
                <a:sym typeface="Oblique Rain Bold"/>
              </a:rPr>
              <a:t> Dieu, </a:t>
            </a:r>
          </a:p>
          <a:p>
            <a:pPr algn="ctr">
              <a:lnSpc>
                <a:spcPts val="4661"/>
              </a:lnSpc>
              <a:spcBef>
                <a:spcPct val="0"/>
              </a:spcBef>
            </a:pPr>
            <a:r>
              <a:rPr lang="en-US" sz="3329" b="1" dirty="0" err="1">
                <a:solidFill>
                  <a:srgbClr val="8E5029"/>
                </a:solidFill>
                <a:latin typeface="Oblique Rain Bold"/>
                <a:ea typeface="Oblique Rain Bold"/>
                <a:cs typeface="Oblique Rain Bold"/>
                <a:sym typeface="Oblique Rain Bold"/>
              </a:rPr>
              <a:t>c’est</a:t>
            </a:r>
            <a:r>
              <a:rPr lang="en-US" sz="3329" b="1" dirty="0">
                <a:solidFill>
                  <a:srgbClr val="8E5029"/>
                </a:solidFill>
                <a:latin typeface="Oblique Rain Bold"/>
                <a:ea typeface="Oblique Rain Bold"/>
                <a:cs typeface="Oblique Rain Bold"/>
                <a:sym typeface="Oblique Rain Bold"/>
              </a:rPr>
              <a:t> </a:t>
            </a:r>
            <a:r>
              <a:rPr lang="en-US" sz="3329" b="1" dirty="0" err="1">
                <a:solidFill>
                  <a:srgbClr val="8E5029"/>
                </a:solidFill>
                <a:latin typeface="Oblique Rain Bold"/>
                <a:ea typeface="Oblique Rain Bold"/>
                <a:cs typeface="Oblique Rain Bold"/>
                <a:sym typeface="Oblique Rain Bold"/>
              </a:rPr>
              <a:t>toi</a:t>
            </a:r>
            <a:r>
              <a:rPr lang="en-US" sz="3329" b="1" dirty="0">
                <a:solidFill>
                  <a:srgbClr val="8E5029"/>
                </a:solidFill>
                <a:latin typeface="Oblique Rain Bold"/>
                <a:ea typeface="Oblique Rain Bold"/>
                <a:cs typeface="Oblique Rain Bold"/>
                <a:sym typeface="Oblique Rain Bold"/>
              </a:rPr>
              <a:t> qui nous </a:t>
            </a:r>
          </a:p>
          <a:p>
            <a:pPr algn="ctr">
              <a:lnSpc>
                <a:spcPts val="4661"/>
              </a:lnSpc>
              <a:spcBef>
                <a:spcPct val="0"/>
              </a:spcBef>
            </a:pPr>
            <a:r>
              <a:rPr lang="en-US" sz="3329" b="1" dirty="0" err="1">
                <a:solidFill>
                  <a:srgbClr val="8E5029"/>
                </a:solidFill>
                <a:latin typeface="Oblique Rain Bold"/>
                <a:ea typeface="Oblique Rain Bold"/>
                <a:cs typeface="Oblique Rain Bold"/>
                <a:sym typeface="Oblique Rain Bold"/>
              </a:rPr>
              <a:t>donnes</a:t>
            </a:r>
            <a:r>
              <a:rPr lang="en-US" sz="3329" b="1" dirty="0">
                <a:solidFill>
                  <a:srgbClr val="8E5029"/>
                </a:solidFill>
                <a:latin typeface="Oblique Rain Bold"/>
                <a:ea typeface="Oblique Rain Bold"/>
                <a:cs typeface="Oblique Rain Bold"/>
                <a:sym typeface="Oblique Rain Bold"/>
              </a:rPr>
              <a:t> la vie !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433</Words>
  <Application>Microsoft Office PowerPoint</Application>
  <PresentationFormat>Personnalisé</PresentationFormat>
  <Paragraphs>18</Paragraphs>
  <Slides>5</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vt:i4>
      </vt:variant>
    </vt:vector>
  </HeadingPairs>
  <TitlesOfParts>
    <vt:vector size="12" baseType="lpstr">
      <vt:lpstr>Oblique Rain Bold</vt:lpstr>
      <vt:lpstr>Gliker Semi-Bold</vt:lpstr>
      <vt:lpstr>Simonetta</vt:lpstr>
      <vt:lpstr>Arial</vt:lpstr>
      <vt:lpstr>Zilla Slab Medium Bold</vt:lpstr>
      <vt:lpstr>Calibri</vt:lpstr>
      <vt:lpstr>Office Theme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BELLE HISTOIRE DU GRAIN DE BLÉ</dc:title>
  <dc:creator>Marine CHATELAIN</dc:creator>
  <cp:lastModifiedBy>Marine Rubion (Chatelain)</cp:lastModifiedBy>
  <cp:revision>2</cp:revision>
  <dcterms:created xsi:type="dcterms:W3CDTF">2006-08-16T00:00:00Z</dcterms:created>
  <dcterms:modified xsi:type="dcterms:W3CDTF">2025-03-25T10:04:05Z</dcterms:modified>
  <dc:identifier>DAGiuNnaWj0</dc:identifier>
</cp:coreProperties>
</file>