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sldIdLst>
    <p:sldId id="258" r:id="rId4"/>
    <p:sldId id="267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71" r:id="rId14"/>
    <p:sldId id="268" r:id="rId15"/>
    <p:sldId id="27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15" d="100"/>
          <a:sy n="15" d="100"/>
        </p:scale>
        <p:origin x="103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77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55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404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70AC6C-001B-4104-BBCE-6DDC3C0F2D1E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697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1" y="135762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28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162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05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217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109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87612-4C09-484C-97E0-EBA495953A23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432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31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608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506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73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541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260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64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87612-4C09-484C-97E0-EBA495953A23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466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Démar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6FAFAEE-FF6E-4F6E-9BDF-04C3F7559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40"/>
          <a:stretch/>
        </p:blipFill>
        <p:spPr>
          <a:xfrm>
            <a:off x="2593633" y="988945"/>
            <a:ext cx="674407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12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- 2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ED81D-3E54-412F-95BA-326DE3E2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47" y="1151163"/>
            <a:ext cx="10053865" cy="957262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865F59-3262-45C8-8CD4-6785EACD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0740" y="2444977"/>
            <a:ext cx="4320000" cy="3574823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F47712-844B-4CDD-9248-F35AFF82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DF-E153-4015-BFC5-8FAD6D344FB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4FB93340-9081-4281-A954-CCDF8F842E7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70119" y="2444977"/>
            <a:ext cx="4320000" cy="357482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D9F881-C095-42A4-B718-3DF2EED6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0" y="186529"/>
            <a:ext cx="6934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52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- 3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ED81D-3E54-412F-95BA-326DE3E2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47" y="1151163"/>
            <a:ext cx="10053865" cy="95726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865F59-3262-45C8-8CD4-6785EACD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029" y="2444977"/>
            <a:ext cx="2880000" cy="3574823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F47712-844B-4CDD-9248-F35AFF82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DF-E153-4015-BFC5-8FAD6D344FB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4FB93340-9081-4281-A954-CCDF8F842E7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26380" y="2444977"/>
            <a:ext cx="2880000" cy="357482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79510615-500B-415F-A3BB-48065DD1CF4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872346" y="2444977"/>
            <a:ext cx="2880000" cy="357482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D9F881-C095-42A4-B718-3DF2EED6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0" y="186529"/>
            <a:ext cx="6934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81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- 4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ED81D-3E54-412F-95BA-326DE3E2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47" y="1151163"/>
            <a:ext cx="10053865" cy="957262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865F59-3262-45C8-8CD4-6785EACD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641" y="2444977"/>
            <a:ext cx="2520000" cy="3574823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4FB93340-9081-4281-A954-CCDF8F842E7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10835" y="2444977"/>
            <a:ext cx="2520000" cy="357482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79510615-500B-415F-A3BB-48065DD1CF4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91318" y="2444977"/>
            <a:ext cx="2520000" cy="357482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FDF7B1D-8A23-4380-A270-FF74DBC2ED5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939154" y="2444977"/>
            <a:ext cx="2520000" cy="357482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D9F881-C095-42A4-B718-3DF2EED6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0" y="186529"/>
            <a:ext cx="6934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3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363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- 5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ED81D-3E54-412F-95BA-326DE3E2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47" y="1151163"/>
            <a:ext cx="10053865" cy="957262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865F59-3262-45C8-8CD4-6785EACD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498" y="2444974"/>
            <a:ext cx="2160000" cy="3574823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F47712-844B-4CDD-9248-F35AFF82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DF-E153-4015-BFC5-8FAD6D344FB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4FB93340-9081-4281-A954-CCDF8F842E7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690768" y="2444974"/>
            <a:ext cx="2160000" cy="357482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79510615-500B-415F-A3BB-48065DD1CF4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998522" y="2444974"/>
            <a:ext cx="2160000" cy="357482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FDF7B1D-8A23-4380-A270-FF74DBC2ED5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300040" y="2444974"/>
            <a:ext cx="2160000" cy="357482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FF0EEA5A-7C01-4894-849C-03DBA17085A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9602578" y="2444974"/>
            <a:ext cx="2160000" cy="357482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D9F881-C095-42A4-B718-3DF2EED6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0" y="186529"/>
            <a:ext cx="6934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79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ommaire - 6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ED81D-3E54-412F-95BA-326DE3E22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47" y="1151163"/>
            <a:ext cx="10053865" cy="957262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865F59-3262-45C8-8CD4-6785EACD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62" y="2444977"/>
            <a:ext cx="1872000" cy="3574823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F47712-844B-4CDD-9248-F35AFF82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DF-E153-4015-BFC5-8FAD6D344FB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4FB93340-9081-4281-A954-CCDF8F842E7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113816" y="2444976"/>
            <a:ext cx="1872000" cy="357482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79510615-500B-415F-A3BB-48065DD1CF4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134878" y="2444976"/>
            <a:ext cx="1872000" cy="357482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FDF7B1D-8A23-4380-A270-FF74DBC2ED5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63280" y="2444977"/>
            <a:ext cx="1872000" cy="357482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FF0EEA5A-7C01-4894-849C-03DBA17085A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82768" y="2444976"/>
            <a:ext cx="1872000" cy="357482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327D88F3-58BB-4653-A6C6-30DD255AF76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203597" y="2444976"/>
            <a:ext cx="1872000" cy="357482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D9F881-C095-42A4-B718-3DF2EED6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0" y="186529"/>
            <a:ext cx="6934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85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141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B76E0-EDE7-456C-80A4-E9D1317B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000" y="118741"/>
            <a:ext cx="7200000" cy="720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tabLst>
                <a:tab pos="6553200" algn="r"/>
                <a:tab pos="7891463" algn="r"/>
              </a:tabLst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927788-6EA9-4FF2-86B2-9C21F7A5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DF-E153-4015-BFC5-8FAD6D344FB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701265-5111-4128-93A1-D1A00B98A8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000" y="1629000"/>
            <a:ext cx="11160000" cy="3600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71089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ntercalaire n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C87C93-7A6F-4980-A5EA-E4B68B5B1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1395"/>
          <a:stretch/>
        </p:blipFill>
        <p:spPr>
          <a:xfrm>
            <a:off x="4296000" y="3041360"/>
            <a:ext cx="3600000" cy="2549074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32CC5C8-5945-4210-80CE-DB87FC82EE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9063" y="3609835"/>
            <a:ext cx="2192398" cy="690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BE1EA228-DE9E-4A54-98F3-007E0E41C5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089063" y="4300685"/>
            <a:ext cx="2236848" cy="1032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6282B7C-141E-4E6B-A300-EF314836B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1395"/>
          <a:stretch/>
        </p:blipFill>
        <p:spPr>
          <a:xfrm>
            <a:off x="592400" y="989946"/>
            <a:ext cx="3600000" cy="2549074"/>
          </a:xfrm>
          <a:prstGeom prst="rect">
            <a:avLst/>
          </a:prstGeom>
        </p:spPr>
      </p:pic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2B6D63CF-A4E9-4A57-95F3-FC3C14893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1313" y="1521604"/>
            <a:ext cx="2192398" cy="690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Espace réservé du contenu 9">
            <a:extLst>
              <a:ext uri="{FF2B5EF4-FFF2-40B4-BE49-F238E27FC236}">
                <a16:creationId xmlns:a16="http://schemas.microsoft.com/office/drawing/2014/main" id="{EF6BF957-BCBE-4946-B3E5-3E84E61F3A7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21313" y="2212453"/>
            <a:ext cx="2236848" cy="1032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C7DF5ED-E47B-4C95-BBD0-F7B97AE9D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1395"/>
          <a:stretch/>
        </p:blipFill>
        <p:spPr>
          <a:xfrm>
            <a:off x="8471089" y="1521604"/>
            <a:ext cx="3600000" cy="2549074"/>
          </a:xfrm>
          <a:prstGeom prst="rect">
            <a:avLst/>
          </a:prstGeom>
        </p:spPr>
      </p:pic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02DF0AEC-FDF9-4113-A773-ABC4F9151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64352" y="2090080"/>
            <a:ext cx="2192398" cy="690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9" name="Espace réservé du contenu 9">
            <a:extLst>
              <a:ext uri="{FF2B5EF4-FFF2-40B4-BE49-F238E27FC236}">
                <a16:creationId xmlns:a16="http://schemas.microsoft.com/office/drawing/2014/main" id="{967DACD1-3103-4049-92CD-009E17DC51D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264352" y="2780929"/>
            <a:ext cx="2236848" cy="1032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9529D437-F820-4CAC-AE92-C0E49E7E97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6000" y="240000"/>
            <a:ext cx="7296000" cy="480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/>
          <a:lstStyle>
            <a:lvl1pPr marL="108002" indent="-108002" algn="r">
              <a:spcAft>
                <a:spcPts val="0"/>
              </a:spcAft>
              <a:buFont typeface="+mj-lt"/>
              <a:buNone/>
              <a:defRPr sz="2000" b="1">
                <a:solidFill>
                  <a:schemeClr val="tx1"/>
                </a:solidFill>
              </a:defRPr>
            </a:lvl1pPr>
            <a:lvl2pPr marL="108002" indent="-10800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100"/>
            </a:lvl2pPr>
          </a:lstStyle>
          <a:p>
            <a:pPr lvl="0"/>
            <a:r>
              <a:rPr lang="fr-FR" dirty="0"/>
              <a:t>Titre partie </a:t>
            </a:r>
          </a:p>
        </p:txBody>
      </p:sp>
    </p:spTree>
    <p:extLst>
      <p:ext uri="{BB962C8B-B14F-4D97-AF65-F5344CB8AC3E}">
        <p14:creationId xmlns:p14="http://schemas.microsoft.com/office/powerpoint/2010/main" val="2825825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endParaRPr lang="fr-FR" sz="16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57E76A3-1254-4C7B-986E-1DE45E1E32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640"/>
          <a:stretch/>
        </p:blipFill>
        <p:spPr>
          <a:xfrm>
            <a:off x="6792000" y="1411228"/>
            <a:ext cx="5400000" cy="40355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168" y="100868"/>
            <a:ext cx="3916800" cy="388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44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3E6DA3-1936-47D2-B9A9-6E0235595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437DC4-5B74-4429-B3FD-D00FBDE5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022DF-E153-4015-BFC5-8FAD6D344FB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2AE7F2C-3D1E-474C-B6EA-519715D9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8672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1A6DC6D4-0255-4462-B0CA-4B12C786A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0462"/>
            <a:ext cx="3932237" cy="3430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4668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6FD2A-5693-45B4-88C6-85ACC7754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92000" y="105136"/>
            <a:ext cx="7200000" cy="7231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anchor="b"/>
          <a:lstStyle>
            <a:lvl1pPr algn="l">
              <a:lnSpc>
                <a:spcPct val="150000"/>
              </a:lnSpc>
              <a:tabLst>
                <a:tab pos="6454775" algn="r"/>
                <a:tab pos="7891463" algn="r"/>
              </a:tabLst>
              <a:defRPr sz="2800"/>
            </a:lvl1pPr>
          </a:lstStyle>
          <a:p>
            <a:r>
              <a:rPr lang="fr-FR" dirty="0"/>
              <a:t>	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E40C0C-1443-4164-B7C4-547C2E92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022DF-E153-4015-BFC5-8FAD6D344FBD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53F78A7D-928F-45B3-9BA0-DC8D3A65EE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000" y="1629000"/>
            <a:ext cx="11160000" cy="36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15239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3" y="1469379"/>
            <a:ext cx="10509249" cy="4397375"/>
          </a:xfrm>
        </p:spPr>
        <p:txBody>
          <a:bodyPr/>
          <a:lstStyle>
            <a:lvl1pPr>
              <a:buClr>
                <a:srgbClr val="005E8B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3434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99804" y="6390911"/>
            <a:ext cx="468705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014759" y="5059682"/>
            <a:ext cx="7453341" cy="875983"/>
          </a:xfrm>
        </p:spPr>
        <p:txBody>
          <a:bodyPr>
            <a:normAutofit/>
          </a:bodyPr>
          <a:lstStyle>
            <a:lvl1pPr>
              <a:defRPr sz="2000"/>
            </a:lvl1pPr>
            <a:lvl2pPr marL="609585" indent="-609585">
              <a:buNone/>
              <a:defRPr sz="2000"/>
            </a:lvl2pPr>
            <a:lvl3pPr marL="609585" indent="-609585">
              <a:buNone/>
              <a:defRPr sz="2000"/>
            </a:lvl3pPr>
            <a:lvl4pPr marL="609585" indent="-609585">
              <a:buNone/>
              <a:defRPr sz="2000"/>
            </a:lvl4pPr>
            <a:lvl5pPr marL="609585" indent="-609585">
              <a:buNone/>
              <a:defRPr sz="2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4014759" y="3370131"/>
            <a:ext cx="7453341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733"/>
            </a:lvl1pPr>
            <a:lvl2pPr marL="0" indent="0">
              <a:buNone/>
              <a:defRPr sz="4000"/>
            </a:lvl2pPr>
            <a:lvl3pPr marL="0" indent="0">
              <a:buNone/>
              <a:defRPr sz="4000"/>
            </a:lvl3pPr>
            <a:lvl4pPr marL="0" indent="0">
              <a:buNone/>
              <a:defRPr sz="4000"/>
            </a:lvl4pPr>
            <a:lvl5pPr marL="0" indent="0">
              <a:buNone/>
              <a:defRPr sz="4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4444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7271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3" y="1471083"/>
            <a:ext cx="10509249" cy="4598988"/>
          </a:xfrm>
        </p:spPr>
        <p:txBody>
          <a:bodyPr/>
          <a:lstStyle>
            <a:lvl1pPr marL="237061" marR="0" indent="-237061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836063" marR="0" indent="-2264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836063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836063" marR="0" indent="237061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107524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237061" marR="0" lvl="0" indent="-237061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836063" marR="0" lvl="1" indent="-2264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733" b="0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836063" marR="0" lvl="3" indent="237061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029584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237061" marR="0" indent="-237061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00000"/>
              <a:buFont typeface="Arial"/>
              <a:buChar char="■"/>
              <a:tabLst/>
              <a:defRPr/>
            </a:lvl1pPr>
            <a:lvl2pPr marL="836063" marR="0" indent="-2264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836063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836063" marR="0" indent="237061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107524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marL="836063" marR="0" lvl="1" indent="-226478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836063" marR="0" lvl="3" indent="237061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286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62" y="1867896"/>
            <a:ext cx="4981173" cy="15509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63315" y="3901509"/>
            <a:ext cx="7863635" cy="2108160"/>
          </a:xfrm>
        </p:spPr>
        <p:txBody>
          <a:bodyPr anchor="t" anchorCtr="0">
            <a:normAutofit/>
          </a:bodyPr>
          <a:lstStyle>
            <a:lvl1pPr>
              <a:defRPr sz="16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Contacts :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29" y="5607375"/>
            <a:ext cx="897545" cy="89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0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61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07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0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85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81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23C06-DF96-48C3-AD0C-9B65499F15A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1"/>
            <a:ext cx="952901" cy="94623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ACF39F0-FE71-4689-BE15-D34133A844F0}"/>
              </a:ext>
            </a:extLst>
          </p:cNvPr>
          <p:cNvSpPr txBox="1"/>
          <p:nvPr userDrawn="1"/>
        </p:nvSpPr>
        <p:spPr>
          <a:xfrm>
            <a:off x="737369" y="6581001"/>
            <a:ext cx="7228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DGESCO 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Bureau de l’école inclusive 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42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63CF6-AD69-42B3-8A83-F7142AE0D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06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B5CCEA-BF97-491A-8B54-26AEF260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972" y="223612"/>
            <a:ext cx="8284028" cy="683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	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D5BDD1-EEA7-4CB4-BC0E-6AC41F9A3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495" y="1825625"/>
            <a:ext cx="105831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151D86-1B61-4756-967D-31CEDD6DA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6627" y="6356350"/>
            <a:ext cx="13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77D022DF-E153-4015-BFC5-8FAD6D344FB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14371"/>
            <a:ext cx="868508" cy="8624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ACF39F0-FE71-4689-BE15-D34133A844F0}"/>
              </a:ext>
            </a:extLst>
          </p:cNvPr>
          <p:cNvSpPr txBox="1"/>
          <p:nvPr userDrawn="1"/>
        </p:nvSpPr>
        <p:spPr>
          <a:xfrm>
            <a:off x="785495" y="6398438"/>
            <a:ext cx="7228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DGESCO 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Bureau de l’école inclusive 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7891463" algn="r"/>
        </a:tabLs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2506/le-livret-de-parcours-inclusif-lp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cid:part1.V0BOkvFe.0nfYvPnJ@ac-orleans-tours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36135" y="2121658"/>
            <a:ext cx="11232000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spcAft>
                <a:spcPts val="600"/>
              </a:spcAft>
              <a:buNone/>
            </a:pPr>
            <a:r>
              <a:rPr lang="fr-FR" dirty="0"/>
              <a:t>Le livret de parcours inclusif - « </a:t>
            </a:r>
            <a:r>
              <a:rPr lang="fr-FR" dirty="0" err="1"/>
              <a:t>lpi</a:t>
            </a:r>
            <a:r>
              <a:rPr lang="fr-FR" dirty="0"/>
              <a:t> »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fr-FR" dirty="0" err="1"/>
              <a:t>Premiere</a:t>
            </a:r>
            <a:r>
              <a:rPr lang="fr-FR" dirty="0"/>
              <a:t> connexion- PROCEDURE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CF39F0-FE71-4689-BE15-D34133A844F0}"/>
              </a:ext>
            </a:extLst>
          </p:cNvPr>
          <p:cNvSpPr txBox="1"/>
          <p:nvPr/>
        </p:nvSpPr>
        <p:spPr>
          <a:xfrm>
            <a:off x="785495" y="6398438"/>
            <a:ext cx="7228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DGESCO 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Bureau de l’école inclusive 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66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6465" y="113443"/>
            <a:ext cx="10429775" cy="48547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du périmètre utilisateur – Rechercher un élève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2932" y="673523"/>
            <a:ext cx="10783186" cy="577029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Sur la page d’accueil du LPI, cliquer sur « Créer un nouveau livret »</a:t>
            </a: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Recherchez un élève de votre établissement en saisissant son nom, prénom et son établissement</a:t>
            </a: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3550" y="1356618"/>
            <a:ext cx="6313745" cy="205811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</p:spPr>
      </p:pic>
      <p:pic>
        <p:nvPicPr>
          <p:cNvPr id="6" name="Image 5"/>
          <p:cNvPicPr/>
          <p:nvPr/>
        </p:nvPicPr>
        <p:blipFill rotWithShape="1">
          <a:blip r:embed="rId4"/>
          <a:srcRect l="110" t="19988" r="2447" b="12796"/>
          <a:stretch/>
        </p:blipFill>
        <p:spPr bwMode="auto">
          <a:xfrm>
            <a:off x="2329314" y="3937777"/>
            <a:ext cx="7584707" cy="2506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509760" y="5444462"/>
            <a:ext cx="248331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On doit obligatoirement renseigner :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740766" y="5695279"/>
            <a:ext cx="185446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Le nom de l’élève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Le prénom de l’élève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L’établissement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9038122" y="5190795"/>
            <a:ext cx="1068405" cy="287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7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2"/>
          <a:srcRect l="17089" t="34586" r="18763" b="15932"/>
          <a:stretch/>
        </p:blipFill>
        <p:spPr bwMode="auto">
          <a:xfrm>
            <a:off x="577515" y="1097280"/>
            <a:ext cx="6602931" cy="2755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752824" y="239988"/>
            <a:ext cx="8855243" cy="4854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du périmètre utilisateur – Création du livret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ulle ronde 4"/>
          <p:cNvSpPr/>
          <p:nvPr/>
        </p:nvSpPr>
        <p:spPr>
          <a:xfrm>
            <a:off x="587140" y="4995511"/>
            <a:ext cx="3291840" cy="981777"/>
          </a:xfrm>
          <a:prstGeom prst="wedgeEllipseCallout">
            <a:avLst>
              <a:gd name="adj1" fmla="val -12938"/>
              <a:gd name="adj2" fmla="val -1992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78030" y="5236143"/>
            <a:ext cx="265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Résultat de la recherche</a:t>
            </a:r>
          </a:p>
        </p:txBody>
      </p:sp>
      <p:pic>
        <p:nvPicPr>
          <p:cNvPr id="9" name="Image 8"/>
          <p:cNvPicPr/>
          <p:nvPr/>
        </p:nvPicPr>
        <p:blipFill rotWithShape="1">
          <a:blip r:embed="rId3"/>
          <a:srcRect l="16534" t="31941" r="3770" b="13386"/>
          <a:stretch/>
        </p:blipFill>
        <p:spPr bwMode="auto">
          <a:xfrm>
            <a:off x="5962950" y="3994484"/>
            <a:ext cx="5664367" cy="2584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>
            <a:off x="6987941" y="3534782"/>
            <a:ext cx="741145" cy="459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84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1891" y="374489"/>
            <a:ext cx="3820427" cy="48547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 de difficultés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014" y="1497125"/>
            <a:ext cx="1118455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sz="2800" dirty="0">
              <a:cs typeface="Arial" panose="020B0604020202020204" pitchFamily="34" charset="0"/>
            </a:endParaRPr>
          </a:p>
          <a:p>
            <a:pPr algn="just"/>
            <a:r>
              <a:rPr lang="fr-FR" sz="2400" dirty="0"/>
              <a:t>Toutes difficultés techniques (connexion, messagerie) ou métiers (fonctionnelles, demandes d’évolutions) sont à remonter à votre service d’assistance informatique académique. 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En cas de besoin, celui-ci s’adressa à l'assistance nationale, assurée par le service de la Diffusion de Nancy-Metz, afin de vous apporter une réponse dans les meilleurs délais.</a:t>
            </a:r>
          </a:p>
        </p:txBody>
      </p:sp>
    </p:spTree>
    <p:extLst>
      <p:ext uri="{BB962C8B-B14F-4D97-AF65-F5344CB8AC3E}">
        <p14:creationId xmlns:p14="http://schemas.microsoft.com/office/powerpoint/2010/main" val="363809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36294" y="4389120"/>
            <a:ext cx="5361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chemeClr val="bg2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3119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52901" cy="9462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011680" y="105756"/>
            <a:ext cx="768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LPI – Modalités de première connexion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9132" y="1048839"/>
            <a:ext cx="109727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 partir du 31 janvier 2022, « l’application du livret de parcours inclusif » est accessible à tous les professeurs, directeurs d’école et chefs d’établissement.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 document a pour objectif de vous accompagner dans la prise en main de cet outil lors de votre première connexion.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page spécifique sur EDUSCOL est consacrée au LPI :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https://eduscol.education.fr/2506/le-livret-de-parcours-inclusif-lpi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Vous y trouverez des informations ainsi que des guides et fiches métiers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132" y="3961692"/>
            <a:ext cx="1068724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Cette première version du livret de parcours inclusif comprend : 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interconnexion avec les bases élèves, simplifiant ainsi le renseignement du livret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base de données d’aménagements et d’adaptation pédagogiques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programme personnalisé de réussite éducative (PPRE)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plan d’accompagnement personnalisé (PAP)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GEVA-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Sco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demande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document de mise en œuvre du projet personnalisé de scolarisation (PPS).</a:t>
            </a:r>
          </a:p>
        </p:txBody>
      </p:sp>
    </p:spTree>
    <p:extLst>
      <p:ext uri="{BB962C8B-B14F-4D97-AF65-F5344CB8AC3E}">
        <p14:creationId xmlns:p14="http://schemas.microsoft.com/office/powerpoint/2010/main" val="350395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14" y="1261542"/>
            <a:ext cx="6436723" cy="2145507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6118" y="154030"/>
            <a:ext cx="10515600" cy="6039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de l’accès au LPI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871" y="858392"/>
            <a:ext cx="11077875" cy="5860042"/>
          </a:xfrm>
        </p:spPr>
        <p:txBody>
          <a:bodyPr/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Connectez vous à votre 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portail Aréna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académique et saisissez votre login et votre mot </a:t>
            </a:r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de passe :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29" y="3355511"/>
            <a:ext cx="10926308" cy="101566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 gauche sur page d’accueil du portail Aréna</a:t>
            </a:r>
            <a:br>
              <a:rPr lang="fr-FR" sz="2000" dirty="0"/>
            </a:br>
            <a:r>
              <a:rPr lang="fr-FR" sz="2000" dirty="0">
                <a:sym typeface="Wingdings" panose="05000000000000000000" pitchFamily="2" charset="2"/>
              </a:rPr>
              <a:t> C</a:t>
            </a:r>
            <a:r>
              <a:rPr lang="fr-FR" sz="2000" dirty="0"/>
              <a:t>liquez sur la rubrique « Autres »</a:t>
            </a:r>
            <a:br>
              <a:rPr lang="fr-FR" sz="2000" dirty="0"/>
            </a:br>
            <a:r>
              <a:rPr lang="fr-FR" sz="2000" dirty="0">
                <a:sym typeface="Wingdings" panose="05000000000000000000" pitchFamily="2" charset="2"/>
              </a:rPr>
              <a:t> Sur la</a:t>
            </a:r>
            <a:r>
              <a:rPr lang="fr-FR" sz="2000" dirty="0"/>
              <a:t> section Ecole Inclusive cliquez sur « LPI – Livret de parcours inclusif »</a:t>
            </a:r>
          </a:p>
        </p:txBody>
      </p:sp>
      <p:pic>
        <p:nvPicPr>
          <p:cNvPr id="6" name="Image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25" y="4341364"/>
            <a:ext cx="6436723" cy="1457821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 contourW="6350">
            <a:contourClr>
              <a:schemeClr val="tx1">
                <a:lumMod val="50000"/>
                <a:lumOff val="50000"/>
              </a:schemeClr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294773" y="1539950"/>
            <a:ext cx="3974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NB: Il convient de vérifier la validité de votre mot de passe académique avant la première connexion</a:t>
            </a:r>
          </a:p>
        </p:txBody>
      </p:sp>
    </p:spTree>
    <p:extLst>
      <p:ext uri="{BB962C8B-B14F-4D97-AF65-F5344CB8AC3E}">
        <p14:creationId xmlns:p14="http://schemas.microsoft.com/office/powerpoint/2010/main" val="236530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099" y="827773"/>
            <a:ext cx="10783186" cy="56846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 message pour une authentification renforcée s’affiche :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 email avec un lien d’initialisation du mot de passe LPI est envoyé sur votre adresse académique</a:t>
            </a:r>
          </a:p>
          <a:p>
            <a:pPr marL="0" indent="0">
              <a:buNone/>
            </a:pPr>
            <a:endParaRPr lang="fr-F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lien est valable 48 heures</a:t>
            </a:r>
          </a:p>
        </p:txBody>
      </p:sp>
      <p:pic>
        <p:nvPicPr>
          <p:cNvPr id="4" name="Image 3" descr="cid:part1.V0BOkvFe.0nfYvPnJ@ac-orleans-tours.fr"/>
          <p:cNvPicPr/>
          <p:nvPr/>
        </p:nvPicPr>
        <p:blipFill rotWithShape="1"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56" b="30816"/>
          <a:stretch/>
        </p:blipFill>
        <p:spPr bwMode="auto">
          <a:xfrm>
            <a:off x="1578544" y="1208021"/>
            <a:ext cx="7055317" cy="2362952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ject 4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5000"/>
                    </a14:imgEffect>
                  </a14:imgLayer>
                </a14:imgProps>
              </a:ext>
            </a:extLst>
          </a:blip>
          <a:srcRect l="3219" t="2180" r="1686" b="21854"/>
          <a:stretch/>
        </p:blipFill>
        <p:spPr bwMode="auto">
          <a:xfrm>
            <a:off x="3619098" y="4178819"/>
            <a:ext cx="4860759" cy="188509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91915" y="186202"/>
            <a:ext cx="10468275" cy="55349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Authentification renforcée </a:t>
            </a:r>
          </a:p>
        </p:txBody>
      </p:sp>
    </p:spTree>
    <p:extLst>
      <p:ext uri="{BB962C8B-B14F-4D97-AF65-F5344CB8AC3E}">
        <p14:creationId xmlns:p14="http://schemas.microsoft.com/office/powerpoint/2010/main" val="302110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382" y="1010653"/>
            <a:ext cx="11001676" cy="25250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Suivre les instructions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Cliquer sur le lien 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/>
          </p:cNvPr>
          <p:cNvPicPr/>
          <p:nvPr/>
        </p:nvPicPr>
        <p:blipFill rotWithShape="1">
          <a:blip r:embed="rId2">
            <a:lum/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</a:extLst>
          </a:blip>
          <a:srcRect r="1106" b="51058"/>
          <a:stretch/>
        </p:blipFill>
        <p:spPr bwMode="auto">
          <a:xfrm>
            <a:off x="5457194" y="980264"/>
            <a:ext cx="6088881" cy="243607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" t="1163" r="974" b="44445"/>
          <a:stretch/>
        </p:blipFill>
        <p:spPr bwMode="auto">
          <a:xfrm>
            <a:off x="221382" y="3729908"/>
            <a:ext cx="6660682" cy="2560319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544052" y="101456"/>
            <a:ext cx="10468275" cy="5534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Authentification renforcée – création du mot de passe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82064" y="4333032"/>
            <a:ext cx="5130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Une fois le mot de passe initialisé,  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cliquer sur le lien pour vous connecter au LPI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598821" y="2156059"/>
            <a:ext cx="3821230" cy="895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4004109" y="5236143"/>
            <a:ext cx="4225491" cy="644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1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1594" y="200852"/>
            <a:ext cx="10515600" cy="48547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de la première connexion à l’application LPI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950" y="1173330"/>
            <a:ext cx="4393930" cy="568467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Vous accédez alors au LPI et devez saisir votre mot de passe LPI pour vous authentifier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page d’accueil du LPI s’affiche </a:t>
            </a:r>
          </a:p>
        </p:txBody>
      </p:sp>
      <p:pic>
        <p:nvPicPr>
          <p:cNvPr id="8" name="Image 7">
            <a:extLst/>
          </p:cNvPr>
          <p:cNvPicPr/>
          <p:nvPr/>
        </p:nvPicPr>
        <p:blipFill rotWithShape="1">
          <a:blip r:embed="rId2">
            <a:lum/>
            <a:alphaModFix/>
          </a:blip>
          <a:srcRect r="381" b="34728"/>
          <a:stretch/>
        </p:blipFill>
        <p:spPr bwMode="auto">
          <a:xfrm>
            <a:off x="4630105" y="1048879"/>
            <a:ext cx="6912308" cy="2616586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370" y="4270752"/>
            <a:ext cx="7235674" cy="2084673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325686" y="2357172"/>
            <a:ext cx="943276" cy="114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62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30" y="1715732"/>
            <a:ext cx="6606609" cy="571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0214" y="163804"/>
            <a:ext cx="5443088" cy="48547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Déconnexion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90379"/>
            <a:ext cx="4393930" cy="5684670"/>
          </a:xfrm>
        </p:spPr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Pour se déconnecter en toute sécurité, l’utilisateur doit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obligatoirement cliquer sur le bouton de déconnexion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en haut à droite sur toutes les pages. </a:t>
            </a:r>
          </a:p>
          <a:p>
            <a:endParaRPr lang="fr-F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 pop-in pour confirmation s’affiche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Cliquer sur « Se déconnecter » pour quitter l’application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796465" y="2357172"/>
            <a:ext cx="943276" cy="114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64431" y="5488471"/>
            <a:ext cx="11726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2000" dirty="0">
                <a:solidFill>
                  <a:srgbClr val="1F497D"/>
                </a:solidFill>
                <a:latin typeface="Marianne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Pour garantir la confidentialité des données de l’élève., </a:t>
            </a:r>
            <a:r>
              <a:rPr lang="fr-FR" sz="2000" b="1" dirty="0">
                <a:solidFill>
                  <a:srgbClr val="1F497D"/>
                </a:solidFill>
                <a:latin typeface="Marianne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2000" dirty="0">
                <a:solidFill>
                  <a:srgbClr val="1F497D"/>
                </a:solidFill>
                <a:latin typeface="Marianne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l est indispensable de fermer directement la fenêtre de l’application en cliquant sur le bouton de déconnexion de manière à terminer la session en cours.</a:t>
            </a:r>
            <a:r>
              <a:rPr lang="fr-FR" sz="2000" b="1" dirty="0">
                <a:solidFill>
                  <a:srgbClr val="1F497D"/>
                </a:solidFill>
                <a:latin typeface="Marianne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000" i="1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937163" y="1748218"/>
            <a:ext cx="1147129" cy="539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22" y="2769423"/>
            <a:ext cx="643636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6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4869" y="288758"/>
            <a:ext cx="9335704" cy="40816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de la reconnexion à l’application LPI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10653"/>
            <a:ext cx="10783186" cy="5684670"/>
          </a:xfrm>
        </p:spPr>
        <p:txBody>
          <a:bodyPr>
            <a:normAutofit/>
          </a:bodyPr>
          <a:lstStyle/>
          <a:p>
            <a:pPr lvl="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Connectez-vous sur le portail Aréna</a:t>
            </a: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Cliquer sur le lien « LPI – Livret de parcours inclusif » pour accéder à l’application. </a:t>
            </a: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38" y="1389186"/>
            <a:ext cx="6436723" cy="2145507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38" y="5034175"/>
            <a:ext cx="6436723" cy="123943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 contourW="6350">
            <a:contourClr>
              <a:schemeClr val="tx1">
                <a:lumMod val="50000"/>
                <a:lumOff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88203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1447" y="223525"/>
            <a:ext cx="7709034" cy="48547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de la reconnexion à l’application LPI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10653"/>
            <a:ext cx="10783186" cy="568467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Vous serez directement redirigé sur la page d’authentification du LPI </a:t>
            </a: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Saisissez votre mot de passe LPI et vous serez directement connecté à la page d’accueil de l’application</a:t>
            </a:r>
          </a:p>
          <a:p>
            <a:pPr lvl="0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/>
          </p:cNvPr>
          <p:cNvPicPr/>
          <p:nvPr/>
        </p:nvPicPr>
        <p:blipFill rotWithShape="1">
          <a:blip r:embed="rId2">
            <a:lum/>
            <a:alphaModFix/>
          </a:blip>
          <a:srcRect r="381" b="34728"/>
          <a:stretch/>
        </p:blipFill>
        <p:spPr bwMode="auto">
          <a:xfrm>
            <a:off x="3486593" y="1361632"/>
            <a:ext cx="5486400" cy="211455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89" y="4371549"/>
            <a:ext cx="6121807" cy="193876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>
                <a:lumMod val="50000"/>
                <a:lumOff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0126544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égion-MIRAEP-Nov 2020">
  <a:themeElements>
    <a:clrScheme name="MIRAEP 2020">
      <a:dk1>
        <a:sysClr val="windowText" lastClr="000000"/>
      </a:dk1>
      <a:lt1>
        <a:sysClr val="window" lastClr="FFFFFF"/>
      </a:lt1>
      <a:dk2>
        <a:srgbClr val="FF7802"/>
      </a:dk2>
      <a:lt2>
        <a:srgbClr val="353FB1"/>
      </a:lt2>
      <a:accent1>
        <a:srgbClr val="489372"/>
      </a:accent1>
      <a:accent2>
        <a:srgbClr val="D7B848"/>
      </a:accent2>
      <a:accent3>
        <a:srgbClr val="1292AB"/>
      </a:accent3>
      <a:accent4>
        <a:srgbClr val="EB3B02"/>
      </a:accent4>
      <a:accent5>
        <a:srgbClr val="42A6DE"/>
      </a:accent5>
      <a:accent6>
        <a:srgbClr val="EB616A"/>
      </a:accent6>
      <a:hlink>
        <a:srgbClr val="42A6DE"/>
      </a:hlink>
      <a:folHlink>
        <a:srgbClr val="D7B8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égion-MIRAEP-Nov 2020" id="{25EEDA87-C75F-4AED-A4F7-5E8367CB7551}" vid="{86516506-F44E-484F-84AF-524EF25F58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627</Words>
  <Application>Microsoft Office PowerPoint</Application>
  <PresentationFormat>Grand écran</PresentationFormat>
  <Paragraphs>116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Marianne</vt:lpstr>
      <vt:lpstr>Wingdings</vt:lpstr>
      <vt:lpstr>Thème Office</vt:lpstr>
      <vt:lpstr>Conception personnalisée</vt:lpstr>
      <vt:lpstr>Région-MIRAEP-Nov 2020</vt:lpstr>
      <vt:lpstr>Présentation PowerPoint</vt:lpstr>
      <vt:lpstr>Présentation PowerPoint</vt:lpstr>
      <vt:lpstr>Vérification de l’accès au LPI</vt:lpstr>
      <vt:lpstr>Authentification renforcée </vt:lpstr>
      <vt:lpstr>Présentation PowerPoint</vt:lpstr>
      <vt:lpstr>Vérification de la première connexion à l’application LPI</vt:lpstr>
      <vt:lpstr>Déconnexion</vt:lpstr>
      <vt:lpstr>Vérification de la reconnexion à l’application LPI</vt:lpstr>
      <vt:lpstr>Vérification de la reconnexion à l’application LPI</vt:lpstr>
      <vt:lpstr>Vérification du périmètre utilisateur – Rechercher un élève</vt:lpstr>
      <vt:lpstr>Présentation PowerPoint</vt:lpstr>
      <vt:lpstr>En cas de difficultés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PAMELA LUCAS</dc:creator>
  <cp:lastModifiedBy>Moulart Serena</cp:lastModifiedBy>
  <cp:revision>99</cp:revision>
  <dcterms:created xsi:type="dcterms:W3CDTF">2022-01-17T20:25:10Z</dcterms:created>
  <dcterms:modified xsi:type="dcterms:W3CDTF">2023-06-07T11:13:16Z</dcterms:modified>
</cp:coreProperties>
</file>