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4" r:id="rId7"/>
    <p:sldId id="257" r:id="rId8"/>
    <p:sldId id="259" r:id="rId9"/>
    <p:sldId id="535" r:id="rId10"/>
    <p:sldId id="275" r:id="rId11"/>
    <p:sldId id="276" r:id="rId12"/>
    <p:sldId id="525" r:id="rId13"/>
    <p:sldId id="529" r:id="rId14"/>
    <p:sldId id="530" r:id="rId15"/>
    <p:sldId id="531" r:id="rId16"/>
    <p:sldId id="526" r:id="rId17"/>
    <p:sldId id="528" r:id="rId18"/>
    <p:sldId id="527" r:id="rId19"/>
    <p:sldId id="532" r:id="rId20"/>
    <p:sldId id="533" r:id="rId21"/>
    <p:sldId id="534" r:id="rId22"/>
    <p:sldId id="26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6A6"/>
    <a:srgbClr val="04A88D"/>
    <a:srgbClr val="00CC99"/>
    <a:srgbClr val="05CBD5"/>
    <a:srgbClr val="038771"/>
    <a:srgbClr val="333399"/>
    <a:srgbClr val="3333CC"/>
    <a:srgbClr val="990033"/>
    <a:srgbClr val="66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30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120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FF100-B1F8-4055-9DF2-BFE9A1C92B69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Volet pédagogique du PEE - pôle PEP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E9D2-27D8-4FA8-BC5D-E10839435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9436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28:03.17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3384 78 24575,'-6'1'0,"-1"1"0,0-1 0,0 0 0,0-1 0,0 0 0,0 0 0,-11-2 0,-50-13 0,26 4 0,-73-10 0,0 5 0,-1 4 0,0 6 0,-214 16 0,194 6 0,0 5 0,2 6 0,-238 81 0,262-65 0,1 4 0,3 4 0,2 6 0,3 4 0,2 4 0,4 4 0,2 5 0,-161 166 0,129-98 0,-129 191 0,219-284 0,2 1 0,-47 102 0,72-131 0,0 0 0,2 0 0,0 0 0,-3 34 0,7-41 0,1 1 0,1 0 0,1 0 0,0-1 0,1 1 0,0-1 0,8 25 0,-3-19 0,1-1 0,1-1 0,1 1 0,0-1 0,1-1 0,1 0 0,16 17 0,5 1 0,0-2 0,40 30 0,-10-14 0,3-3 0,2-2 0,139 65 0,-105-66 0,2-5 0,138 33 0,230 13 0,1-40 0,1224 37 0,-1063-72-397,0-44 206,233-110 191,-18-83 0,-258 17 0,-442 146 0,259-156 0,-344 180 0,109-93 0,-147 110 0,-1-1 0,-1-1 0,-1-1 0,-1-1 0,-2-1 0,21-39 0,-33 52 0,-1 0 0,0-1 0,-2 0 0,1 0 0,-2 0 0,4-28 0,-7 31 0,-1 1 0,0-1 0,0 0 0,-2 0 0,1 0 0,-2 0 0,0 1 0,-9-26 0,3 19 0,-1-1 0,0 2 0,-2-1 0,0 2 0,-1-1 0,-1 2 0,-18-20 0,-7 0 0,-83-62 0,26 34-163,-2 3 0,-3 5-1,-187-75 1,-349-77-1425,-550-32 470,-29 144 145,738 94-227,39 10-871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54:05.68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2194 191 24575,'-14'-6'0,"0"0"0,-1 1 0,0 1 0,1 1 0,-18-3 0,-9-1 0,-504-85 0,448 82 0,-265-16 0,318 25 0,-62-10 0,-35-2 0,-271 14 0,399-1 0,1 2 0,0-1 0,0 2 0,0 0 0,0 0 0,0 1 0,1 0 0,0 1 0,-1 1 0,2-1 0,-1 2 0,-10 8 0,-2 2 0,1 2 0,0 0 0,2 2 0,-20 25 0,34-38 0,0 2 0,0-1 0,1 1 0,0-1 0,0 1 0,2 1 0,-1-1 0,1 0 0,0 1 0,1 0 0,-1 13 0,1 17 0,4 69 0,1-42 0,-5 73 0,5 103 0,9-176 0,-7-51 0,-2 1 0,2 18 0,-3-17 0,1-1 0,1 0 0,0 0 0,1-1 0,14 33 0,-4-19 0,0-2 0,28 39 0,44 40 0,-58-68 0,1-1 0,3-1 0,1-2 0,59 48 0,-66-65 0,1-1 0,31 14 0,-3-1 0,11 3 0,2-3 0,2-3 0,90 23 0,-59-19 0,-73-23 0,1-2 0,0-1 0,0-1 0,34 0 0,124-7 0,-75-1 0,1601 3 0,-1705 0 0,1 0 0,0 0 0,-1-1 0,1-1 0,17-4 0,-24 5 0,0 0 0,0-1 0,1 0 0,-1 0 0,0 0 0,0 0 0,-1 0 0,1 0 0,0-1 0,-1 0 0,1 1 0,-1-1 0,0 0 0,0 0 0,0 0 0,0 0 0,-1 0 0,3-6 0,48-110 0,-26 63 0,18-58 0,-37 88 0,-2 1 0,-1-1 0,1-36 0,-3 34 0,0 1 0,13-51 0,42-87 0,-38 115 0,-13 35 0,0 0 0,-1-1 0,-1 1 0,5-32 0,-5 7 0,-2 0 0,-1 0 0,-2 1 0,-8-50 0,6 80 0,0-1 0,0 1 0,0 0 0,-1 0 0,-1 0 0,0 0 0,-9-12 0,-5-4 0,-25-23 0,-4-6 0,25 27 0,0 1 0,-2 1 0,-1 2 0,-1 0 0,-49-30 0,59 44 0,0 2 0,-1 0 0,0 1 0,0 1 0,0 0 0,0 2 0,-34-3 0,-47-11 0,-230-57 0,291 68 0,0 1 0,-1 3 0,-54 2 0,50 2 0,0-3 0,-50-7 0,92 8 0,-17-2 0,0-1 0,0-1 0,1-1 0,-1 0 0,-20-10 0,38 15-23,-1 0-1,0 0 1,1-1-1,-1 1 1,1 0-1,-1 0 0,1 0 1,-1-1-1,1 1 1,-1 0-1,1-1 1,-1 1-1,1 0 1,-1-1-1,1 1 1,-1-1-1,1 1 1,0-1-1,-1 1 0,1 0 1,0-1-1,-1 0 1,1 1-1,0-1 1,0 1-1,-1-1 1,1 1-1,0-1 1,0 1-1,0-1 1,0 0-1,0 1 0,0-1 1,0 1-1,0-1 1,0 0-1,0 1 1,0-1-1,0 1 1,0-1-1,1 1 1,-1-1-1,0 0 0,0 1 1,1-1-1,-1 1 1,0-1-1,1 1 1,-1-1-1,0 1 1,1 0-1,-1-1 1,1 1-1,-1-1 1,1 1-1,-1 0 0,2-1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54:08.06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1979 2 24575,'-286'-1'0,"-309"3"0,527 2 0,0 4 0,0 2 0,1 4 0,-125 42 0,75-22 0,-24 8 0,41-11 0,63-21 0,1 1 0,0 2 0,-40 21 0,70-31 0,0 1 0,0-1 0,0 1 0,1 1 0,0-1 0,0 1 0,0 0 0,0 0 0,1 0 0,0 1 0,0-1 0,0 1 0,1 0 0,0 0 0,0 1 0,-3 10 0,2 0 0,1 0 0,1 1 0,1-1 0,0 1 0,2 23 0,0-23 0,22 262 0,-18-249 0,2 1 0,1-1 0,2-1 0,1 1 0,1-2 0,28 49 0,-7-26 0,3-3 0,1-1 0,3-1 0,71 63 0,-90-92 0,1-1 0,1 0 0,1-2 0,35 17 0,107 38 0,-125-54 0,60 24 0,3-5 0,0-5 0,2-4 0,1-4 0,0-6 0,152 5 0,-245-21 0,284-3 0,-292 3 0,0 0 0,-1 0 0,1-1 0,0 0 0,0 0 0,-1 0 0,1-1 0,0 0 0,-1 0 0,0 0 0,1 0 0,-1-1 0,0 0 0,0 0 0,-1-1 0,1 1 0,-1-1 0,1 0 0,-1 0 0,0 0 0,-1-1 0,1 0 0,-1 1 0,0-1 0,0 0 0,0-1 0,-1 1 0,0 0 0,0-1 0,2-7 0,12-32 0,2 0 0,2 2 0,2 0 0,2 1 0,32-42 0,-37 56 0,0-2 0,-2 0 0,23-55 0,-35 64 0,-1-1 0,-1 1 0,-1 0 0,-1-1 0,0 0 0,-5-34 0,1-3 0,3-308 0,-1 355 0,0 1 0,-1 0 0,0-1 0,-1 1 0,0 0 0,0 0 0,-1 0 0,-11-19 0,-5-5 0,-29-38 0,27 42 0,13 18 0,-1 1 0,0 1 0,-1 0 0,0 0 0,-1 1 0,0 1 0,-23-15 0,-8 0 0,-50-19 0,75 35 0,-41-16 0,-73-20 0,107 39 0,0 1 0,0 1 0,0 1 0,-1 2 0,-43 4 0,41 0-1365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54:09.39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698 0 24575,'-2'1'0,"-1"0"0,1 1 0,-1-1 0,1 1 0,0-1 0,-1 1 0,1 0 0,0 0 0,0 0 0,0 0 0,0 0 0,1 1 0,-1-1 0,1 0 0,-1 1 0,-1 5 0,-7 7 0,-11 10 0,0-2 0,-1 0 0,-2-1 0,0-2 0,-1 0 0,-1-2 0,-1 0 0,0-2 0,-51 22 0,51-28 0,0 0 0,0-2 0,0 0 0,-1-2 0,0-1 0,-1-2 0,1-1 0,0 0 0,-55-6 0,58-1-1365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54:17.4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28:04.42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5553 450 24575,'-16'-5'0,"-187"-64"0,-111-34 0,40 28-441,-4 11 0,-3 13-1,-1 12 1,-464-4 0,452 49 339,0 12 0,1 14 1,2 12-1,-401 114 1,399-70 101,-344 154 0,581-218-97,0 3 1,-95 64 0,141-84 88,1 1 0,-1-1 0,2 2 0,-1-1 0,1 1 0,0 0 0,1 1 0,-10 17 0,14-21 9,1-1-1,0 1 1,0 0 0,0 0 0,1 0-1,0 0 1,0 0 0,0 1 0,1-1-1,0 0 1,0 0 0,1 1 0,-1-1-1,1 0 1,1 0 0,-1 0 0,1 0 0,3 6-1,1 2 0,1 0 0,0-1 0,1 0 0,1 0 0,14 17 0,2-3 0,37 32 0,1-7-136,116 75 0,89 26-468,-16-26 524,5-12 0,5-11-1,4-12 1,305 64 0,-252-92-178,2-14 1,1-13-1,426-7 1,-272-46-157,-1-21 1,-3-20-1,523-133 0,-412 29 239,-397 97-158,185-91-1,-185 56 334,-150 78 0,-1-2 0,-2-1 0,0-1 0,46-47 0,-68 60 0,0-2 0,-1 1 0,-1-1 0,0 0 0,13-28 0,-18 31 0,0-1 0,0 1 0,-1-1 0,-1 0 0,0 0 0,0-1 0,-1 1 0,-2-23 0,-1 18 0,0 0 0,-2-1 0,0 1 0,-1 0 0,0 1 0,-2-1 0,0 1 0,-1 1 0,-15-24 0,3 10 0,-2 0 0,-1 2 0,-49-46 0,29 36 0,-68-45 0,-89-35 102,-48 8 305,-47 14-141,-50 22 553,-35 28-484,23 21-2551,353 24 2177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28:05.63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3031 405 24575,'-17'-5'0,"-136"-35"-7,-2 7 0,-1 6 0,-176-6 0,96 25-368,-338 32 0,127 36 375,336-37 0,-212 73 0,274-77 0,1 2 0,1 2 0,1 2 0,1 2 0,-59 46 0,85-56 0,0 0 0,1 2 0,1 0 0,1 0 0,-21 34 0,28-38 0,0 1 0,1 0 0,1 0 0,1 1 0,1 0 0,0 0 0,1 1 0,-3 30 0,6-31 0,1 1 0,0-1 0,1 0 0,1 0 0,1 0 0,1 0 0,5 17 0,-1-12 0,1 0 0,0 0 0,2-1 0,21 31 0,-5-15 0,2-2 0,2-1 0,1-1 0,70 55 0,-20-28-41,3-3 1,2-4-1,3-4 0,144 56 0,-64-42-521,302 67 1,-241-84 205,3-10-1,456 10 1,-466-50 115,0-10 0,-1-10-1,260-61 1,-345 52 241,219-84 0,-288 88 0,-2-2 0,-1-4 0,-2-2 0,114-87 0,-151 101-36,0-1 0,-1-1 0,-2-2-1,-1 0 1,-1-1 0,-1-2 0,17-32 0,-28 43 15,-1 0 0,-1 0 1,-1-1-1,0 0 0,-2 0 1,0-1-1,-1 0 0,-2 1 1,0-1-1,-1-1 0,-1 1 1,-1 0-1,-4-26 0,-1 20 21,-1 0 0,-1 1 0,-1 0 0,-2 0 0,-1 1 0,0 0 0,-2 1 0,-1 0 0,-1 2 0,-34-40 0,9 21 0,-1 0 0,-2 3 0,-1 2 0,-63-38 0,8 14-108,-3 4-1,-197-75 0,133 73-648,-205-42 0,193 65 474,-236-16 0,158 38-784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28:06.33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1 24575,'0'0'0,"0"0"0,0 0 0,5 19 0,9 25 0,15 27 0,23 28 0,23 27 0,24 23 0,18 14 0,16 3-748,9-5 748,4-16 0,-3-21 0,-27-32-7443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28:07.07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1789 1 24575,'0'0'0,"-14"5"0,-20 10 0,-25 12 0,-30 14 0,-32 12 0,-31 13 0,-29 10 0,-26 10-777,-20 10 777,-15 10 0,-8 3 0,38-16-7414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27:56.0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3991 296 24575,'-1'-4'0,"0"1"0,0-1 0,-1 1 0,0 0 0,1-1 0,-1 1 0,0 0 0,0 0 0,-1 0 0,1 1 0,0-1 0,-1 0 0,0 1 0,0-1 0,0 1 0,0 0 0,0 0 0,0 0 0,0 1 0,-5-2 0,-67-34 0,-1 3 0,-2 3 0,-1 4 0,-1 4 0,-84-13 0,-218 0 0,-2 33 0,-211 31 0,436-10 0,-268 66 0,323-54 0,1 5 0,2 4 0,2 5 0,2 3 0,2 5 0,3 5 0,2 3 0,-130 113 0,172-129 0,1 3 0,2 1 0,3 3 0,1 1 0,-32 58 0,52-75 0,1 2 0,2 1 0,2 0 0,2 1 0,1 0 0,2 1 0,1 1 0,3 0 0,-3 44 0,9-56 0,1 0 0,2 0 0,1 0 0,1 0 0,1 0 0,15 42 0,-8-37 0,1-1 0,2 0 0,1-1 0,38 53 0,-19-39 0,2-2 0,2-2 0,2-1 0,1-2 0,3-2 0,77 50 0,-19-24 0,1-5 0,3-4 0,3-5 0,162 50 0,-159-70 0,2-4 0,0-5 0,1-5 0,126-1 0,470-41 0,12-65 0,-6-38 0,754-225-674,-1222 281 674,-3-11 0,364-181 0,-82-35 0,-420 227 0,-2-4 0,150-145 0,-122 77 0,-118 124 0,0-1 0,-2-1 0,0-1 0,20-47 0,-32 62 0,1 0 0,-1 0 0,-1 0 0,0 0 0,0-1 0,-1 1 0,0 0 0,-1-1 0,-1-17 0,-1 19 0,0 0 0,0 0 0,-1 0 0,0 1 0,0-1 0,-1 1 0,0 0 0,-1 0 0,0 1 0,0-1 0,-9-9 0,-1 1 0,0 1 0,-1 1 0,-1 0 0,0 1 0,-36-20 0,6 9 0,-65-24 0,-8 7-94,-1 4-1,-134-21 1,-258-14-457,-399 17-249,-4 56 268,298 22 755,11 36-1338,359-21-3344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27:58.0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2127 194 24575,'-14'-1'0,"-202"-44"0,15 2 0,105 28 0,0 5 0,0 4 0,-170 10 0,181 4 0,1 4 0,1 3 0,0 4 0,-125 46 0,166-48 0,0 2 0,1 2 0,1 1 0,1 2 0,1 2 0,-38 33 0,49-35 0,2 1 0,1 1 0,0 1 0,2 2 0,2 0 0,0 1 0,2 1 0,-19 44 0,24-40 0,1 1 0,2 0 0,1 1 0,2 0 0,1 0 0,2 0 0,2 1 0,2 0 0,1-1 0,7 48 0,0-33 0,3 0 0,2-1 0,2 0 0,2-1 0,3 0 0,43 79 0,-37-87 0,1-1 0,1-1 0,3-1 0,1-2 0,2-1 0,62 51 0,-51-53 0,0-2 0,3-2 0,0-2 0,2-2 0,84 31 0,-21-21 0,2-4 0,1-5 0,192 18 0,362-19 0,264-63-324,-2-39 0,-473 29 324,-2-31 0,-334 48 0,194-75 0,-234 70 0,-2-3 0,-1-4 0,83-59 0,-114 66 0,-2-2 0,-1-2 0,-2-1 0,72-88 0,-95 101 0,-1-1 0,-1-1 0,-2-1 0,-1 0 0,-1-1 0,-1-1 0,-2 0 0,-2-1 0,13-63 0,-21 80 0,-1-1 0,0 1 0,-1-1 0,0 0 0,-2 1 0,0-1 0,-5-21 0,3 26 0,0 0 0,0-1 0,-2 1 0,1 1 0,-2-1 0,1 1 0,-2 0 0,1 1 0,-18-19 0,3 8 0,-1 1 0,-1 1 0,0 2 0,-43-24 0,-117-49 0,177 87 0,-171-72-2,-186-51-1,-200-13-8,-13 49 0,-1 31 6,-261 18-908,10 82-1055,567-6-2662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28:12.4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24575,'1'0'0,"0"1"0,0-1 0,0 0 0,0 0 0,0 1 0,0-1 0,0 1 0,-1-1 0,1 0 0,0 1 0,0 0 0,0-1 0,-1 1 0,1-1 0,0 1 0,-1 0 0,1 0 0,-1-1 0,1 1 0,-1 0 0,1 0 0,-1 0 0,1-1 0,-1 1 0,1 2 0,4 6 0,29 37 0,2-1 0,47 46 0,95 76 0,-122-116 0,443 443 0,-49 45 0,-174-136 0,-80-111 0,-147-223 0,3-3 0,88 87 0,-105-120 0,3-1 0,0-2 0,2-1 0,1-3 0,72 36 0,43-1 0,-30-13 0,-120-46-227,0 1-1,0 0 1,0 0-1,0 0 1,8 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3:53:57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865 57 24575,'-6'-4'0,"0"0"0,-1 0 0,0 0 0,1 1 0,-1 0 0,0 1 0,-1-1 0,1 1 0,-9-1 0,4 0 0,-16-3 0,-1 0 0,1 2 0,-1 1 0,-36 1 0,50 2 0,0 1 0,0 1 0,0 0 0,1 1 0,-1 0 0,1 1 0,0 1 0,0 1 0,0 0 0,-15 9 0,-16 14 0,1 2 0,2 2 0,2 2 0,0 1 0,-45 56 0,72-73 0,0 0 0,1 1 0,1 0 0,1 1 0,0 1 0,2 0 0,1 0 0,0 0 0,-3 29 0,-1 26 0,-2 108 0,13-179 0,-2 100 0,24 197 0,-21-287 0,2 1 0,0-1 0,7 21 0,-7-30 0,0-1 0,0 1 0,1-1 0,0 1 0,0-1 0,1 0 0,-1-1 0,1 1 0,11 8 0,286 214 0,-183-145 0,-90-64 0,0-2 0,0-1 0,2-2 0,0-1 0,57 16 0,170 25 0,-148-42 0,177-3 0,-67-5 0,1282 17 0,-1246-21 0,-231 0 0,-1-1 0,1-1 0,28-7 0,-39 6 0,-1-1 0,0 0 0,-1-1 0,1-1 0,-1 0 0,0-1 0,15-10 0,21-16 0,-19 14 0,49-43 0,-71 55 0,1-1 0,-1 0 0,0 0 0,-1-1 0,1 0 0,-2 0 0,1 0 0,-2-1 0,1 0 0,3-13 0,68-208 0,-62 192 0,-4 2 0,-1 0 0,-1 0 0,-3-1 0,0 0 0,-3 0 0,-1-1 0,-7-61 0,3 84 0,0 0 0,-1 0 0,-1 1 0,0-1 0,-1 1 0,0 1 0,-14-22 0,-66-94 0,83 127 0,-11-17 0,-1 1 0,-1 1 0,-1 1 0,0 0 0,-1 1 0,-27-18 0,-9-1 0,0 2 0,-2 3 0,-90-36 0,-23 7 0,-54-21 0,152 55 0,-2 2 0,0 3 0,-1 4 0,-1 3 0,0 4 0,-1 2 0,-87 4 0,20 6 0,-308-4 0,374-4 0,-119-21 0,112 6 0,51 11 0,1 2 0,-62-7 0,63 13 0,15 1 0,0 0 0,-1-2 0,1 0 0,0 0 0,0-1 0,1-1 0,-1-1 0,-15-7 0,18 7-151,0 1-1,0 0 0,-1 1 0,0 0 1,1 1-1,-1 0 0,0 1 1,-16 1-1,13 0-6674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B288-748B-4AD0-91CA-07D9F654EC71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Volet pédagogique du PEE - pôle PEP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F7D4B-3EEA-4456-AE5B-A700B5C2B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1269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D4B-3EEA-4456-AE5B-A700B5C2B5B9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B218B-9BA0-4F4C-ACFE-C7545F3260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Volet pédagogique du PEE - pôle PEP</a:t>
            </a:r>
          </a:p>
        </p:txBody>
      </p:sp>
    </p:spTree>
    <p:extLst>
      <p:ext uri="{BB962C8B-B14F-4D97-AF65-F5344CB8AC3E}">
        <p14:creationId xmlns:p14="http://schemas.microsoft.com/office/powerpoint/2010/main" val="108014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D4B-3EEA-4456-AE5B-A700B5C2B5B9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CF515-95B2-4482-96D5-654E32891A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Volet pédagogique du PEE - pôle PEP</a:t>
            </a:r>
          </a:p>
        </p:txBody>
      </p:sp>
    </p:spTree>
    <p:extLst>
      <p:ext uri="{BB962C8B-B14F-4D97-AF65-F5344CB8AC3E}">
        <p14:creationId xmlns:p14="http://schemas.microsoft.com/office/powerpoint/2010/main" val="368536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313912"/>
            <a:ext cx="12192000" cy="2673190"/>
          </a:xfrm>
        </p:spPr>
        <p:txBody>
          <a:bodyPr anchor="b">
            <a:normAutofit/>
          </a:bodyPr>
          <a:lstStyle>
            <a:lvl1pPr algn="ctr">
              <a:defRPr lang="fr-FR" sz="6600" b="1" kern="1200" baseline="0" dirty="0" smtClean="0">
                <a:solidFill>
                  <a:schemeClr val="bg1"/>
                </a:solidFill>
                <a:latin typeface="Aracne Regular Italic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fr-FR" dirty="0"/>
              <a:t>PRÉ-RENTRÉE DES CHEFS D’ÉTABLISSEMENT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5" y="0"/>
            <a:ext cx="1952948" cy="1312990"/>
          </a:xfrm>
          <a:prstGeom prst="rect">
            <a:avLst/>
          </a:prstGeom>
        </p:spPr>
      </p:pic>
      <p:cxnSp>
        <p:nvCxnSpPr>
          <p:cNvPr id="37" name="Connecteur droit 36"/>
          <p:cNvCxnSpPr/>
          <p:nvPr userDrawn="1"/>
        </p:nvCxnSpPr>
        <p:spPr>
          <a:xfrm>
            <a:off x="4905375" y="4295775"/>
            <a:ext cx="18859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23344"/>
          </a:xfrm>
        </p:spPr>
        <p:txBody>
          <a:bodyPr/>
          <a:lstStyle>
            <a:lvl1pPr>
              <a:defRPr lang="fr-FR" b="1" dirty="0" smtClean="0">
                <a:solidFill>
                  <a:srgbClr val="04A88D"/>
                </a:solidFill>
                <a:latin typeface="Aracne Regular Italic" panose="02000506000000020004" pitchFamily="50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2424796"/>
            <a:ext cx="10515600" cy="38583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Volet Pédagogique du PEE - pôle PEP - 2021/2022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498369"/>
            <a:ext cx="10515600" cy="620713"/>
          </a:xfrm>
        </p:spPr>
        <p:txBody>
          <a:bodyPr>
            <a:noAutofit/>
          </a:bodyPr>
          <a:lstStyle>
            <a:lvl1pPr marL="0" indent="0">
              <a:buNone/>
              <a:defRPr sz="3200" i="0">
                <a:solidFill>
                  <a:srgbClr val="05CBD5"/>
                </a:solidFill>
                <a:latin typeface="Aracne Regular Italic" panose="02000506000000020004" pitchFamily="50" charset="0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80067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2351313"/>
            <a:ext cx="5181600" cy="38256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2351313"/>
            <a:ext cx="5181600" cy="3825650"/>
          </a:xfrm>
        </p:spPr>
        <p:txBody>
          <a:bodyPr/>
          <a:lstStyle/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Volet Pédagogique du PEE - pôle PEP - 2021/2022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838200" y="365126"/>
            <a:ext cx="10515600" cy="112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4A88D"/>
                </a:solidFill>
                <a:latin typeface="Aracne Regular Italic" panose="02000506000000020004" pitchFamily="50" charset="0"/>
              </a:rPr>
              <a:t>TITRE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498369"/>
            <a:ext cx="10515600" cy="620713"/>
          </a:xfrm>
        </p:spPr>
        <p:txBody>
          <a:bodyPr>
            <a:noAutofit/>
          </a:bodyPr>
          <a:lstStyle>
            <a:lvl1pPr marL="0" indent="0" algn="l">
              <a:buNone/>
              <a:defRPr sz="3200" i="0">
                <a:solidFill>
                  <a:srgbClr val="05CBD5"/>
                </a:solidFill>
                <a:latin typeface="Aracne Regular Italic" panose="02000506000000020004" pitchFamily="50" charset="0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862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A88D"/>
                </a:solidFill>
                <a:latin typeface="Aracne Regular Italic" panose="02000506000000020004" pitchFamily="50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Volet Pédagogique du PEE - pôle PEP - 2021/2022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3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A88D"/>
                </a:solidFill>
                <a:latin typeface="Aracne Regular Italic" panose="02000506000000020004" pitchFamily="50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Volet Pédagogique du PEE - pôle PEP - 2021/2022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0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acne Regular Italic" panose="02000506000000020004" pitchFamily="50" charset="0"/>
              </a:defRPr>
            </a:lvl1pPr>
          </a:lstStyle>
          <a:p>
            <a:r>
              <a:rPr lang="fr-FR" dirty="0"/>
              <a:t>Merci pour </a:t>
            </a:r>
            <a:br>
              <a:rPr lang="fr-FR" dirty="0"/>
            </a:br>
            <a:r>
              <a:rPr lang="fr-FR" dirty="0"/>
              <a:t>votre attention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b="1" cap="all">
                <a:solidFill>
                  <a:srgbClr val="04A88D"/>
                </a:solidFill>
              </a:rPr>
              <a:t>Volet Pédagogique du PEE - pôle PEP - 2021/2022</a:t>
            </a:r>
            <a:endParaRPr lang="fr-FR" dirty="0">
              <a:solidFill>
                <a:srgbClr val="04A8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0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073"/>
            <a:ext cx="12192000" cy="53734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8200" y="6320212"/>
            <a:ext cx="4114800" cy="53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cap="all" baseline="0" dirty="0" smtClean="0">
                <a:solidFill>
                  <a:schemeClr val="bg1"/>
                </a:solidFill>
              </a:defRPr>
            </a:lvl1pPr>
          </a:lstStyle>
          <a:p>
            <a:r>
              <a:rPr lang="fr-FR"/>
              <a:t>Volet Pédagogique du PEE - pôle PEP - 2021/2022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809514" y="5902779"/>
            <a:ext cx="1382486" cy="95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86" y="5997120"/>
            <a:ext cx="1196773" cy="8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all" baseline="0">
          <a:solidFill>
            <a:srgbClr val="04A88D"/>
          </a:solidFill>
          <a:latin typeface="Aracne Regular Italic" panose="02000506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85039" y="2317493"/>
            <a:ext cx="6409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Merci pour </a:t>
            </a:r>
            <a:br>
              <a:rPr lang="fr-FR" dirty="0"/>
            </a:br>
            <a:r>
              <a:rPr lang="fr-FR" dirty="0"/>
              <a:t>votre attention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0" y="4118894"/>
            <a:ext cx="2395874" cy="1610787"/>
          </a:xfrm>
          <a:prstGeom prst="rect">
            <a:avLst/>
          </a:prstGeom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991280" y="6526431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150" b="0">
                <a:solidFill>
                  <a:srgbClr val="333399"/>
                </a:solidFill>
                <a:latin typeface="+mn-lt"/>
              </a:defRPr>
            </a:lvl1pPr>
          </a:lstStyle>
          <a:p>
            <a:r>
              <a:rPr lang="fr-FR" b="1" cap="all">
                <a:solidFill>
                  <a:srgbClr val="04A88D"/>
                </a:solidFill>
              </a:rPr>
              <a:t>Volet Pédagogique du PEE - pôle PEP - 2021/2022</a:t>
            </a:r>
            <a:endParaRPr lang="fr-FR" dirty="0">
              <a:solidFill>
                <a:srgbClr val="04A88D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40" y="0"/>
            <a:ext cx="4551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4A88D"/>
          </a:solidFill>
          <a:latin typeface="Aracne Regular Italic" panose="02000506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png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" Type="http://schemas.openxmlformats.org/officeDocument/2006/relationships/image" Target="../media/image21.png"/><Relationship Id="rId21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openxmlformats.org/officeDocument/2006/relationships/customXml" Target="../ink/ink2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60.png"/><Relationship Id="rId24" Type="http://schemas.openxmlformats.org/officeDocument/2006/relationships/customXml" Target="../ink/ink8.xml"/><Relationship Id="rId32" Type="http://schemas.openxmlformats.org/officeDocument/2006/relationships/customXml" Target="../ink/ink12.xm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10.xml"/><Relationship Id="rId10" Type="http://schemas.openxmlformats.org/officeDocument/2006/relationships/customXml" Target="../ink/ink1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34.png"/><Relationship Id="rId30" Type="http://schemas.openxmlformats.org/officeDocument/2006/relationships/customXml" Target="../ink/ink11.xml"/><Relationship Id="rId8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6417" y="1895995"/>
            <a:ext cx="12192000" cy="2673190"/>
          </a:xfrm>
        </p:spPr>
        <p:txBody>
          <a:bodyPr>
            <a:normAutofit/>
          </a:bodyPr>
          <a:lstStyle/>
          <a:p>
            <a:r>
              <a:rPr lang="fr-FR">
                <a:latin typeface="Aracne Regular Italic"/>
              </a:rPr>
              <a:t>DEMARCHE pour Elaborer    le VOLET Pédagogique du PEE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D56DCC-8536-49CC-9C71-1DEDA3140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3" y="4530935"/>
            <a:ext cx="3463496" cy="17205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0D07F9-ABE5-4871-ACF3-3D9B78E57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5" y="427503"/>
            <a:ext cx="8014585" cy="12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8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90F3F-76A8-4FE2-9773-9027BBF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417B842-33ED-4665-804E-0023A7AD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213818"/>
            <a:ext cx="2376973" cy="79187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Étape 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78755B8-D48A-4DF1-ABF5-CA6EDDE24694}"/>
              </a:ext>
            </a:extLst>
          </p:cNvPr>
          <p:cNvSpPr/>
          <p:nvPr/>
        </p:nvSpPr>
        <p:spPr>
          <a:xfrm>
            <a:off x="6847115" y="64243"/>
            <a:ext cx="5125615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RECUEILLIR DES DONNEES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F8E43CB-DD97-4FC1-8075-F05381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760941" y="1474313"/>
            <a:ext cx="1020374" cy="94737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8B8863E-83B4-9A90-8A3F-2656F7036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95" y="3090451"/>
            <a:ext cx="1144995" cy="11449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DA1139D-C21E-7DE6-026A-D069D83D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50" y="1386372"/>
            <a:ext cx="3331759" cy="4553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8F874B-8059-BC98-A7A3-A158B070A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47" y="110937"/>
            <a:ext cx="1644814" cy="1644814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30DA2F7-6DA5-3DB9-1439-913C60CD9820}"/>
              </a:ext>
            </a:extLst>
          </p:cNvPr>
          <p:cNvSpPr txBox="1">
            <a:spLocks/>
          </p:cNvSpPr>
          <p:nvPr/>
        </p:nvSpPr>
        <p:spPr>
          <a:xfrm>
            <a:off x="6689387" y="1755751"/>
            <a:ext cx="4769795" cy="29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800" dirty="0"/>
              <a:t>Résultats des évaluations nationales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Evaluations menées dans les classes 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Evaluations diagnostiques communes du dispositif ou de la CLE 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Evaluations menées par l’enseignant spécialisé sur poste RA (comparaison des résultats entre les différentes écoles du RA)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44506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90F3F-76A8-4FE2-9773-9027BBF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417B842-33ED-4665-804E-0023A7AD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213818"/>
            <a:ext cx="2376973" cy="79187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Étape 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78755B8-D48A-4DF1-ABF5-CA6EDDE24694}"/>
              </a:ext>
            </a:extLst>
          </p:cNvPr>
          <p:cNvSpPr/>
          <p:nvPr/>
        </p:nvSpPr>
        <p:spPr>
          <a:xfrm>
            <a:off x="6847115" y="64243"/>
            <a:ext cx="5125615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RECUEILLIR DES DONNEES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F8E43CB-DD97-4FC1-8075-F05381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357344" y="1827461"/>
            <a:ext cx="1020374" cy="94737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8B8863E-83B4-9A90-8A3F-2656F7036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95" y="3090451"/>
            <a:ext cx="1144995" cy="114499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30DA2F7-6DA5-3DB9-1439-913C60CD9820}"/>
              </a:ext>
            </a:extLst>
          </p:cNvPr>
          <p:cNvSpPr txBox="1">
            <a:spLocks/>
          </p:cNvSpPr>
          <p:nvPr/>
        </p:nvSpPr>
        <p:spPr>
          <a:xfrm>
            <a:off x="6792023" y="2421687"/>
            <a:ext cx="4832529" cy="2773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800" dirty="0"/>
              <a:t>Temps de réflexion collectif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Relecture du Projet éducatif d’établissement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En équipe, discerner ce qui fait partie des orientations fortes du PEE et qui mériteraient d’être approfondies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A973F3-104A-9A6A-5790-1B3709DA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77" y="1474313"/>
            <a:ext cx="3521496" cy="4237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4015CF0-2B47-C2DE-FAB1-C5BDEB6F6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47" y="110937"/>
            <a:ext cx="1644814" cy="16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90F3F-76A8-4FE2-9773-9027BBF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417B842-33ED-4665-804E-0023A7AD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213818"/>
            <a:ext cx="2376973" cy="79187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Étape 2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F8E43CB-DD97-4FC1-8075-F05381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760941" y="1474313"/>
            <a:ext cx="1020374" cy="947374"/>
          </a:xfrm>
          <a:prstGeom prst="rect">
            <a:avLst/>
          </a:prstGeom>
        </p:spPr>
      </p:pic>
      <p:pic>
        <p:nvPicPr>
          <p:cNvPr id="4" name="Image 3" descr="Une image contenant texte, meubles, fauteuil&#10;&#10;Description générée automatiquement">
            <a:extLst>
              <a:ext uri="{FF2B5EF4-FFF2-40B4-BE49-F238E27FC236}">
                <a16:creationId xmlns:a16="http://schemas.microsoft.com/office/drawing/2014/main" id="{293AD072-47F7-AF6E-C0A8-850251A3B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403076"/>
            <a:ext cx="6798128" cy="679812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8918CD3-8096-6A5C-175E-14C64E2209DC}"/>
              </a:ext>
            </a:extLst>
          </p:cNvPr>
          <p:cNvSpPr/>
          <p:nvPr/>
        </p:nvSpPr>
        <p:spPr>
          <a:xfrm>
            <a:off x="6847115" y="64243"/>
            <a:ext cx="5125615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ANALYSER LES DONNEES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223ED45-AABA-94BD-858B-8541DAA8B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378" y="655371"/>
            <a:ext cx="2245843" cy="29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1D453BB-0915-3190-FD34-78A195ED0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68" t="-16463"/>
          <a:stretch/>
        </p:blipFill>
        <p:spPr>
          <a:xfrm rot="21400459">
            <a:off x="1899099" y="966458"/>
            <a:ext cx="2337141" cy="51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CEEE2AF-2539-B839-9E14-BFF66A529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315" y="1782110"/>
            <a:ext cx="3280002" cy="660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2509B75-DCF7-4037-6570-553AC72BC0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2379628"/>
            <a:ext cx="2928257" cy="621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2F93B84-3756-EA7D-9B71-172901FE2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608" y="3206664"/>
            <a:ext cx="3048000" cy="62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95DBA81-74A9-D6F9-E68B-44EF3BDF3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9781" y="3793435"/>
            <a:ext cx="1720389" cy="354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E856BDF-84CE-442E-EB2F-96133A25D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587" y="3529384"/>
            <a:ext cx="1513482" cy="31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51D52FA-6F46-CA23-128A-D1723ADC0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926" y="4107395"/>
            <a:ext cx="1513482" cy="31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53FCFD7-6002-BBB3-23FA-6B693673B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268" y="4270906"/>
            <a:ext cx="1513482" cy="31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8E8E2E7-C687-9F5A-F8D6-3F263E16D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3852" y="3980083"/>
            <a:ext cx="1513482" cy="31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AA88233-03E2-8EDD-B4C1-CACC10D95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641">
            <a:off x="6705000" y="1411106"/>
            <a:ext cx="3592286" cy="3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3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90F3F-76A8-4FE2-9773-9027BBF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417B842-33ED-4665-804E-0023A7AD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213818"/>
            <a:ext cx="2376973" cy="79187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Étape 2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F8E43CB-DD97-4FC1-8075-F05381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760941" y="1474313"/>
            <a:ext cx="1020374" cy="947374"/>
          </a:xfrm>
          <a:prstGeom prst="rect">
            <a:avLst/>
          </a:prstGeom>
        </p:spPr>
      </p:pic>
      <p:pic>
        <p:nvPicPr>
          <p:cNvPr id="4" name="Image 3" descr="Une image contenant texte, meubles, fauteuil&#10;&#10;Description générée automatiquement">
            <a:extLst>
              <a:ext uri="{FF2B5EF4-FFF2-40B4-BE49-F238E27FC236}">
                <a16:creationId xmlns:a16="http://schemas.microsoft.com/office/drawing/2014/main" id="{293AD072-47F7-AF6E-C0A8-850251A3B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403076"/>
            <a:ext cx="6798128" cy="679812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8918CD3-8096-6A5C-175E-14C64E2209DC}"/>
              </a:ext>
            </a:extLst>
          </p:cNvPr>
          <p:cNvSpPr/>
          <p:nvPr/>
        </p:nvSpPr>
        <p:spPr>
          <a:xfrm>
            <a:off x="6847115" y="64243"/>
            <a:ext cx="5125615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ANALYSER LES DONNEES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223ED45-AABA-94BD-858B-8541DAA8B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378" y="655371"/>
            <a:ext cx="2245843" cy="29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1D453BB-0915-3190-FD34-78A195ED0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0459">
            <a:off x="1531537" y="1050444"/>
            <a:ext cx="2707141" cy="44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CEEE2AF-2539-B839-9E14-BFF66A529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315" y="1782110"/>
            <a:ext cx="3280002" cy="660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2509B75-DCF7-4037-6570-553AC72BC0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2379628"/>
            <a:ext cx="2928257" cy="621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2F93B84-3756-EA7D-9B71-172901FE2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608" y="3206664"/>
            <a:ext cx="3048000" cy="62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95DBA81-74A9-D6F9-E68B-44EF3BDF3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9781" y="3793435"/>
            <a:ext cx="1720389" cy="354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E856BDF-84CE-442E-EB2F-96133A25D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587" y="3529384"/>
            <a:ext cx="1513482" cy="31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51D52FA-6F46-CA23-128A-D1723ADC0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926" y="4107395"/>
            <a:ext cx="1513482" cy="31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53FCFD7-6002-BBB3-23FA-6B693673B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268" y="4270906"/>
            <a:ext cx="1513482" cy="31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8E8E2E7-C687-9F5A-F8D6-3F263E16D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3852" y="3980083"/>
            <a:ext cx="1513482" cy="312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AA88233-03E2-8EDD-B4C1-CACC10D95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641">
            <a:off x="6705000" y="1411106"/>
            <a:ext cx="3592286" cy="356378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07846C9E-8A9A-824A-5C8B-1D834596806B}"/>
              </a:ext>
            </a:extLst>
          </p:cNvPr>
          <p:cNvGrpSpPr/>
          <p:nvPr/>
        </p:nvGrpSpPr>
        <p:grpSpPr>
          <a:xfrm>
            <a:off x="2558211" y="2254209"/>
            <a:ext cx="5471640" cy="2390760"/>
            <a:chOff x="2558211" y="2254209"/>
            <a:chExt cx="5471640" cy="23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505834A3-B4E1-B467-0716-27B4267F8106}"/>
                    </a:ext>
                  </a:extLst>
                </p14:cNvPr>
                <p14:cNvContentPartPr/>
                <p14:nvPr/>
              </p14:nvContentPartPr>
              <p14:xfrm>
                <a:off x="5027091" y="2254209"/>
                <a:ext cx="3002760" cy="101016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505834A3-B4E1-B467-0716-27B4267F81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91091" y="2218222"/>
                  <a:ext cx="3074400" cy="1081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275B8DD5-6F7E-2DDF-3480-3ABDB547DD14}"/>
                    </a:ext>
                  </a:extLst>
                </p14:cNvPr>
                <p14:cNvContentPartPr/>
                <p14:nvPr/>
              </p14:nvContentPartPr>
              <p14:xfrm>
                <a:off x="2558211" y="3136569"/>
                <a:ext cx="2895120" cy="80496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275B8DD5-6F7E-2DDF-3480-3ABDB547DD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22211" y="3100569"/>
                  <a:ext cx="29667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6DF38BAE-A8E4-C045-8F4A-685FD4603D98}"/>
                    </a:ext>
                  </a:extLst>
                </p14:cNvPr>
                <p14:cNvContentPartPr/>
                <p14:nvPr/>
              </p14:nvContentPartPr>
              <p14:xfrm>
                <a:off x="4203411" y="3874929"/>
                <a:ext cx="1816920" cy="77004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6DF38BAE-A8E4-C045-8F4A-685FD4603D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67404" y="3838929"/>
                  <a:ext cx="1888574" cy="8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F61B5A38-4180-B51E-0A2C-9DB76211D0C8}"/>
                    </a:ext>
                  </a:extLst>
                </p14:cNvPr>
                <p14:cNvContentPartPr/>
                <p14:nvPr/>
              </p14:nvContentPartPr>
              <p14:xfrm>
                <a:off x="4841691" y="3669009"/>
                <a:ext cx="385920" cy="4896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F61B5A38-4180-B51E-0A2C-9DB76211D0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05691" y="3633009"/>
                  <a:ext cx="45756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D97BE9F2-4F3E-9D48-0397-91DE45F2307A}"/>
                    </a:ext>
                  </a:extLst>
                </p14:cNvPr>
                <p14:cNvContentPartPr/>
                <p14:nvPr/>
              </p14:nvContentPartPr>
              <p14:xfrm>
                <a:off x="4681491" y="3015609"/>
                <a:ext cx="644040" cy="27864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D97BE9F2-4F3E-9D48-0397-91DE45F230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45491" y="2979609"/>
                  <a:ext cx="71568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FDF9BA9C-A9AD-7EAD-44F6-FF40CEA67407}"/>
              </a:ext>
            </a:extLst>
          </p:cNvPr>
          <p:cNvGrpSpPr/>
          <p:nvPr/>
        </p:nvGrpSpPr>
        <p:grpSpPr>
          <a:xfrm>
            <a:off x="2678811" y="1741209"/>
            <a:ext cx="5088600" cy="2374200"/>
            <a:chOff x="2678811" y="1741209"/>
            <a:chExt cx="5088600" cy="23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86797F01-047F-34C9-76D2-753A10968809}"/>
                    </a:ext>
                  </a:extLst>
                </p14:cNvPr>
                <p14:cNvContentPartPr/>
                <p14:nvPr/>
              </p14:nvContentPartPr>
              <p14:xfrm>
                <a:off x="2678811" y="1741209"/>
                <a:ext cx="2840760" cy="96732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86797F01-047F-34C9-76D2-753A109688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42811" y="1705209"/>
                  <a:ext cx="2912400" cy="10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20EAC8C3-5CE5-35A2-048F-A08B176845C2}"/>
                    </a:ext>
                  </a:extLst>
                </p14:cNvPr>
                <p14:cNvContentPartPr/>
                <p14:nvPr/>
              </p14:nvContentPartPr>
              <p14:xfrm>
                <a:off x="5526051" y="3300369"/>
                <a:ext cx="2241360" cy="81504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20EAC8C3-5CE5-35A2-048F-A08B176845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90045" y="3264385"/>
                  <a:ext cx="2313012" cy="886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2CC4822C-E0CC-AE8D-D28A-25CA19570731}"/>
                    </a:ext>
                  </a:extLst>
                </p14:cNvPr>
                <p14:cNvContentPartPr/>
                <p14:nvPr/>
              </p14:nvContentPartPr>
              <p14:xfrm>
                <a:off x="4826211" y="2549769"/>
                <a:ext cx="973800" cy="100368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2CC4822C-E0CC-AE8D-D28A-25CA195707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0211" y="2513769"/>
                  <a:ext cx="1045440" cy="10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1E73A6B8-60E2-C74A-ECDF-E3836AA40F02}"/>
                  </a:ext>
                </a:extLst>
              </p14:cNvPr>
              <p14:cNvContentPartPr/>
              <p14:nvPr/>
            </p14:nvContentPartPr>
            <p14:xfrm>
              <a:off x="6118284" y="4181691"/>
              <a:ext cx="1432440" cy="68220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1E73A6B8-60E2-C74A-ECDF-E3836AA40F0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09284" y="4173051"/>
                <a:ext cx="1450080" cy="69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e 9">
            <a:extLst>
              <a:ext uri="{FF2B5EF4-FFF2-40B4-BE49-F238E27FC236}">
                <a16:creationId xmlns:a16="http://schemas.microsoft.com/office/drawing/2014/main" id="{C7D06AC6-9AF3-ADF4-E8B6-885F55823C9D}"/>
              </a:ext>
            </a:extLst>
          </p:cNvPr>
          <p:cNvGrpSpPr/>
          <p:nvPr/>
        </p:nvGrpSpPr>
        <p:grpSpPr>
          <a:xfrm>
            <a:off x="6174804" y="3860931"/>
            <a:ext cx="1901520" cy="1004400"/>
            <a:chOff x="6174804" y="3860931"/>
            <a:chExt cx="1901520" cy="10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8FB41111-FA2B-896D-8BD9-BFDC9C5F6A3A}"/>
                    </a:ext>
                  </a:extLst>
                </p14:cNvPr>
                <p14:cNvContentPartPr/>
                <p14:nvPr/>
              </p14:nvContentPartPr>
              <p14:xfrm>
                <a:off x="6174804" y="4152891"/>
                <a:ext cx="1326960" cy="71244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8FB41111-FA2B-896D-8BD9-BFDC9C5F6A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39164" y="4117251"/>
                  <a:ext cx="139860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38F63A12-513E-9138-0B69-226DF8FF2E95}"/>
                    </a:ext>
                  </a:extLst>
                </p14:cNvPr>
                <p14:cNvContentPartPr/>
                <p14:nvPr/>
              </p14:nvContentPartPr>
              <p14:xfrm>
                <a:off x="7235004" y="3860931"/>
                <a:ext cx="841320" cy="62460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38F63A12-513E-9138-0B69-226DF8FF2E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99364" y="3825291"/>
                  <a:ext cx="91296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8D3253DE-B2A1-CE7A-0D8F-D805CFE9ADFF}"/>
                    </a:ext>
                  </a:extLst>
                </p14:cNvPr>
                <p14:cNvContentPartPr/>
                <p14:nvPr/>
              </p14:nvContentPartPr>
              <p14:xfrm>
                <a:off x="7569444" y="4533051"/>
                <a:ext cx="251640" cy="11880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8D3253DE-B2A1-CE7A-0D8F-D805CFE9AD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33444" y="4497051"/>
                  <a:ext cx="323280" cy="19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734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90F3F-76A8-4FE2-9773-9027BBF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pic>
        <p:nvPicPr>
          <p:cNvPr id="4" name="Image 3" descr="Une image contenant texte, meubles, fauteuil&#10;&#10;Description générée automatiquement">
            <a:extLst>
              <a:ext uri="{FF2B5EF4-FFF2-40B4-BE49-F238E27FC236}">
                <a16:creationId xmlns:a16="http://schemas.microsoft.com/office/drawing/2014/main" id="{293AD072-47F7-AF6E-C0A8-850251A3B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55" y="-141455"/>
            <a:ext cx="7310061" cy="731006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8918CD3-8096-6A5C-175E-14C64E2209DC}"/>
              </a:ext>
            </a:extLst>
          </p:cNvPr>
          <p:cNvSpPr/>
          <p:nvPr/>
        </p:nvSpPr>
        <p:spPr>
          <a:xfrm>
            <a:off x="6847115" y="64243"/>
            <a:ext cx="5125615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CHOISIR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DD82B39-862F-9581-1FF0-3BD94A6F0236}"/>
              </a:ext>
            </a:extLst>
          </p:cNvPr>
          <p:cNvSpPr txBox="1">
            <a:spLocks/>
          </p:cNvSpPr>
          <p:nvPr/>
        </p:nvSpPr>
        <p:spPr>
          <a:xfrm>
            <a:off x="-89181" y="-20126"/>
            <a:ext cx="2376973" cy="791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04A88D"/>
                </a:solidFill>
                <a:latin typeface="Aracne Regular Italic" panose="0200050600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400" b="1" dirty="0"/>
              <a:t>Étape 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89D554F-B483-7C66-2FBF-F7C9071B1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0" y="391806"/>
            <a:ext cx="2029881" cy="202988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E8C9BB0-DF50-2E9A-6FA3-6F6B1B68C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25" y="1489625"/>
            <a:ext cx="2207770" cy="220777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0690F21-2008-D555-C7B0-8056EA900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1" y="2765333"/>
            <a:ext cx="2207770" cy="22077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21B1E6F-433B-4D07-F98F-61499C9BD606}"/>
              </a:ext>
            </a:extLst>
          </p:cNvPr>
          <p:cNvSpPr txBox="1"/>
          <p:nvPr/>
        </p:nvSpPr>
        <p:spPr>
          <a:xfrm>
            <a:off x="4043867" y="1083129"/>
            <a:ext cx="256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Baguet Script" panose="020B0604020202020204" pitchFamily="2" charset="0"/>
              </a:rPr>
              <a:t>AXE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51F4E5-5514-6219-2DD9-F59B3DFFC7FC}"/>
              </a:ext>
            </a:extLst>
          </p:cNvPr>
          <p:cNvSpPr txBox="1"/>
          <p:nvPr/>
        </p:nvSpPr>
        <p:spPr>
          <a:xfrm>
            <a:off x="4152319" y="2270345"/>
            <a:ext cx="256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Baguet Script" panose="020B0604020202020204" pitchFamily="2" charset="0"/>
              </a:rPr>
              <a:t>AXE 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128082-DCFB-DA85-02A0-CF308837C2BE}"/>
              </a:ext>
            </a:extLst>
          </p:cNvPr>
          <p:cNvSpPr txBox="1"/>
          <p:nvPr/>
        </p:nvSpPr>
        <p:spPr>
          <a:xfrm>
            <a:off x="4213257" y="3513576"/>
            <a:ext cx="256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Baguet Script" panose="020B0604020202020204" pitchFamily="2" charset="0"/>
              </a:rPr>
              <a:t>AXE 3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0010781-2D16-9423-A30C-A88A5880A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6563"/>
            <a:ext cx="12192000" cy="1200329"/>
          </a:xfrm>
          <a:prstGeom prst="rect">
            <a:avLst/>
          </a:prstGeom>
          <a:solidFill>
            <a:srgbClr val="26A6A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En vue d’améliorer la </a:t>
            </a:r>
            <a:r>
              <a:rPr lang="fr-FR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R</a:t>
            </a:r>
            <a:r>
              <a:rPr lang="en-US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É</a:t>
            </a:r>
            <a:r>
              <a:rPr lang="fr-FR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USSITE SCOLAIRE DE TOUS NOS </a:t>
            </a:r>
            <a:r>
              <a:rPr lang="en-US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É</a:t>
            </a:r>
            <a:r>
              <a:rPr lang="fr-FR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L</a:t>
            </a:r>
            <a:r>
              <a:rPr lang="en-US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È</a:t>
            </a:r>
            <a:r>
              <a:rPr lang="fr-FR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VES.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b="1" i="1" u="sng" dirty="0">
                <a:solidFill>
                  <a:prstClr val="black"/>
                </a:solidFill>
                <a:latin typeface="Arial" charset="0"/>
                <a:cs typeface="Arial" charset="0"/>
              </a:rPr>
              <a:t>Privilégier 2 axes sur 3 sur les apprentissages fondamentaux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CFB73C9-FA44-92ED-DC9E-737870E34F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600342" y="1489625"/>
            <a:ext cx="1020374" cy="9473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91B38659-F6EC-A117-BA04-9BC5F2247042}"/>
                  </a:ext>
                </a:extLst>
              </p14:cNvPr>
              <p14:cNvContentPartPr/>
              <p14:nvPr/>
            </p14:nvContentPartPr>
            <p14:xfrm>
              <a:off x="5398284" y="3812691"/>
              <a:ext cx="36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91B38659-F6EC-A117-BA04-9BC5F22470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0644" y="379505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5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F89BF-D61F-3B8B-2D4D-AE18DE40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809" y="4426881"/>
            <a:ext cx="3701142" cy="16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fr-FR" sz="4000" dirty="0"/>
            </a:br>
            <a:r>
              <a:rPr lang="fr-FR" sz="3600" dirty="0">
                <a:latin typeface="Abadi" panose="020B0604020104020204" pitchFamily="34" charset="0"/>
              </a:rPr>
              <a:t>Besoins 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appuis organisation</a:t>
            </a:r>
            <a:endParaRPr lang="fr-FR" sz="4000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D5C73C-79F0-C03D-95F2-B30787743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59" y="524782"/>
            <a:ext cx="8124597" cy="5571218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Faire émerger les </a:t>
            </a:r>
            <a:r>
              <a:rPr lang="fr-FR" sz="2400" b="1" dirty="0"/>
              <a:t>besoins de formation </a:t>
            </a:r>
            <a:r>
              <a:rPr lang="fr-FR" sz="2400" dirty="0"/>
              <a:t>liés aux 3 axes retenus</a:t>
            </a:r>
          </a:p>
          <a:p>
            <a:pPr algn="just"/>
            <a:r>
              <a:rPr lang="fr-FR" sz="2400" dirty="0"/>
              <a:t>Lister les documents incontournables à étudier (Instructions Officielles, ressources Eduscol…)</a:t>
            </a:r>
          </a:p>
          <a:p>
            <a:pPr algn="just"/>
            <a:r>
              <a:rPr lang="fr-FR" sz="2400" dirty="0"/>
              <a:t>Questionner les modalités de travail afin de répondre aux besoins relevés (en concertation, en APC, avec l’enseignant spécialisé…)</a:t>
            </a:r>
          </a:p>
          <a:p>
            <a:pPr algn="just"/>
            <a:r>
              <a:rPr lang="fr-FR" sz="2400" dirty="0"/>
              <a:t>Réfléchir aux méthodes utilisées (question des manuels par exemple), aux besoins matériels (outils de manipulation, jeux…)</a:t>
            </a:r>
          </a:p>
          <a:p>
            <a:pPr algn="just"/>
            <a:r>
              <a:rPr lang="fr-FR" sz="2400" dirty="0"/>
              <a:t>Travailler avec les collègues de la CLE (échanges de pratiques par exemple)</a:t>
            </a:r>
          </a:p>
          <a:p>
            <a:pPr algn="just"/>
            <a:r>
              <a:rPr lang="fr-FR" sz="2400" dirty="0"/>
              <a:t>Penser aux appuis possibles avec les familles et les partenaires extérieurs (mairie, associations…)</a:t>
            </a:r>
          </a:p>
          <a:p>
            <a:pPr algn="just"/>
            <a:r>
              <a:rPr lang="fr-FR" sz="2400" dirty="0"/>
              <a:t>Penser l’échéancier des actions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30019F-CF19-A6B4-93EC-98B8B9BC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5076B2-7E99-1131-8C62-E315F6DCD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9" y="1278392"/>
            <a:ext cx="2519738" cy="2519738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F7170D5-6D90-FE2F-F25C-A0415133E032}"/>
              </a:ext>
            </a:extLst>
          </p:cNvPr>
          <p:cNvSpPr txBox="1">
            <a:spLocks/>
          </p:cNvSpPr>
          <p:nvPr/>
        </p:nvSpPr>
        <p:spPr>
          <a:xfrm>
            <a:off x="-89181" y="-20126"/>
            <a:ext cx="2376973" cy="791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04A88D"/>
                </a:solidFill>
                <a:latin typeface="Aracne Regular Italic" panose="0200050600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400" b="1" dirty="0"/>
              <a:t>Étape 3</a:t>
            </a:r>
          </a:p>
        </p:txBody>
      </p:sp>
    </p:spTree>
    <p:extLst>
      <p:ext uri="{BB962C8B-B14F-4D97-AF65-F5344CB8AC3E}">
        <p14:creationId xmlns:p14="http://schemas.microsoft.com/office/powerpoint/2010/main" val="402042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90F3F-76A8-4FE2-9773-9027BBF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pic>
        <p:nvPicPr>
          <p:cNvPr id="4" name="Image 3" descr="Une image contenant texte, meubles, fauteuil&#10;&#10;Description générée automatiquement">
            <a:extLst>
              <a:ext uri="{FF2B5EF4-FFF2-40B4-BE49-F238E27FC236}">
                <a16:creationId xmlns:a16="http://schemas.microsoft.com/office/drawing/2014/main" id="{293AD072-47F7-AF6E-C0A8-850251A3B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55" y="-141455"/>
            <a:ext cx="7310061" cy="731006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8918CD3-8096-6A5C-175E-14C64E2209DC}"/>
              </a:ext>
            </a:extLst>
          </p:cNvPr>
          <p:cNvSpPr/>
          <p:nvPr/>
        </p:nvSpPr>
        <p:spPr>
          <a:xfrm>
            <a:off x="6847115" y="64243"/>
            <a:ext cx="5125615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CHOISIR DES ACTIONS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DD82B39-862F-9581-1FF0-3BD94A6F0236}"/>
              </a:ext>
            </a:extLst>
          </p:cNvPr>
          <p:cNvSpPr txBox="1">
            <a:spLocks/>
          </p:cNvSpPr>
          <p:nvPr/>
        </p:nvSpPr>
        <p:spPr>
          <a:xfrm>
            <a:off x="-89181" y="-20126"/>
            <a:ext cx="2376973" cy="791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04A88D"/>
                </a:solidFill>
                <a:latin typeface="Aracne Regular Italic" panose="0200050600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400" b="1" dirty="0"/>
              <a:t>Étape 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89D554F-B483-7C66-2FBF-F7C9071B1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0" y="391806"/>
            <a:ext cx="2029881" cy="202988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E8C9BB0-DF50-2E9A-6FA3-6F6B1B68C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25" y="1489625"/>
            <a:ext cx="2207770" cy="220777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0690F21-2008-D555-C7B0-8056EA900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1" y="2765333"/>
            <a:ext cx="2207770" cy="220777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EF491DF-7F41-6E83-D16F-C0FF3EFC8D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6" y="2959917"/>
            <a:ext cx="510418" cy="51041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21B1E6F-433B-4D07-F98F-61499C9BD606}"/>
              </a:ext>
            </a:extLst>
          </p:cNvPr>
          <p:cNvSpPr txBox="1"/>
          <p:nvPr/>
        </p:nvSpPr>
        <p:spPr>
          <a:xfrm>
            <a:off x="4043867" y="1083129"/>
            <a:ext cx="256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Baguet Script" panose="020B0604020202020204" pitchFamily="2" charset="0"/>
              </a:rPr>
              <a:t>AXE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51F4E5-5514-6219-2DD9-F59B3DFFC7FC}"/>
              </a:ext>
            </a:extLst>
          </p:cNvPr>
          <p:cNvSpPr txBox="1"/>
          <p:nvPr/>
        </p:nvSpPr>
        <p:spPr>
          <a:xfrm>
            <a:off x="4152319" y="2270345"/>
            <a:ext cx="256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Baguet Script" panose="020B0604020202020204" pitchFamily="2" charset="0"/>
              </a:rPr>
              <a:t>AXE 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128082-DCFB-DA85-02A0-CF308837C2BE}"/>
              </a:ext>
            </a:extLst>
          </p:cNvPr>
          <p:cNvSpPr txBox="1"/>
          <p:nvPr/>
        </p:nvSpPr>
        <p:spPr>
          <a:xfrm>
            <a:off x="4213257" y="3513576"/>
            <a:ext cx="256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Baguet Script" panose="020B0604020202020204" pitchFamily="2" charset="0"/>
              </a:rPr>
              <a:t>AXE 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1D6651-36B8-3FCE-DAC6-1B1CDE4302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95413" y="1750629"/>
            <a:ext cx="575731" cy="5757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FD1888-2D05-4212-1B9A-7C00781C52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857" flipV="1">
            <a:off x="5771611" y="2444869"/>
            <a:ext cx="563240" cy="4493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3AD25CB-4875-D536-4525-77665027A1C4}"/>
              </a:ext>
            </a:extLst>
          </p:cNvPr>
          <p:cNvSpPr txBox="1"/>
          <p:nvPr/>
        </p:nvSpPr>
        <p:spPr>
          <a:xfrm>
            <a:off x="6408746" y="1571785"/>
            <a:ext cx="256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aguet Script" panose="020B0604020202020204" pitchFamily="2" charset="0"/>
              </a:rPr>
              <a:t>Fiche action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2BEABD-BBB1-E185-FB06-6DB4E43B67BA}"/>
              </a:ext>
            </a:extLst>
          </p:cNvPr>
          <p:cNvSpPr txBox="1"/>
          <p:nvPr/>
        </p:nvSpPr>
        <p:spPr>
          <a:xfrm>
            <a:off x="6448368" y="2417976"/>
            <a:ext cx="256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aguet Script" panose="020B0604020202020204" pitchFamily="2" charset="0"/>
              </a:rPr>
              <a:t>Fiche action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29E55B0-B708-0071-2D46-DAFAF85DFDD6}"/>
              </a:ext>
            </a:extLst>
          </p:cNvPr>
          <p:cNvSpPr txBox="1"/>
          <p:nvPr/>
        </p:nvSpPr>
        <p:spPr>
          <a:xfrm>
            <a:off x="6488264" y="3362757"/>
            <a:ext cx="256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aguet Script" panose="020B0604020202020204" pitchFamily="2" charset="0"/>
              </a:rPr>
              <a:t>Fiche action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0010781-2D16-9423-A30C-A88A5880A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6563"/>
            <a:ext cx="12192000" cy="1200329"/>
          </a:xfrm>
          <a:prstGeom prst="rect">
            <a:avLst/>
          </a:prstGeom>
          <a:solidFill>
            <a:srgbClr val="26A6A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En vue d’améliorer la </a:t>
            </a:r>
            <a:r>
              <a:rPr lang="fr-FR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R</a:t>
            </a:r>
            <a:r>
              <a:rPr lang="en-US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É</a:t>
            </a:r>
            <a:r>
              <a:rPr lang="fr-FR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USSITE SCOLAIRE DE TOUS NOS </a:t>
            </a:r>
            <a:r>
              <a:rPr lang="en-US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É</a:t>
            </a:r>
            <a:r>
              <a:rPr lang="fr-FR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L</a:t>
            </a:r>
            <a:r>
              <a:rPr lang="en-US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È</a:t>
            </a:r>
            <a:r>
              <a:rPr lang="fr-FR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VES.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b="1" i="1" u="sng" dirty="0">
                <a:solidFill>
                  <a:prstClr val="black"/>
                </a:solidFill>
                <a:latin typeface="Arial" charset="0"/>
                <a:cs typeface="Arial" charset="0"/>
              </a:rPr>
              <a:t>Privilégier 2 axes sur 3 sur les apprentissages fondamentaux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CFB73C9-FA44-92ED-DC9E-737870E34F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600342" y="1489625"/>
            <a:ext cx="1020374" cy="9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8918CD3-8096-6A5C-175E-14C64E2209DC}"/>
              </a:ext>
            </a:extLst>
          </p:cNvPr>
          <p:cNvSpPr/>
          <p:nvPr/>
        </p:nvSpPr>
        <p:spPr>
          <a:xfrm>
            <a:off x="6847115" y="64243"/>
            <a:ext cx="5125615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REMPLIR LE VOLET PEDA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DD82B39-862F-9581-1FF0-3BD94A6F0236}"/>
              </a:ext>
            </a:extLst>
          </p:cNvPr>
          <p:cNvSpPr txBox="1">
            <a:spLocks/>
          </p:cNvSpPr>
          <p:nvPr/>
        </p:nvSpPr>
        <p:spPr>
          <a:xfrm>
            <a:off x="-89181" y="-20126"/>
            <a:ext cx="2376973" cy="791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04A88D"/>
                </a:solidFill>
                <a:latin typeface="Aracne Regular Italic" panose="0200050600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400" b="1" dirty="0"/>
              <a:t>Étape 3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CFB73C9-FA44-92ED-DC9E-737870E34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600342" y="1489625"/>
            <a:ext cx="1020374" cy="9473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01E369-77C4-33FC-07BF-30458678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" t="25106" r="67687" b="11206"/>
          <a:stretch/>
        </p:blipFill>
        <p:spPr>
          <a:xfrm>
            <a:off x="697744" y="1489625"/>
            <a:ext cx="3368418" cy="43677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0B5BCB-B069-3B9F-FDC3-2762987B21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03" t="25106" r="37207" b="6525"/>
          <a:stretch/>
        </p:blipFill>
        <p:spPr>
          <a:xfrm rot="21216548">
            <a:off x="4481208" y="1245141"/>
            <a:ext cx="3229583" cy="46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6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4A88D"/>
                </a:solidFill>
                <a:latin typeface="Aracne Regular Italic" panose="02000506000000020004" pitchFamily="50" charset="0"/>
              </a:rPr>
              <a:t>Merci pour </a:t>
            </a:r>
            <a:br>
              <a:rPr lang="fr-FR" dirty="0">
                <a:solidFill>
                  <a:srgbClr val="04A88D"/>
                </a:solidFill>
                <a:latin typeface="Aracne Regular Italic" panose="02000506000000020004" pitchFamily="50" charset="0"/>
              </a:rPr>
            </a:br>
            <a:r>
              <a:rPr lang="fr-FR" dirty="0">
                <a:solidFill>
                  <a:srgbClr val="04A88D"/>
                </a:solidFill>
                <a:latin typeface="Aracne Regular Italic" panose="02000506000000020004" pitchFamily="50" charset="0"/>
              </a:rPr>
              <a:t>votre attention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991280" y="6526431"/>
            <a:ext cx="12192000" cy="365125"/>
          </a:xfrm>
        </p:spPr>
        <p:txBody>
          <a:bodyPr/>
          <a:lstStyle/>
          <a:p>
            <a:r>
              <a:rPr lang="fr-FR" b="1" cap="all">
                <a:solidFill>
                  <a:srgbClr val="04A88D"/>
                </a:solidFill>
              </a:rPr>
              <a:t>Volet Pédagogique du PEE - pôle PEP - 2021/2022</a:t>
            </a:r>
            <a:endParaRPr lang="fr-FR" dirty="0">
              <a:solidFill>
                <a:srgbClr val="04A8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6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753E7CF-8290-45E0-A5EF-8D5692EBB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98" y="859714"/>
            <a:ext cx="6653469" cy="4937637"/>
          </a:xfrm>
          <a:prstGeom prst="rect">
            <a:avLst/>
          </a:prstGeom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6E4808AE-0D06-4695-A990-A4E211E0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81" y="6320653"/>
            <a:ext cx="4114800" cy="537347"/>
          </a:xfrm>
        </p:spPr>
        <p:txBody>
          <a:bodyPr/>
          <a:lstStyle/>
          <a:p>
            <a:r>
              <a:rPr lang="fr-FR"/>
              <a:t>Volet Pédagogique du PEE - pôle PEP - 2021/2022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60D24A-97D2-4E87-9AA1-B88BDF666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38" y="925028"/>
            <a:ext cx="5154938" cy="37825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320C87-C482-4CFC-8635-BA1FBA736E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0" t="44180" r="18247" b="1329"/>
          <a:stretch/>
        </p:blipFill>
        <p:spPr>
          <a:xfrm>
            <a:off x="3498438" y="1886523"/>
            <a:ext cx="5544616" cy="5481416"/>
          </a:xfrm>
          <a:prstGeom prst="rect">
            <a:avLst/>
          </a:prstGeom>
        </p:spPr>
      </p:pic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9DE5F1BF-615A-47C9-B0AB-BEDE21174F43}"/>
              </a:ext>
            </a:extLst>
          </p:cNvPr>
          <p:cNvSpPr/>
          <p:nvPr/>
        </p:nvSpPr>
        <p:spPr>
          <a:xfrm>
            <a:off x="601081" y="6137920"/>
            <a:ext cx="8928992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Orientations diocésaines – enracinement chrétien - visées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264EB2-AC19-48D2-9B31-A3FC93B64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40" y="1463913"/>
            <a:ext cx="588265" cy="7680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89D0032-25C6-4A65-9EA2-5B6E60C574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1842"/>
            <a:ext cx="588265" cy="7680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9C8B2CE-0DC2-4A6E-8DA7-123621705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1517">
            <a:off x="4333444" y="1915488"/>
            <a:ext cx="588265" cy="7680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225DE13-F3C9-4B0C-BE97-02916DC1CB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6427">
            <a:off x="3970438" y="2775774"/>
            <a:ext cx="588265" cy="768098"/>
          </a:xfrm>
          <a:prstGeom prst="rect">
            <a:avLst/>
          </a:prstGeom>
        </p:spPr>
      </p:pic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B8C4D9AB-EC94-4E20-BA52-33C6A1AE9522}"/>
              </a:ext>
            </a:extLst>
          </p:cNvPr>
          <p:cNvSpPr txBox="1">
            <a:spLocks/>
          </p:cNvSpPr>
          <p:nvPr/>
        </p:nvSpPr>
        <p:spPr bwMode="auto">
          <a:xfrm>
            <a:off x="4145731" y="5057567"/>
            <a:ext cx="2966654" cy="4863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65125" indent="-255588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defTabSz="914400" rtl="0" eaLnBrk="0" fontAlgn="base" latinLnBrk="0" hangingPunct="0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defTabSz="914400" rtl="0" eaLnBrk="0" fontAlgn="base" latinLnBrk="0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0" fontAlgn="base" latinLnBrk="0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0" fontAlgn="base" latinLnBrk="0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defTabSz="914400" rtl="0" eaLnBrk="1" latinLnBrk="0" hangingPunct="1">
              <a:lnSpc>
                <a:spcPct val="90000"/>
              </a:lnSpc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90000"/>
              </a:lnSpc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defTabSz="914400" rtl="0" eaLnBrk="1" latinLnBrk="0" hangingPunct="1">
              <a:lnSpc>
                <a:spcPct val="90000"/>
              </a:lnSpc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Wingdings 3" pitchFamily="18" charset="2"/>
              <a:buNone/>
            </a:pPr>
            <a:r>
              <a:rPr lang="fr-FR" sz="3200" dirty="0"/>
              <a:t>Projet éducatif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D3AA0A8-1BB9-4FA8-B5DB-252AEE49A879}"/>
              </a:ext>
            </a:extLst>
          </p:cNvPr>
          <p:cNvSpPr txBox="1"/>
          <p:nvPr/>
        </p:nvSpPr>
        <p:spPr>
          <a:xfrm>
            <a:off x="5922080" y="258197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Volet pastoral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32F74E2-6543-459B-8157-E42C205B1D47}"/>
              </a:ext>
            </a:extLst>
          </p:cNvPr>
          <p:cNvSpPr txBox="1"/>
          <p:nvPr/>
        </p:nvSpPr>
        <p:spPr>
          <a:xfrm>
            <a:off x="3795403" y="2928990"/>
            <a:ext cx="10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Volet pédagogique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C777927-C4A6-4122-833F-1CC01DB777B5}"/>
              </a:ext>
            </a:extLst>
          </p:cNvPr>
          <p:cNvSpPr txBox="1"/>
          <p:nvPr/>
        </p:nvSpPr>
        <p:spPr>
          <a:xfrm>
            <a:off x="5431732" y="166145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Volet vie scolaire</a:t>
            </a:r>
          </a:p>
        </p:txBody>
      </p:sp>
      <p:sp>
        <p:nvSpPr>
          <p:cNvPr id="23" name="Espace réservé du contenu 1">
            <a:extLst>
              <a:ext uri="{FF2B5EF4-FFF2-40B4-BE49-F238E27FC236}">
                <a16:creationId xmlns:a16="http://schemas.microsoft.com/office/drawing/2014/main" id="{0F0AE8B7-CF00-42A0-86A2-09FDCE8C765C}"/>
              </a:ext>
            </a:extLst>
          </p:cNvPr>
          <p:cNvSpPr txBox="1">
            <a:spLocks/>
          </p:cNvSpPr>
          <p:nvPr/>
        </p:nvSpPr>
        <p:spPr bwMode="auto">
          <a:xfrm>
            <a:off x="8031230" y="1850758"/>
            <a:ext cx="2616649" cy="5179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fr-FR" sz="2400" dirty="0"/>
              <a:t>Volet pastoral</a:t>
            </a:r>
          </a:p>
        </p:txBody>
      </p:sp>
      <p:sp>
        <p:nvSpPr>
          <p:cNvPr id="24" name="Espace réservé du contenu 1">
            <a:extLst>
              <a:ext uri="{FF2B5EF4-FFF2-40B4-BE49-F238E27FC236}">
                <a16:creationId xmlns:a16="http://schemas.microsoft.com/office/drawing/2014/main" id="{F04A116F-15D2-4E70-964B-F87B9A99FC3F}"/>
              </a:ext>
            </a:extLst>
          </p:cNvPr>
          <p:cNvSpPr txBox="1">
            <a:spLocks/>
          </p:cNvSpPr>
          <p:nvPr/>
        </p:nvSpPr>
        <p:spPr bwMode="auto">
          <a:xfrm>
            <a:off x="8047076" y="1058405"/>
            <a:ext cx="3220216" cy="5179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fr-FR" sz="2400" dirty="0"/>
              <a:t>Volet de vie scolaire</a:t>
            </a:r>
          </a:p>
        </p:txBody>
      </p:sp>
      <p:sp>
        <p:nvSpPr>
          <p:cNvPr id="29" name="Espace réservé du contenu 1">
            <a:extLst>
              <a:ext uri="{FF2B5EF4-FFF2-40B4-BE49-F238E27FC236}">
                <a16:creationId xmlns:a16="http://schemas.microsoft.com/office/drawing/2014/main" id="{F1D6E7B8-9DBC-4C3A-8FD3-D1874A9D2D69}"/>
              </a:ext>
            </a:extLst>
          </p:cNvPr>
          <p:cNvSpPr txBox="1">
            <a:spLocks/>
          </p:cNvSpPr>
          <p:nvPr/>
        </p:nvSpPr>
        <p:spPr bwMode="auto">
          <a:xfrm>
            <a:off x="557809" y="1609649"/>
            <a:ext cx="3210529" cy="517983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fr-FR" b="1" dirty="0"/>
              <a:t>Volet pédagogique</a:t>
            </a:r>
          </a:p>
        </p:txBody>
      </p:sp>
    </p:spTree>
    <p:extLst>
      <p:ext uri="{BB962C8B-B14F-4D97-AF65-F5344CB8AC3E}">
        <p14:creationId xmlns:p14="http://schemas.microsoft.com/office/powerpoint/2010/main" val="27503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7AC5E39-C386-458E-8F7E-1F1C2B6C1887}"/>
              </a:ext>
            </a:extLst>
          </p:cNvPr>
          <p:cNvSpPr/>
          <p:nvPr/>
        </p:nvSpPr>
        <p:spPr>
          <a:xfrm>
            <a:off x="1301232" y="819038"/>
            <a:ext cx="4786604" cy="23513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Volet Pédagogique du Projet Educatif d’Etablissement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14432FB-4185-477C-B968-7CCED285EA6A}"/>
              </a:ext>
            </a:extLst>
          </p:cNvPr>
          <p:cNvSpPr/>
          <p:nvPr/>
        </p:nvSpPr>
        <p:spPr>
          <a:xfrm>
            <a:off x="2478444" y="4480716"/>
            <a:ext cx="2672054" cy="1677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Projet Educatif d’établissement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85210E3-E07E-4923-831B-604DD7A0A933}"/>
              </a:ext>
            </a:extLst>
          </p:cNvPr>
          <p:cNvSpPr/>
          <p:nvPr/>
        </p:nvSpPr>
        <p:spPr>
          <a:xfrm>
            <a:off x="8402217" y="1515704"/>
            <a:ext cx="2500604" cy="15488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Instructions Officielles de l’Education Nationale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C19AB30F-0B73-4488-A703-6F6F60429694}"/>
              </a:ext>
            </a:extLst>
          </p:cNvPr>
          <p:cNvSpPr/>
          <p:nvPr/>
        </p:nvSpPr>
        <p:spPr>
          <a:xfrm rot="5400000">
            <a:off x="6640008" y="1287385"/>
            <a:ext cx="1123344" cy="1710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9D059872-E0B7-4604-BC2D-DA45E4D3CBC7}"/>
              </a:ext>
            </a:extLst>
          </p:cNvPr>
          <p:cNvSpPr/>
          <p:nvPr/>
        </p:nvSpPr>
        <p:spPr>
          <a:xfrm rot="10800000">
            <a:off x="3934407" y="3343913"/>
            <a:ext cx="827314" cy="966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54398C-37E0-42E1-BC7F-804CD6E33C4B}"/>
              </a:ext>
            </a:extLst>
          </p:cNvPr>
          <p:cNvSpPr/>
          <p:nvPr/>
        </p:nvSpPr>
        <p:spPr>
          <a:xfrm>
            <a:off x="5066523" y="3523413"/>
            <a:ext cx="1710612" cy="402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Oriente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76CB8C88-F67D-42B6-B031-8AF19E927436}"/>
              </a:ext>
            </a:extLst>
          </p:cNvPr>
          <p:cNvSpPr/>
          <p:nvPr/>
        </p:nvSpPr>
        <p:spPr>
          <a:xfrm>
            <a:off x="2895600" y="3390566"/>
            <a:ext cx="827314" cy="966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A549C2-424E-473C-A968-C7BB78C08D33}"/>
              </a:ext>
            </a:extLst>
          </p:cNvPr>
          <p:cNvSpPr/>
          <p:nvPr/>
        </p:nvSpPr>
        <p:spPr>
          <a:xfrm>
            <a:off x="1043087" y="3551387"/>
            <a:ext cx="1641021" cy="419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Concrétise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42F398-DC8A-4D61-B2F0-54E36B58AF6A}"/>
              </a:ext>
            </a:extLst>
          </p:cNvPr>
          <p:cNvSpPr/>
          <p:nvPr/>
        </p:nvSpPr>
        <p:spPr>
          <a:xfrm>
            <a:off x="6580804" y="981135"/>
            <a:ext cx="1821413" cy="40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Nourrit / Fonde</a:t>
            </a:r>
          </a:p>
        </p:txBody>
      </p:sp>
    </p:spTree>
    <p:extLst>
      <p:ext uri="{BB962C8B-B14F-4D97-AF65-F5344CB8AC3E}">
        <p14:creationId xmlns:p14="http://schemas.microsoft.com/office/powerpoint/2010/main" val="396093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10075" y="830425"/>
            <a:ext cx="3932237" cy="10450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/>
              <a:t>AXE Pédagogique du PEE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304484" y="459776"/>
            <a:ext cx="6377441" cy="539984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fr-FR" sz="2400" dirty="0"/>
              <a:t>Le thème décline par des activités variées un choix posé par une équipe.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i="1" dirty="0">
                <a:solidFill>
                  <a:srgbClr val="0070C0"/>
                </a:solidFill>
              </a:rPr>
              <a:t>« Cette année, nous allons travailler sur les 5 sens »</a:t>
            </a:r>
          </a:p>
          <a:p>
            <a:pPr>
              <a:lnSpc>
                <a:spcPct val="160000"/>
              </a:lnSpc>
            </a:pPr>
            <a:r>
              <a:rPr lang="fr-FR" sz="2400" dirty="0"/>
              <a:t>L’axe pédagogique vise à modifier une situation analysée, centrée sur les besoins des élèves.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i="1" dirty="0">
                <a:solidFill>
                  <a:srgbClr val="0070C0"/>
                </a:solidFill>
              </a:rPr>
              <a:t>« Nous allons mettre en place des actions spécifique en vue d’améliorer les performances de nos élèves dans le domaine du lexique »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 rot="20948928">
            <a:off x="472388" y="3025711"/>
            <a:ext cx="4246950" cy="1722357"/>
          </a:xfrm>
          <a:solidFill>
            <a:srgbClr val="04A88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4000" dirty="0"/>
              <a:t>Thème d’année vs axe pédagogique du PEE?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6042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10075" y="830425"/>
            <a:ext cx="3932237" cy="10450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/>
              <a:t>AXE Pédagogique du PEE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304484" y="459776"/>
            <a:ext cx="6377441" cy="539984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fr-FR" sz="2400" dirty="0"/>
              <a:t>Le thème décline par des activités variées un choix posé par une équipe.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i="1" dirty="0">
                <a:solidFill>
                  <a:srgbClr val="0070C0"/>
                </a:solidFill>
              </a:rPr>
              <a:t>« Cette année, nous allons travailler sur les 5 sens »</a:t>
            </a:r>
          </a:p>
          <a:p>
            <a:pPr>
              <a:lnSpc>
                <a:spcPct val="160000"/>
              </a:lnSpc>
            </a:pPr>
            <a:r>
              <a:rPr lang="fr-FR" sz="2400" dirty="0"/>
              <a:t>L’axe pédagogique vise à modifier une situation analysée, centrée sur les besoins des élèves.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i="1" dirty="0">
                <a:solidFill>
                  <a:srgbClr val="0070C0"/>
                </a:solidFill>
              </a:rPr>
              <a:t>« Nous allons mettre en place des actions spécifique en vue d’améliorer les performances de nos élèves dans le domaine du lexique »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 rot="20948928">
            <a:off x="472388" y="3025711"/>
            <a:ext cx="4246950" cy="1722357"/>
          </a:xfrm>
          <a:solidFill>
            <a:srgbClr val="04A88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4000" dirty="0"/>
              <a:t>Thème d’année vs axe pédagogique du PEE?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D91500-AAD3-D8E5-7EB3-BFC0D4AD7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27" y="459776"/>
            <a:ext cx="2057095" cy="2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085B5-4D2B-408E-9B3E-E3AA570E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24" y="231984"/>
            <a:ext cx="10515600" cy="1123344"/>
          </a:xfrm>
        </p:spPr>
        <p:txBody>
          <a:bodyPr/>
          <a:lstStyle/>
          <a:p>
            <a:pPr algn="ctr"/>
            <a:r>
              <a:rPr lang="fr-FR" dirty="0"/>
              <a:t>Volet Pédagogique du PEE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BF8A6-002D-4E3B-9B2E-2A04B5E3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43" y="1488140"/>
            <a:ext cx="11146872" cy="3881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Il s’appuie sur les </a:t>
            </a:r>
            <a:r>
              <a:rPr lang="fr-FR" sz="2400" b="1" u="sng" dirty="0"/>
              <a:t>compétences</a:t>
            </a:r>
            <a:r>
              <a:rPr lang="fr-FR" sz="2400" dirty="0"/>
              <a:t> définies dans les programmes et le </a:t>
            </a:r>
            <a:r>
              <a:rPr lang="fr-FR" sz="2400" b="1" u="sng" dirty="0"/>
              <a:t>socle commun</a:t>
            </a:r>
            <a:r>
              <a:rPr lang="fr-F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La mise en œuvre du volet pédagogique </a:t>
            </a:r>
            <a:r>
              <a:rPr lang="fr-FR" sz="2400" b="1" u="sng" dirty="0"/>
              <a:t>concrétise le projet éducatif d’établissement.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Il vise les </a:t>
            </a:r>
            <a:r>
              <a:rPr lang="fr-FR" sz="2400" b="1" u="sng" dirty="0"/>
              <a:t>progrès des élèves </a:t>
            </a:r>
            <a:r>
              <a:rPr lang="fr-FR" sz="2400" dirty="0"/>
              <a:t>sur 3 années.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Il est le </a:t>
            </a:r>
            <a:r>
              <a:rPr lang="fr-FR" sz="2400" b="1" u="sng" dirty="0"/>
              <a:t>support des concertations </a:t>
            </a:r>
            <a:r>
              <a:rPr lang="fr-FR" sz="2400" dirty="0"/>
              <a:t>pédagogiques de l’équipe enseignante.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Il peut permettre de faire exprimer les </a:t>
            </a:r>
            <a:r>
              <a:rPr lang="fr-FR" sz="2400" b="1" u="sng" dirty="0"/>
              <a:t>besoins en formation </a:t>
            </a:r>
            <a:r>
              <a:rPr lang="fr-FR" sz="2400" dirty="0"/>
              <a:t>continue.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Il se traduit en </a:t>
            </a:r>
            <a:r>
              <a:rPr lang="fr-FR" sz="2400" b="1" u="sng" dirty="0"/>
              <a:t>actions concrètes </a:t>
            </a:r>
            <a:r>
              <a:rPr lang="fr-FR" sz="2400" dirty="0"/>
              <a:t>via la rédaction de « fiches actions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7179EE-361D-492A-8B8F-4CDE0DB3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4CA454-402C-48EC-24C6-4A6153FA6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521" y="3912445"/>
            <a:ext cx="1288394" cy="12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90F3F-76A8-4FE2-9773-9027BBF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417B842-33ED-4665-804E-0023A7AD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251" y="0"/>
            <a:ext cx="3142861" cy="957943"/>
          </a:xfrm>
        </p:spPr>
        <p:txBody>
          <a:bodyPr>
            <a:noAutofit/>
          </a:bodyPr>
          <a:lstStyle/>
          <a:p>
            <a:r>
              <a:rPr lang="fr-FR" sz="4400" b="1" dirty="0"/>
              <a:t>Les étapes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78755B8-D48A-4DF1-ABF5-CA6EDDE24694}"/>
              </a:ext>
            </a:extLst>
          </p:cNvPr>
          <p:cNvSpPr/>
          <p:nvPr/>
        </p:nvSpPr>
        <p:spPr>
          <a:xfrm>
            <a:off x="4486928" y="1230009"/>
            <a:ext cx="3965510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Recueillir et analyser les données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AB8295C-30F7-4174-94D9-DEF1A77FE242}"/>
              </a:ext>
            </a:extLst>
          </p:cNvPr>
          <p:cNvSpPr/>
          <p:nvPr/>
        </p:nvSpPr>
        <p:spPr>
          <a:xfrm>
            <a:off x="4486928" y="3102727"/>
            <a:ext cx="3965510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Déterminer des axes prioritaires du volet pédagogique du PEE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A797D514-4779-481D-894F-65A9834A3DC1}"/>
              </a:ext>
            </a:extLst>
          </p:cNvPr>
          <p:cNvSpPr/>
          <p:nvPr/>
        </p:nvSpPr>
        <p:spPr>
          <a:xfrm rot="5400000">
            <a:off x="6007594" y="2748719"/>
            <a:ext cx="711835" cy="21234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9227F12-FC72-4CFD-A903-A04014ECFDF2}"/>
              </a:ext>
            </a:extLst>
          </p:cNvPr>
          <p:cNvSpPr/>
          <p:nvPr/>
        </p:nvSpPr>
        <p:spPr>
          <a:xfrm>
            <a:off x="4486928" y="4989998"/>
            <a:ext cx="4009372" cy="86659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Ecrire des fiches actions 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F8E43CB-DD97-4FC1-8075-F05381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270631" y="152394"/>
            <a:ext cx="1641272" cy="152385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B38437-4127-4DAE-9FE8-4A3092C7166E}"/>
              </a:ext>
            </a:extLst>
          </p:cNvPr>
          <p:cNvSpPr/>
          <p:nvPr/>
        </p:nvSpPr>
        <p:spPr>
          <a:xfrm>
            <a:off x="1027463" y="1552180"/>
            <a:ext cx="34594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Etape 1</a:t>
            </a:r>
            <a:endParaRPr lang="fr-F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580A3-9F57-4F66-903C-F97B227AAC25}"/>
              </a:ext>
            </a:extLst>
          </p:cNvPr>
          <p:cNvSpPr/>
          <p:nvPr/>
        </p:nvSpPr>
        <p:spPr>
          <a:xfrm>
            <a:off x="1065563" y="5046026"/>
            <a:ext cx="34594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Etape 3</a:t>
            </a:r>
            <a:endParaRPr lang="fr-F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2966F-9BDC-FC0C-338C-66B2917B52E0}"/>
              </a:ext>
            </a:extLst>
          </p:cNvPr>
          <p:cNvSpPr/>
          <p:nvPr/>
        </p:nvSpPr>
        <p:spPr>
          <a:xfrm>
            <a:off x="1027463" y="3272956"/>
            <a:ext cx="34594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Etape 2</a:t>
            </a:r>
            <a:endParaRPr lang="fr-F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2A4104D4-8F8B-2AF9-D898-33E26FF81335}"/>
              </a:ext>
            </a:extLst>
          </p:cNvPr>
          <p:cNvSpPr/>
          <p:nvPr/>
        </p:nvSpPr>
        <p:spPr>
          <a:xfrm rot="5400000">
            <a:off x="6007593" y="4621437"/>
            <a:ext cx="711835" cy="21234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25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90F3F-76A8-4FE2-9773-9027BBF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417B842-33ED-4665-804E-0023A7AD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213818"/>
            <a:ext cx="2376973" cy="79187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Étape 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78755B8-D48A-4DF1-ABF5-CA6EDDE24694}"/>
              </a:ext>
            </a:extLst>
          </p:cNvPr>
          <p:cNvSpPr/>
          <p:nvPr/>
        </p:nvSpPr>
        <p:spPr>
          <a:xfrm>
            <a:off x="6847115" y="64243"/>
            <a:ext cx="5125615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RECUEILLIR DES DONNEES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F8E43CB-DD97-4FC1-8075-F05381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760941" y="1474313"/>
            <a:ext cx="1020374" cy="9473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7413E13-B636-46CF-E75F-76829164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1567">
            <a:off x="6948235" y="1347927"/>
            <a:ext cx="2465756" cy="3369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D5ED432-5E3F-4107-AC4C-B3519BA46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771">
            <a:off x="4050798" y="116022"/>
            <a:ext cx="2434893" cy="332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2996660-7C7E-8931-F881-D18D37D45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66873">
            <a:off x="885038" y="1096948"/>
            <a:ext cx="2782178" cy="3347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1835EF2-26E1-EE70-8E60-783E5C7CA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59" y="2588798"/>
            <a:ext cx="4204959" cy="42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90F3F-76A8-4FE2-9773-9027BBF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Volet Pédagogique du PEE – PEDAGOGIE &amp; EDUCATION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417B842-33ED-4665-804E-0023A7AD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213818"/>
            <a:ext cx="2376973" cy="79187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Étape 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78755B8-D48A-4DF1-ABF5-CA6EDDE24694}"/>
              </a:ext>
            </a:extLst>
          </p:cNvPr>
          <p:cNvSpPr/>
          <p:nvPr/>
        </p:nvSpPr>
        <p:spPr>
          <a:xfrm>
            <a:off x="6847115" y="64243"/>
            <a:ext cx="5125615" cy="1268963"/>
          </a:xfrm>
          <a:prstGeom prst="roundRect">
            <a:avLst/>
          </a:prstGeom>
          <a:solidFill>
            <a:srgbClr val="2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RECUEILLIR DES DONNEES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F8E43CB-DD97-4FC1-8075-F05381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4540" r="13651" b="25472"/>
          <a:stretch/>
        </p:blipFill>
        <p:spPr>
          <a:xfrm>
            <a:off x="10760941" y="1474313"/>
            <a:ext cx="1020374" cy="94737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D5ED432-5E3F-4107-AC4C-B3519BA46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82" y="1401243"/>
            <a:ext cx="3313447" cy="4523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1835EF2-26E1-EE70-8E60-783E5C7CA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47" y="110937"/>
            <a:ext cx="1644814" cy="164481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8B8863E-83B4-9A90-8A3F-2656F7036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95" y="3090451"/>
            <a:ext cx="1144995" cy="114499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73D95-D2B9-3B05-206D-792737A0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072" y="2071991"/>
            <a:ext cx="4964316" cy="378905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fr-FR" dirty="0"/>
              <a:t>Temps de réflexion individuelle, menée par chaque enseignant</a:t>
            </a:r>
          </a:p>
          <a:p>
            <a:pPr>
              <a:lnSpc>
                <a:spcPct val="160000"/>
              </a:lnSpc>
            </a:pPr>
            <a:r>
              <a:rPr lang="fr-FR" dirty="0"/>
              <a:t>A partir de ses observations, de ses  évaluations…</a:t>
            </a:r>
          </a:p>
          <a:p>
            <a:pPr>
              <a:lnSpc>
                <a:spcPct val="160000"/>
              </a:lnSpc>
            </a:pPr>
            <a:r>
              <a:rPr lang="fr-FR" dirty="0"/>
              <a:t>Points forts, points à travailler chez les élèves</a:t>
            </a:r>
          </a:p>
          <a:p>
            <a:pPr>
              <a:lnSpc>
                <a:spcPct val="160000"/>
              </a:lnSpc>
            </a:pPr>
            <a:r>
              <a:rPr lang="fr-FR" dirty="0"/>
              <a:t>Besoins de formation</a:t>
            </a:r>
          </a:p>
          <a:p>
            <a:pPr>
              <a:lnSpc>
                <a:spcPct val="160000"/>
              </a:lnSpc>
            </a:pPr>
            <a:r>
              <a:rPr lang="fr-FR" dirty="0"/>
              <a:t>Premières pistes imaginées par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4224717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crustatio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ec44 [Lecture seule]" id="{224350B1-2BC5-462F-8A7D-CD4A46206FA3}" vid="{EB421D0A-EC3C-4A5E-994A-C13A09B206EF}"/>
    </a:ext>
  </a:extLst>
</a:theme>
</file>

<file path=ppt/theme/theme2.xml><?xml version="1.0" encoding="utf-8"?>
<a:theme xmlns:a="http://schemas.openxmlformats.org/drawingml/2006/main" name="Conception personnalisé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aff53f-b1da-4a81-96e1-2fcb56f1d33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966DA525C52147BF46C20D71DB66B1" ma:contentTypeVersion="8" ma:contentTypeDescription="Create a new document." ma:contentTypeScope="" ma:versionID="2a4e8d21e3db1a9292fafe687e3a3c1f">
  <xsd:schema xmlns:xsd="http://www.w3.org/2001/XMLSchema" xmlns:xs="http://www.w3.org/2001/XMLSchema" xmlns:p="http://schemas.microsoft.com/office/2006/metadata/properties" xmlns:ns3="f6aff53f-b1da-4a81-96e1-2fcb56f1d338" xmlns:ns4="f3567cc2-4e39-4b4c-829d-4cf3d323efa5" targetNamespace="http://schemas.microsoft.com/office/2006/metadata/properties" ma:root="true" ma:fieldsID="4d2de39d93f5f25a8c7e7c06710e90dd" ns3:_="" ns4:_="">
    <xsd:import namespace="f6aff53f-b1da-4a81-96e1-2fcb56f1d338"/>
    <xsd:import namespace="f3567cc2-4e39-4b4c-829d-4cf3d323ef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ff53f-b1da-4a81-96e1-2fcb56f1d3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67cc2-4e39-4b4c-829d-4cf3d323ef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E80178-B910-483D-B73E-B19D63E037CD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f6aff53f-b1da-4a81-96e1-2fcb56f1d338"/>
    <ds:schemaRef ds:uri="f3567cc2-4e39-4b4c-829d-4cf3d323efa5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768331-7612-4E83-AB79-373718C9B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aff53f-b1da-4a81-96e1-2fcb56f1d338"/>
    <ds:schemaRef ds:uri="f3567cc2-4e39-4b4c-829d-4cf3d323e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3332C7-F54A-4201-AFD6-DCAD8FD29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781</Words>
  <Application>Microsoft Office PowerPoint</Application>
  <PresentationFormat>Grand écran</PresentationFormat>
  <Paragraphs>117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Aracne Regular Italic</vt:lpstr>
      <vt:lpstr>Abadi</vt:lpstr>
      <vt:lpstr>Arial</vt:lpstr>
      <vt:lpstr>Baguet Script</vt:lpstr>
      <vt:lpstr>Calibri</vt:lpstr>
      <vt:lpstr>Wingdings</vt:lpstr>
      <vt:lpstr>Wingdings 3</vt:lpstr>
      <vt:lpstr>Thème Office</vt:lpstr>
      <vt:lpstr>Conception personnalisée</vt:lpstr>
      <vt:lpstr>DEMARCHE pour Elaborer    le VOLET Pédagogique du PEE</vt:lpstr>
      <vt:lpstr>Présentation PowerPoint</vt:lpstr>
      <vt:lpstr>Présentation PowerPoint</vt:lpstr>
      <vt:lpstr>AXE Pédagogique du PEE</vt:lpstr>
      <vt:lpstr>AXE Pédagogique du PEE</vt:lpstr>
      <vt:lpstr>Volet Pédagogique du PEE</vt:lpstr>
      <vt:lpstr>Les étapes</vt:lpstr>
      <vt:lpstr>Étape 1</vt:lpstr>
      <vt:lpstr>Étape 1</vt:lpstr>
      <vt:lpstr>Étape 1</vt:lpstr>
      <vt:lpstr>Étape 1</vt:lpstr>
      <vt:lpstr>Étape 2</vt:lpstr>
      <vt:lpstr>Étape 2</vt:lpstr>
      <vt:lpstr>Présentation PowerPoint</vt:lpstr>
      <vt:lpstr> Besoins  appuis organisation</vt:lpstr>
      <vt:lpstr>Présentation PowerPoint</vt:lpstr>
      <vt:lpstr>Présentation PowerPoint</vt:lpstr>
      <vt:lpstr>Merci pour 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Bénédicte BOULINEAU</dc:creator>
  <cp:lastModifiedBy>Raphael David</cp:lastModifiedBy>
  <cp:revision>137</cp:revision>
  <dcterms:created xsi:type="dcterms:W3CDTF">2016-04-01T09:49:32Z</dcterms:created>
  <dcterms:modified xsi:type="dcterms:W3CDTF">2023-02-15T16:14:22Z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0x01010004966DA525C52147BF46C20D71DB66B1</vt:lpwstr>
  </property>
</Properties>
</file>