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83" r:id="rId3"/>
    <p:sldId id="281" r:id="rId4"/>
    <p:sldId id="284" r:id="rId5"/>
    <p:sldId id="285" r:id="rId6"/>
    <p:sldId id="287" r:id="rId7"/>
    <p:sldId id="286" r:id="rId8"/>
    <p:sldId id="294" r:id="rId9"/>
    <p:sldId id="288"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0AF2B-4606-4F3D-8949-0000D8E63C66}" type="datetimeFigureOut">
              <a:rPr lang="fr-FR" smtClean="0"/>
              <a:t>10/09/2021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10F6B-8731-4991-AA4F-8C2CC4E6BCFC}" type="slidenum">
              <a:rPr lang="fr-FR" smtClean="0"/>
              <a:t>‹N°›</a:t>
            </a:fld>
            <a:endParaRPr lang="fr-FR"/>
          </a:p>
        </p:txBody>
      </p:sp>
    </p:spTree>
    <p:extLst>
      <p:ext uri="{BB962C8B-B14F-4D97-AF65-F5344CB8AC3E}">
        <p14:creationId xmlns:p14="http://schemas.microsoft.com/office/powerpoint/2010/main" val="64115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2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84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entury Gothic" panose="020B0502020202020204" pitchFamily="34" charset="0"/>
              </a:rPr>
              <a:t>Apprendre progressivement à s’en séparer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96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entury Gothic" panose="020B0502020202020204" pitchFamily="34" charset="0"/>
              </a:rPr>
              <a:t>Respecter les rythmes chronobiologiques</a:t>
            </a:r>
          </a:p>
          <a:p>
            <a:r>
              <a:rPr lang="fr-FR" dirty="0">
                <a:latin typeface="Century Gothic" panose="020B0502020202020204" pitchFamily="34" charset="0"/>
              </a:rPr>
              <a:t>Expliquer que la sieste n’est pas obligatoire, elle est proposée aux enfants qui en ont besoin. Par contre un temps de repos d’une vingtaine de minutes est  mis en place pour les enfants qui n’ont pas besoin d’un temps de sommeil en début d’après-midi</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45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entury Gothic" panose="020B0502020202020204" pitchFamily="34" charset="0"/>
              </a:rPr>
              <a:t>Un travail est effectué en classe pour préserver l’intimité de chacun.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16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30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75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473B-747E-488C-A0D4-A5A606E36B4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5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41306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2482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52866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27652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958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47991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8" name="Espace réservé du pied de page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16556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4" name="Espace réservé du pied de page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49934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352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10859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9/10/2021</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84736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86B75A-687E-405C-8A0B-8D00578BA2C3}" type="datetimeFigureOut">
              <a:rPr lang="en-US" smtClean="0">
                <a:solidFill>
                  <a:prstClr val="black">
                    <a:lumMod val="50000"/>
                    <a:lumOff val="50000"/>
                  </a:prstClr>
                </a:solidFill>
              </a:rPr>
              <a:pPr defTabSz="457200"/>
              <a:t>9/10/2021</a:t>
            </a:fld>
            <a:endParaRPr lang="en-US" dirty="0">
              <a:solidFill>
                <a:prstClr val="black">
                  <a:lumMod val="50000"/>
                  <a:lumOff val="50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lumMod val="50000"/>
                  <a:lumOff val="50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srgbClr val="E32D91"/>
                </a:solidFill>
              </a:rPr>
              <a:pPr defTabSz="457200"/>
              <a:t>‹N°›</a:t>
            </a:fld>
            <a:endParaRPr lang="en-US" dirty="0">
              <a:solidFill>
                <a:srgbClr val="E32D91"/>
              </a:solidFill>
            </a:endParaRPr>
          </a:p>
        </p:txBody>
      </p:sp>
    </p:spTree>
    <p:extLst>
      <p:ext uri="{BB962C8B-B14F-4D97-AF65-F5344CB8AC3E}">
        <p14:creationId xmlns:p14="http://schemas.microsoft.com/office/powerpoint/2010/main" val="392217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979" y="661676"/>
            <a:ext cx="9273071" cy="5254945"/>
          </a:xfrm>
          <a:prstGeom prst="rect">
            <a:avLst/>
          </a:prstGeom>
          <a:solidFill>
            <a:srgbClr val="66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PROGRAMME 2021 DE L’ENSEIGNEMENT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DOCALLISME ON STREET" panose="020B06030503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DOCALLISME ON STREET" panose="020B0603050302020204" pitchFamily="34" charset="0"/>
                <a:ea typeface="+mn-ea"/>
                <a:cs typeface="+mn-cs"/>
              </a:rPr>
              <a:t>      A                    </a:t>
            </a:r>
            <a:r>
              <a:rPr kumimoji="0" lang="fr-FR" sz="5400" b="1"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 </a:t>
            </a:r>
            <a:r>
              <a:rPr kumimoji="0" lang="fr-FR" sz="5400" b="1" i="0" u="none" strike="noStrike" kern="1200" cap="none" spc="0" normalizeH="0" baseline="0" noProof="0" dirty="0">
                <a:ln>
                  <a:noFill/>
                </a:ln>
                <a:solidFill>
                  <a:prstClr val="white"/>
                </a:solidFill>
                <a:effectLst/>
                <a:uLnTx/>
                <a:uFillTx/>
                <a:latin typeface="DOCALLISME ON STREET" panose="020B0603050302020204" pitchFamily="34" charset="0"/>
                <a:ea typeface="+mn-ea"/>
                <a:cs typeface="+mn-cs"/>
              </a:rPr>
              <a:t>MATERNELLE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1"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1"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endParaRPr>
          </a:p>
        </p:txBody>
      </p:sp>
      <p:sp>
        <p:nvSpPr>
          <p:cNvPr id="3" name="Sous-titre 2"/>
          <p:cNvSpPr>
            <a:spLocks noGrp="1"/>
          </p:cNvSpPr>
          <p:nvPr>
            <p:ph type="subTitle" idx="1"/>
          </p:nvPr>
        </p:nvSpPr>
        <p:spPr>
          <a:xfrm>
            <a:off x="1435492" y="5241481"/>
            <a:ext cx="7315200" cy="675140"/>
          </a:xfrm>
        </p:spPr>
        <p:txBody>
          <a:bodyPr>
            <a:normAutofit fontScale="70000" lnSpcReduction="20000"/>
          </a:bodyPr>
          <a:lstStyle/>
          <a:p>
            <a:pPr algn="ctr"/>
            <a:r>
              <a:rPr lang="fr-FR" sz="4000" b="1" dirty="0">
                <a:solidFill>
                  <a:schemeClr val="accent1">
                    <a:lumMod val="20000"/>
                    <a:lumOff val="80000"/>
                  </a:schemeClr>
                </a:solidFill>
                <a:latin typeface="Century Gothic" panose="020B0502020202020204" pitchFamily="34" charset="0"/>
              </a:rPr>
              <a:t>Partie 2 -Communication  aux  familles </a:t>
            </a:r>
          </a:p>
        </p:txBody>
      </p:sp>
      <p:sp>
        <p:nvSpPr>
          <p:cNvPr id="4" name="ZoneTexte 3"/>
          <p:cNvSpPr txBox="1"/>
          <p:nvPr/>
        </p:nvSpPr>
        <p:spPr>
          <a:xfrm>
            <a:off x="624808" y="6395141"/>
            <a:ext cx="1141914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Mauricette BODIN, Pôle PEP  - Enseignement Catholique de Loire-Atlantique – Septembre 2021</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48" y="6104709"/>
            <a:ext cx="1082180" cy="730471"/>
          </a:xfrm>
          <a:prstGeom prst="rect">
            <a:avLst/>
          </a:prstGeom>
        </p:spPr>
      </p:pic>
      <p:pic>
        <p:nvPicPr>
          <p:cNvPr id="10" name="Picture 2" descr="Ecole maternelle | Mairie de Véron">
            <a:extLst>
              <a:ext uri="{FF2B5EF4-FFF2-40B4-BE49-F238E27FC236}">
                <a16:creationId xmlns:a16="http://schemas.microsoft.com/office/drawing/2014/main" id="{3007EFC4-807E-4137-B9BA-38B4BF76BF6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5613" y="2338301"/>
            <a:ext cx="3195484" cy="2396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ussir_maternelle">
            <a:extLst>
              <a:ext uri="{FF2B5EF4-FFF2-40B4-BE49-F238E27FC236}">
                <a16:creationId xmlns:a16="http://schemas.microsoft.com/office/drawing/2014/main" id="{28FBC531-C3D7-4BF1-AD70-4E232F080C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43" r="33191"/>
          <a:stretch/>
        </p:blipFill>
        <p:spPr bwMode="auto">
          <a:xfrm>
            <a:off x="9267092" y="661675"/>
            <a:ext cx="2824590" cy="525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943600" y="895919"/>
            <a:ext cx="6222364" cy="5190237"/>
          </a:xfrm>
          <a:prstGeom prst="rect">
            <a:avLst/>
          </a:prstGeom>
          <a:solidFill>
            <a:srgbClr val="660066"/>
          </a:solidFill>
          <a:ln w="57150">
            <a:solidFill>
              <a:srgbClr val="9900CC"/>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contenu 1"/>
          <p:cNvSpPr>
            <a:spLocks noGrp="1"/>
          </p:cNvSpPr>
          <p:nvPr>
            <p:ph idx="1"/>
          </p:nvPr>
        </p:nvSpPr>
        <p:spPr>
          <a:xfrm>
            <a:off x="6075681" y="568959"/>
            <a:ext cx="6090284" cy="5393121"/>
          </a:xfrm>
        </p:spPr>
        <p:txBody>
          <a:bodyPr>
            <a:normAutofit fontScale="92500" lnSpcReduction="20000"/>
          </a:bodyPr>
          <a:lstStyle/>
          <a:p>
            <a:pPr marL="0" indent="0">
              <a:buNone/>
            </a:pPr>
            <a:r>
              <a:rPr lang="fr-FR" sz="8800" b="1" dirty="0">
                <a:solidFill>
                  <a:schemeClr val="tx1"/>
                </a:solidFill>
                <a:latin typeface="Century Gothic" panose="020B0502020202020204" pitchFamily="34" charset="0"/>
              </a:rPr>
              <a:t>      </a:t>
            </a:r>
            <a:endParaRPr lang="fr-FR" sz="8800" b="1" dirty="0">
              <a:solidFill>
                <a:schemeClr val="bg1"/>
              </a:solidFill>
              <a:latin typeface="Century Gothic" panose="020B0502020202020204" pitchFamily="34" charset="0"/>
            </a:endParaRPr>
          </a:p>
          <a:p>
            <a:pPr marL="0" indent="0">
              <a:buNone/>
            </a:pPr>
            <a:r>
              <a:rPr lang="fr-FR" sz="5400" b="1" dirty="0">
                <a:solidFill>
                  <a:schemeClr val="bg1"/>
                </a:solidFill>
                <a:latin typeface="Century Gothic" panose="020B0502020202020204" pitchFamily="34" charset="0"/>
              </a:rPr>
              <a:t>   </a:t>
            </a:r>
          </a:p>
          <a:p>
            <a:pPr marL="0" indent="0" algn="ctr">
              <a:buNone/>
            </a:pPr>
            <a:r>
              <a:rPr lang="fr-FR" sz="5800" b="1" dirty="0">
                <a:solidFill>
                  <a:schemeClr val="bg1"/>
                </a:solidFill>
                <a:latin typeface="Century Gothic" panose="020B0502020202020204" pitchFamily="34" charset="0"/>
              </a:rPr>
              <a:t>Des sujets à</a:t>
            </a:r>
          </a:p>
          <a:p>
            <a:pPr marL="0" indent="0" algn="ctr">
              <a:buNone/>
            </a:pPr>
            <a:r>
              <a:rPr lang="fr-FR" sz="5800" b="1" dirty="0">
                <a:solidFill>
                  <a:schemeClr val="bg1"/>
                </a:solidFill>
                <a:latin typeface="Century Gothic" panose="020B0502020202020204" pitchFamily="34" charset="0"/>
              </a:rPr>
              <a:t>aborder en </a:t>
            </a:r>
          </a:p>
          <a:p>
            <a:pPr marL="0" indent="0" algn="ctr">
              <a:buNone/>
            </a:pPr>
            <a:r>
              <a:rPr lang="fr-FR" sz="5800" b="1" dirty="0">
                <a:solidFill>
                  <a:schemeClr val="bg1"/>
                </a:solidFill>
                <a:latin typeface="Century Gothic" panose="020B0502020202020204" pitchFamily="34" charset="0"/>
              </a:rPr>
              <a:t>fonction</a:t>
            </a:r>
          </a:p>
          <a:p>
            <a:pPr marL="0" indent="0" algn="ctr">
              <a:buNone/>
            </a:pPr>
            <a:r>
              <a:rPr lang="fr-FR" sz="5800" b="1" dirty="0">
                <a:solidFill>
                  <a:schemeClr val="bg1"/>
                </a:solidFill>
                <a:latin typeface="Century Gothic" panose="020B0502020202020204" pitchFamily="34" charset="0"/>
              </a:rPr>
              <a:t>des niveaux </a:t>
            </a:r>
          </a:p>
          <a:p>
            <a:pPr marL="0" indent="0" algn="ctr">
              <a:buNone/>
            </a:pPr>
            <a:r>
              <a:rPr lang="fr-FR" sz="5800" b="1" dirty="0">
                <a:solidFill>
                  <a:schemeClr val="bg1"/>
                </a:solidFill>
                <a:latin typeface="Century Gothic" panose="020B0502020202020204" pitchFamily="34" charset="0"/>
              </a:rPr>
              <a:t>de classe</a:t>
            </a:r>
          </a:p>
        </p:txBody>
      </p:sp>
      <p:pic>
        <p:nvPicPr>
          <p:cNvPr id="4" name="Image 3">
            <a:extLst>
              <a:ext uri="{FF2B5EF4-FFF2-40B4-BE49-F238E27FC236}">
                <a16:creationId xmlns:a16="http://schemas.microsoft.com/office/drawing/2014/main" id="{FD1C6AC9-B679-4E6C-8AA8-3F1587D9322B}"/>
              </a:ext>
            </a:extLst>
          </p:cNvPr>
          <p:cNvPicPr>
            <a:picLocks noChangeAspect="1"/>
          </p:cNvPicPr>
          <p:nvPr/>
        </p:nvPicPr>
        <p:blipFill rotWithShape="1">
          <a:blip r:embed="rId3">
            <a:extLst>
              <a:ext uri="{28A0092B-C50C-407E-A947-70E740481C1C}">
                <a14:useLocalDpi xmlns:a14="http://schemas.microsoft.com/office/drawing/2010/main" val="0"/>
              </a:ext>
            </a:extLst>
          </a:blip>
          <a:srcRect l="15500" t="-1" r="14083" b="-386"/>
          <a:stretch/>
        </p:blipFill>
        <p:spPr>
          <a:xfrm>
            <a:off x="26036" y="863601"/>
            <a:ext cx="5917564" cy="5222555"/>
          </a:xfrm>
          <a:prstGeom prst="rect">
            <a:avLst/>
          </a:prstGeom>
        </p:spPr>
      </p:pic>
    </p:spTree>
    <p:extLst>
      <p:ext uri="{BB962C8B-B14F-4D97-AF65-F5344CB8AC3E}">
        <p14:creationId xmlns:p14="http://schemas.microsoft.com/office/powerpoint/2010/main" val="93572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scriptions à l&amp;#39;école maternelle pour la rentrée 2021 | Ville de  Fontenay-aux-Roses : Site officiel">
            <a:extLst>
              <a:ext uri="{FF2B5EF4-FFF2-40B4-BE49-F238E27FC236}">
                <a16:creationId xmlns:a16="http://schemas.microsoft.com/office/drawing/2014/main" id="{C90380AA-33BF-4A1B-913B-B766494A87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9" r="155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0DC7E84-2ABF-4EC3-9CC7-82DFA3B7959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000" b="1" dirty="0">
                <a:solidFill>
                  <a:schemeClr val="tx1">
                    <a:lumMod val="85000"/>
                    <a:lumOff val="15000"/>
                  </a:schemeClr>
                </a:solidFill>
                <a:latin typeface="Century Gothic" panose="020B0502020202020204" pitchFamily="34" charset="0"/>
              </a:rPr>
              <a:t>L’OBJET TRANSITIONNEL SECURISANT A L’ECOLE MATERNELLE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9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6443096E-D79F-4AD9-AD55-0663F930F9EA}"/>
              </a:ext>
            </a:extLst>
          </p:cNvPr>
          <p:cNvPicPr>
            <a:picLocks noChangeAspect="1"/>
          </p:cNvPicPr>
          <p:nvPr/>
        </p:nvPicPr>
        <p:blipFill rotWithShape="1">
          <a:blip r:embed="rId3"/>
          <a:srcRect t="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5" name="Image 4">
            <a:extLst>
              <a:ext uri="{FF2B5EF4-FFF2-40B4-BE49-F238E27FC236}">
                <a16:creationId xmlns:a16="http://schemas.microsoft.com/office/drawing/2014/main" id="{4D665E6D-D959-4D25-9106-A1C27F5DB3CF}"/>
              </a:ext>
            </a:extLst>
          </p:cNvPr>
          <p:cNvPicPr>
            <a:picLocks noChangeAspect="1"/>
          </p:cNvPicPr>
          <p:nvPr/>
        </p:nvPicPr>
        <p:blipFill rotWithShape="1">
          <a:blip r:embed="rId4"/>
          <a:srcRect l="13534" t="2986" r="14413"/>
          <a:stretch/>
        </p:blipFill>
        <p:spPr>
          <a:xfrm>
            <a:off x="8596547" y="431853"/>
            <a:ext cx="3337329" cy="2997147"/>
          </a:xfrm>
          <a:prstGeom prst="flowChartConnector">
            <a:avLst/>
          </a:prstGeom>
        </p:spPr>
      </p:pic>
      <p:sp>
        <p:nvSpPr>
          <p:cNvPr id="6" name="Rectangle 5">
            <a:extLst>
              <a:ext uri="{FF2B5EF4-FFF2-40B4-BE49-F238E27FC236}">
                <a16:creationId xmlns:a16="http://schemas.microsoft.com/office/drawing/2014/main" id="{918D7018-DF31-42DF-B655-ACA221DE44B5}"/>
              </a:ext>
            </a:extLst>
          </p:cNvPr>
          <p:cNvSpPr/>
          <p:nvPr/>
        </p:nvSpPr>
        <p:spPr>
          <a:xfrm>
            <a:off x="0" y="241874"/>
            <a:ext cx="4551680" cy="658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 TEMPS DE SIESTE</a:t>
            </a:r>
          </a:p>
        </p:txBody>
      </p:sp>
      <p:sp>
        <p:nvSpPr>
          <p:cNvPr id="8" name="Rectangle 7">
            <a:extLst>
              <a:ext uri="{FF2B5EF4-FFF2-40B4-BE49-F238E27FC236}">
                <a16:creationId xmlns:a16="http://schemas.microsoft.com/office/drawing/2014/main" id="{A5D2A579-3180-4689-B4D5-634965E6143C}"/>
              </a:ext>
            </a:extLst>
          </p:cNvPr>
          <p:cNvSpPr/>
          <p:nvPr/>
        </p:nvSpPr>
        <p:spPr>
          <a:xfrm>
            <a:off x="8162289" y="5078279"/>
            <a:ext cx="4041058" cy="658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 TEMPS DE REPOS</a:t>
            </a:r>
          </a:p>
        </p:txBody>
      </p:sp>
      <p:sp>
        <p:nvSpPr>
          <p:cNvPr id="7" name="Rectangle 6">
            <a:extLst>
              <a:ext uri="{FF2B5EF4-FFF2-40B4-BE49-F238E27FC236}">
                <a16:creationId xmlns:a16="http://schemas.microsoft.com/office/drawing/2014/main" id="{367B0554-1D6F-4B64-9D4D-19778A168C77}"/>
              </a:ext>
            </a:extLst>
          </p:cNvPr>
          <p:cNvSpPr/>
          <p:nvPr/>
        </p:nvSpPr>
        <p:spPr>
          <a:xfrm>
            <a:off x="0" y="6199229"/>
            <a:ext cx="12273280" cy="658761"/>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TEMPS REPARATEURS DANS UNE JOURNEE EN COLLECTIVITE</a:t>
            </a:r>
          </a:p>
        </p:txBody>
      </p:sp>
    </p:spTree>
    <p:extLst>
      <p:ext uri="{BB962C8B-B14F-4D97-AF65-F5344CB8AC3E}">
        <p14:creationId xmlns:p14="http://schemas.microsoft.com/office/powerpoint/2010/main" val="376451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Les toilettes à l&amp;#39;école, c&amp;#39;est important !">
            <a:extLst>
              <a:ext uri="{FF2B5EF4-FFF2-40B4-BE49-F238E27FC236}">
                <a16:creationId xmlns:a16="http://schemas.microsoft.com/office/drawing/2014/main" id="{D6D70892-DA4C-47B4-8ACD-055551B32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32" b="86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B3B382-E1FF-450F-9A73-C5D644E9FEC7}"/>
              </a:ext>
            </a:extLst>
          </p:cNvPr>
          <p:cNvSpPr/>
          <p:nvPr/>
        </p:nvSpPr>
        <p:spPr>
          <a:xfrm>
            <a:off x="0" y="5955431"/>
            <a:ext cx="12192000" cy="59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ETRE PROPRE,  ETRE AUTONOME, RESPECTER L’INTIMITE DE SES CAMARADES</a:t>
            </a:r>
            <a:r>
              <a:rPr kumimoji="0" lang="fr-FR" sz="2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Tree>
    <p:extLst>
      <p:ext uri="{BB962C8B-B14F-4D97-AF65-F5344CB8AC3E}">
        <p14:creationId xmlns:p14="http://schemas.microsoft.com/office/powerpoint/2010/main" val="237695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Manger équilibré dans les écoles - Portail Famille eTicket">
            <a:extLst>
              <a:ext uri="{FF2B5EF4-FFF2-40B4-BE49-F238E27FC236}">
                <a16:creationId xmlns:a16="http://schemas.microsoft.com/office/drawing/2014/main" id="{B26DBFC8-F1F2-4062-BF24-7C51835B23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96" b="1871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37FE68-73A2-4057-9096-C73C3433DC63}"/>
              </a:ext>
            </a:extLst>
          </p:cNvPr>
          <p:cNvSpPr/>
          <p:nvPr/>
        </p:nvSpPr>
        <p:spPr>
          <a:xfrm>
            <a:off x="0" y="5955431"/>
            <a:ext cx="12192000" cy="59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LA COLLATION MATINALE A L’ECOLE MATERNELLE</a:t>
            </a:r>
          </a:p>
        </p:txBody>
      </p:sp>
    </p:spTree>
    <p:extLst>
      <p:ext uri="{BB962C8B-B14F-4D97-AF65-F5344CB8AC3E}">
        <p14:creationId xmlns:p14="http://schemas.microsoft.com/office/powerpoint/2010/main" val="377368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Les anniversaires">
            <a:extLst>
              <a:ext uri="{FF2B5EF4-FFF2-40B4-BE49-F238E27FC236}">
                <a16:creationId xmlns:a16="http://schemas.microsoft.com/office/drawing/2014/main" id="{5D1AF906-9B8B-463E-9582-ED39E2341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A290A9-84EB-42C1-8034-7D7FC717C70F}"/>
              </a:ext>
            </a:extLst>
          </p:cNvPr>
          <p:cNvSpPr/>
          <p:nvPr/>
        </p:nvSpPr>
        <p:spPr>
          <a:xfrm>
            <a:off x="0" y="850536"/>
            <a:ext cx="12192000" cy="59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FETER LES ANNIVERSAIRES EN CLASSE</a:t>
            </a:r>
          </a:p>
        </p:txBody>
      </p:sp>
      <p:pic>
        <p:nvPicPr>
          <p:cNvPr id="4" name="Image 3">
            <a:extLst>
              <a:ext uri="{FF2B5EF4-FFF2-40B4-BE49-F238E27FC236}">
                <a16:creationId xmlns:a16="http://schemas.microsoft.com/office/drawing/2014/main" id="{8B7221D7-A786-426B-BA6C-A67468AE981D}"/>
              </a:ext>
            </a:extLst>
          </p:cNvPr>
          <p:cNvPicPr>
            <a:picLocks noChangeAspect="1"/>
          </p:cNvPicPr>
          <p:nvPr/>
        </p:nvPicPr>
        <p:blipFill rotWithShape="1">
          <a:blip r:embed="rId4"/>
          <a:srcRect l="5039" t="2931" r="12834" b="43642"/>
          <a:stretch/>
        </p:blipFill>
        <p:spPr>
          <a:xfrm>
            <a:off x="9394335" y="0"/>
            <a:ext cx="2610852" cy="2546555"/>
          </a:xfrm>
          <a:prstGeom prst="flowChartConnector">
            <a:avLst/>
          </a:prstGeom>
        </p:spPr>
      </p:pic>
    </p:spTree>
    <p:extLst>
      <p:ext uri="{BB962C8B-B14F-4D97-AF65-F5344CB8AC3E}">
        <p14:creationId xmlns:p14="http://schemas.microsoft.com/office/powerpoint/2010/main" val="42182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Les parents à l&amp;#39;École | Ministère de l&amp;#39;Education Nationale de la Jeunesse  et des Sports">
            <a:extLst>
              <a:ext uri="{FF2B5EF4-FFF2-40B4-BE49-F238E27FC236}">
                <a16:creationId xmlns:a16="http://schemas.microsoft.com/office/drawing/2014/main" id="{7D9883B2-6ED5-47E4-90CF-B49E4BD87A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9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0B40BC-ADCC-4E74-BD10-AAF651DBCADA}"/>
              </a:ext>
            </a:extLst>
          </p:cNvPr>
          <p:cNvSpPr/>
          <p:nvPr/>
        </p:nvSpPr>
        <p:spPr>
          <a:xfrm>
            <a:off x="0" y="6199229"/>
            <a:ext cx="12273280" cy="65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COMMUNICATION PARENTS/ENSEIGNANTS</a:t>
            </a:r>
          </a:p>
        </p:txBody>
      </p:sp>
      <p:sp>
        <p:nvSpPr>
          <p:cNvPr id="4" name="Organigramme : Connecteur 3">
            <a:extLst>
              <a:ext uri="{FF2B5EF4-FFF2-40B4-BE49-F238E27FC236}">
                <a16:creationId xmlns:a16="http://schemas.microsoft.com/office/drawing/2014/main" id="{9B2AFC9D-78DD-4562-9438-492A4630A7F0}"/>
              </a:ext>
            </a:extLst>
          </p:cNvPr>
          <p:cNvSpPr/>
          <p:nvPr/>
        </p:nvSpPr>
        <p:spPr>
          <a:xfrm rot="21301579">
            <a:off x="446217" y="4988935"/>
            <a:ext cx="2123768" cy="1052052"/>
          </a:xfrm>
          <a:prstGeom prst="flowChartConnector">
            <a:avLst/>
          </a:prstGeom>
          <a:solidFill>
            <a:srgbClr val="33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RV programmés</a:t>
            </a:r>
          </a:p>
        </p:txBody>
      </p:sp>
      <p:sp>
        <p:nvSpPr>
          <p:cNvPr id="9" name="Organigramme : Connecteur 8">
            <a:extLst>
              <a:ext uri="{FF2B5EF4-FFF2-40B4-BE49-F238E27FC236}">
                <a16:creationId xmlns:a16="http://schemas.microsoft.com/office/drawing/2014/main" id="{4D91ECD8-ED29-402A-865A-47B3832250BF}"/>
              </a:ext>
            </a:extLst>
          </p:cNvPr>
          <p:cNvSpPr/>
          <p:nvPr/>
        </p:nvSpPr>
        <p:spPr>
          <a:xfrm rot="214850">
            <a:off x="3689661" y="5139756"/>
            <a:ext cx="2123768" cy="1052052"/>
          </a:xfrm>
          <a:prstGeom prst="flowChartConnector">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Echanges ponctuels</a:t>
            </a:r>
          </a:p>
        </p:txBody>
      </p:sp>
      <p:sp>
        <p:nvSpPr>
          <p:cNvPr id="10" name="Organigramme : Connecteur 9">
            <a:extLst>
              <a:ext uri="{FF2B5EF4-FFF2-40B4-BE49-F238E27FC236}">
                <a16:creationId xmlns:a16="http://schemas.microsoft.com/office/drawing/2014/main" id="{F5A4BE25-6095-4933-BB20-032C21182C95}"/>
              </a:ext>
            </a:extLst>
          </p:cNvPr>
          <p:cNvSpPr/>
          <p:nvPr/>
        </p:nvSpPr>
        <p:spPr>
          <a:xfrm rot="154898">
            <a:off x="7955459" y="4831201"/>
            <a:ext cx="2123768" cy="1052052"/>
          </a:xfrm>
          <a:prstGeom prst="flowChartConnector">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Cahiers de vie</a:t>
            </a:r>
          </a:p>
        </p:txBody>
      </p:sp>
      <p:sp>
        <p:nvSpPr>
          <p:cNvPr id="11" name="Organigramme : Connecteur 10">
            <a:extLst>
              <a:ext uri="{FF2B5EF4-FFF2-40B4-BE49-F238E27FC236}">
                <a16:creationId xmlns:a16="http://schemas.microsoft.com/office/drawing/2014/main" id="{39D4234E-4CCC-4BB6-9B12-9FAE27FF862C}"/>
              </a:ext>
            </a:extLst>
          </p:cNvPr>
          <p:cNvSpPr/>
          <p:nvPr/>
        </p:nvSpPr>
        <p:spPr>
          <a:xfrm rot="498657">
            <a:off x="2522253" y="4372816"/>
            <a:ext cx="2123768" cy="1052052"/>
          </a:xfrm>
          <a:prstGeom prst="flowChartConnector">
            <a:avLst/>
          </a:prstGeom>
          <a:solidFill>
            <a:srgbClr val="00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Réunion de classe</a:t>
            </a:r>
          </a:p>
        </p:txBody>
      </p:sp>
      <p:sp>
        <p:nvSpPr>
          <p:cNvPr id="12" name="Organigramme : Connecteur 11">
            <a:extLst>
              <a:ext uri="{FF2B5EF4-FFF2-40B4-BE49-F238E27FC236}">
                <a16:creationId xmlns:a16="http://schemas.microsoft.com/office/drawing/2014/main" id="{A4D88E03-2923-4926-9085-225B580FE53A}"/>
              </a:ext>
            </a:extLst>
          </p:cNvPr>
          <p:cNvSpPr/>
          <p:nvPr/>
        </p:nvSpPr>
        <p:spPr>
          <a:xfrm rot="21301579">
            <a:off x="9776237" y="5132819"/>
            <a:ext cx="2123768" cy="1052052"/>
          </a:xfrm>
          <a:prstGeom prst="flowChartConnector">
            <a:avLst/>
          </a:prstGeom>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Pochettes de correspondance</a:t>
            </a:r>
          </a:p>
        </p:txBody>
      </p:sp>
    </p:spTree>
    <p:extLst>
      <p:ext uri="{BB962C8B-B14F-4D97-AF65-F5344CB8AC3E}">
        <p14:creationId xmlns:p14="http://schemas.microsoft.com/office/powerpoint/2010/main" val="226591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CCE0ABE2-801B-4ECA-97AB-20DBFC695C58}"/>
              </a:ext>
            </a:extLst>
          </p:cNvPr>
          <p:cNvPicPr>
            <a:picLocks noChangeAspect="1"/>
          </p:cNvPicPr>
          <p:nvPr/>
        </p:nvPicPr>
        <p:blipFill rotWithShape="1">
          <a:blip r:embed="rId3"/>
          <a:srcRect l="2610" r="5372" b="-1"/>
          <a:stretch/>
        </p:blipFill>
        <p:spPr>
          <a:xfrm>
            <a:off x="-1504" y="-533324"/>
            <a:ext cx="12191980" cy="6856718"/>
          </a:xfrm>
          <a:prstGeom prst="rect">
            <a:avLst/>
          </a:prstGeom>
        </p:spPr>
      </p:pic>
      <p:sp>
        <p:nvSpPr>
          <p:cNvPr id="4" name="Rectangle 3">
            <a:extLst>
              <a:ext uri="{FF2B5EF4-FFF2-40B4-BE49-F238E27FC236}">
                <a16:creationId xmlns:a16="http://schemas.microsoft.com/office/drawing/2014/main" id="{630BA24C-8B41-45F1-9E0B-C1D737FC49AC}"/>
              </a:ext>
            </a:extLst>
          </p:cNvPr>
          <p:cNvSpPr/>
          <p:nvPr/>
        </p:nvSpPr>
        <p:spPr>
          <a:xfrm>
            <a:off x="0" y="6199229"/>
            <a:ext cx="12273280" cy="65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PARTICIPATION DES PARENTS A LA VIE DE L’ECOLE</a:t>
            </a:r>
          </a:p>
        </p:txBody>
      </p:sp>
      <p:sp>
        <p:nvSpPr>
          <p:cNvPr id="6" name="Organigramme : Connecteur 5">
            <a:extLst>
              <a:ext uri="{FF2B5EF4-FFF2-40B4-BE49-F238E27FC236}">
                <a16:creationId xmlns:a16="http://schemas.microsoft.com/office/drawing/2014/main" id="{479AFD54-7A5E-4136-B174-CB26B65EB192}"/>
              </a:ext>
            </a:extLst>
          </p:cNvPr>
          <p:cNvSpPr/>
          <p:nvPr/>
        </p:nvSpPr>
        <p:spPr>
          <a:xfrm rot="21443421">
            <a:off x="25840" y="3885503"/>
            <a:ext cx="2399496" cy="1189687"/>
          </a:xfrm>
          <a:prstGeom prst="flowChartConnector">
            <a:avLst/>
          </a:prstGeom>
          <a:solidFill>
            <a:srgbClr val="33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Intervention en classe : présentation métier, passion</a:t>
            </a:r>
          </a:p>
        </p:txBody>
      </p:sp>
      <p:sp>
        <p:nvSpPr>
          <p:cNvPr id="7" name="Organigramme : Connecteur 6">
            <a:extLst>
              <a:ext uri="{FF2B5EF4-FFF2-40B4-BE49-F238E27FC236}">
                <a16:creationId xmlns:a16="http://schemas.microsoft.com/office/drawing/2014/main" id="{91239070-DC9C-4EAD-B47C-6FB69621F66C}"/>
              </a:ext>
            </a:extLst>
          </p:cNvPr>
          <p:cNvSpPr/>
          <p:nvPr/>
        </p:nvSpPr>
        <p:spPr>
          <a:xfrm>
            <a:off x="1805209" y="4810350"/>
            <a:ext cx="2123768" cy="1052052"/>
          </a:xfrm>
          <a:prstGeom prst="flowChartConnector">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Participation Ateliers ponctuels</a:t>
            </a:r>
          </a:p>
        </p:txBody>
      </p:sp>
      <p:sp>
        <p:nvSpPr>
          <p:cNvPr id="8" name="Organigramme : Connecteur 7">
            <a:extLst>
              <a:ext uri="{FF2B5EF4-FFF2-40B4-BE49-F238E27FC236}">
                <a16:creationId xmlns:a16="http://schemas.microsoft.com/office/drawing/2014/main" id="{C9F6CBC9-1B63-45A7-A733-7257E3F9C9F7}"/>
              </a:ext>
            </a:extLst>
          </p:cNvPr>
          <p:cNvSpPr/>
          <p:nvPr/>
        </p:nvSpPr>
        <p:spPr>
          <a:xfrm>
            <a:off x="3899966" y="5279917"/>
            <a:ext cx="2123768" cy="1052052"/>
          </a:xfrm>
          <a:prstGeom prst="flowChartConnector">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Lecture Cahier de vie avec son enfant</a:t>
            </a:r>
          </a:p>
        </p:txBody>
      </p:sp>
      <p:sp>
        <p:nvSpPr>
          <p:cNvPr id="9" name="Organigramme : Connecteur 8">
            <a:extLst>
              <a:ext uri="{FF2B5EF4-FFF2-40B4-BE49-F238E27FC236}">
                <a16:creationId xmlns:a16="http://schemas.microsoft.com/office/drawing/2014/main" id="{5292EFDF-A595-4F90-97E9-278E1CA12491}"/>
              </a:ext>
            </a:extLst>
          </p:cNvPr>
          <p:cNvSpPr/>
          <p:nvPr/>
        </p:nvSpPr>
        <p:spPr>
          <a:xfrm rot="21232887">
            <a:off x="31872" y="5452452"/>
            <a:ext cx="2350723" cy="1082295"/>
          </a:xfrm>
          <a:prstGeom prst="flowChartConnector">
            <a:avLst/>
          </a:prstGeom>
          <a:solidFill>
            <a:srgbClr val="00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Encadrement sorties</a:t>
            </a:r>
          </a:p>
        </p:txBody>
      </p:sp>
      <p:sp>
        <p:nvSpPr>
          <p:cNvPr id="11" name="Organigramme : Connecteur 10">
            <a:extLst>
              <a:ext uri="{FF2B5EF4-FFF2-40B4-BE49-F238E27FC236}">
                <a16:creationId xmlns:a16="http://schemas.microsoft.com/office/drawing/2014/main" id="{A5580670-7461-466E-B3C0-3F5F1A9E3803}"/>
              </a:ext>
            </a:extLst>
          </p:cNvPr>
          <p:cNvSpPr/>
          <p:nvPr/>
        </p:nvSpPr>
        <p:spPr>
          <a:xfrm>
            <a:off x="6065456" y="5307712"/>
            <a:ext cx="2123768" cy="1052052"/>
          </a:xfrm>
          <a:prstGeom prst="flowChartConnector">
            <a:avLst/>
          </a:prstGeom>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Jeux de société en lien avec apprentissage</a:t>
            </a:r>
          </a:p>
        </p:txBody>
      </p:sp>
      <p:sp>
        <p:nvSpPr>
          <p:cNvPr id="17" name="Organigramme : Connecteur 16">
            <a:extLst>
              <a:ext uri="{FF2B5EF4-FFF2-40B4-BE49-F238E27FC236}">
                <a16:creationId xmlns:a16="http://schemas.microsoft.com/office/drawing/2014/main" id="{ADD22119-329A-4E8D-9608-E0862E73B53B}"/>
              </a:ext>
            </a:extLst>
          </p:cNvPr>
          <p:cNvSpPr/>
          <p:nvPr/>
        </p:nvSpPr>
        <p:spPr>
          <a:xfrm>
            <a:off x="8293371" y="5289527"/>
            <a:ext cx="2123768" cy="1052052"/>
          </a:xfrm>
          <a:prstGeom prst="flowChartConnector">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Jouer avec le vocabulaire appris…</a:t>
            </a:r>
          </a:p>
        </p:txBody>
      </p:sp>
      <p:sp>
        <p:nvSpPr>
          <p:cNvPr id="18" name="Organigramme : Connecteur 17">
            <a:extLst>
              <a:ext uri="{FF2B5EF4-FFF2-40B4-BE49-F238E27FC236}">
                <a16:creationId xmlns:a16="http://schemas.microsoft.com/office/drawing/2014/main" id="{595E0A49-8318-41DB-8CA2-30A719C4A1E0}"/>
              </a:ext>
            </a:extLst>
          </p:cNvPr>
          <p:cNvSpPr/>
          <p:nvPr/>
        </p:nvSpPr>
        <p:spPr>
          <a:xfrm>
            <a:off x="10517173" y="5538640"/>
            <a:ext cx="1573268" cy="1052052"/>
          </a:xfrm>
          <a:prstGeom prst="flowChartConnector">
            <a:avLst/>
          </a:prstGeom>
          <a:solidFill>
            <a:srgbClr val="33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des albums</a:t>
            </a:r>
          </a:p>
        </p:txBody>
      </p:sp>
    </p:spTree>
    <p:extLst>
      <p:ext uri="{BB962C8B-B14F-4D97-AF65-F5344CB8AC3E}">
        <p14:creationId xmlns:p14="http://schemas.microsoft.com/office/powerpoint/2010/main" val="236125829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221</Words>
  <Application>Microsoft Office PowerPoint</Application>
  <PresentationFormat>Grand écran</PresentationFormat>
  <Paragraphs>46</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Century Gothic</vt:lpstr>
      <vt:lpstr>DOCALLISME ON STREET</vt:lpstr>
      <vt:lpstr>Gill Sans Nova</vt:lpstr>
      <vt:lpstr>1_Thème Office</vt:lpstr>
      <vt:lpstr>Présentation PowerPoint</vt:lpstr>
      <vt:lpstr>Présentation PowerPoint</vt:lpstr>
      <vt:lpstr>L’OBJET TRANSITIONNEL SECURISANT A L’ECOLE MATERNELLE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Mauricette Bodin</dc:creator>
  <cp:lastModifiedBy>Mauricette Bodin</cp:lastModifiedBy>
  <cp:revision>1</cp:revision>
  <dcterms:created xsi:type="dcterms:W3CDTF">2021-09-10T17:33:04Z</dcterms:created>
  <dcterms:modified xsi:type="dcterms:W3CDTF">2021-09-10T17:34:59Z</dcterms:modified>
</cp:coreProperties>
</file>