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7" r:id="rId4"/>
    <p:sldId id="259" r:id="rId5"/>
    <p:sldId id="279" r:id="rId6"/>
    <p:sldId id="275" r:id="rId7"/>
    <p:sldId id="282" r:id="rId8"/>
    <p:sldId id="289" r:id="rId9"/>
    <p:sldId id="261" r:id="rId10"/>
    <p:sldId id="265" r:id="rId11"/>
    <p:sldId id="277" r:id="rId12"/>
    <p:sldId id="276" r:id="rId13"/>
    <p:sldId id="264" r:id="rId14"/>
    <p:sldId id="267" r:id="rId15"/>
    <p:sldId id="266" r:id="rId16"/>
    <p:sldId id="268" r:id="rId17"/>
    <p:sldId id="278" r:id="rId18"/>
    <p:sldId id="270" r:id="rId19"/>
    <p:sldId id="260" r:id="rId20"/>
    <p:sldId id="290" r:id="rId21"/>
    <p:sldId id="291" r:id="rId22"/>
    <p:sldId id="292" r:id="rId23"/>
    <p:sldId id="258" r:id="rId24"/>
    <p:sldId id="293" r:id="rId25"/>
    <p:sldId id="262" r:id="rId26"/>
    <p:sldId id="274" r:id="rId27"/>
    <p:sldId id="272" r:id="rId28"/>
    <p:sldId id="273" r:id="rId29"/>
    <p:sldId id="280" r:id="rId30"/>
    <p:sldId id="271"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391B2-55A3-412B-ACE1-9716F1134D0E}"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fr-FR"/>
        </a:p>
      </dgm:t>
    </dgm:pt>
    <dgm:pt modelId="{89233AB1-605A-4189-B0F9-5C53DEE7737B}">
      <dgm:prSet phldrT="[Texte]" custT="1"/>
      <dgm:spPr/>
      <dgm:t>
        <a:bodyPr/>
        <a:lstStyle/>
        <a:p>
          <a:r>
            <a:rPr lang="fr-FR" sz="2400" b="1" dirty="0">
              <a:latin typeface="Century Gothic" panose="020B0502020202020204" pitchFamily="34" charset="0"/>
            </a:rPr>
            <a:t>2 à 3 ans </a:t>
          </a:r>
          <a:r>
            <a:rPr lang="fr-FR" sz="2400" b="1" dirty="0">
              <a:solidFill>
                <a:srgbClr val="FF66CC"/>
              </a:solidFill>
              <a:latin typeface="Century Gothic" panose="020B0502020202020204" pitchFamily="34" charset="0"/>
            </a:rPr>
            <a:t>= PPS</a:t>
          </a:r>
        </a:p>
      </dgm:t>
    </dgm:pt>
    <dgm:pt modelId="{74605FFA-ED30-4C61-9996-D1DA05C19726}" type="parTrans" cxnId="{6609DD26-8A67-4A9C-AD3F-2C2D6300C0F5}">
      <dgm:prSet/>
      <dgm:spPr/>
      <dgm:t>
        <a:bodyPr/>
        <a:lstStyle/>
        <a:p>
          <a:endParaRPr lang="fr-FR"/>
        </a:p>
      </dgm:t>
    </dgm:pt>
    <dgm:pt modelId="{456425CA-F17F-468D-9F1A-90EE45F6B76F}" type="sibTrans" cxnId="{6609DD26-8A67-4A9C-AD3F-2C2D6300C0F5}">
      <dgm:prSet/>
      <dgm:spPr/>
      <dgm:t>
        <a:bodyPr/>
        <a:lstStyle/>
        <a:p>
          <a:endParaRPr lang="fr-FR"/>
        </a:p>
      </dgm:t>
    </dgm:pt>
    <dgm:pt modelId="{A14ABE40-F8D3-49AD-B1DD-01CF6C9A859C}">
      <dgm:prSet phldrT="[Texte]"/>
      <dgm:spPr/>
      <dgm:t>
        <a:bodyPr/>
        <a:lstStyle/>
        <a:p>
          <a:r>
            <a:rPr lang="fr-FR" b="1" dirty="0">
              <a:latin typeface="Century Gothic" panose="020B0502020202020204" pitchFamily="34" charset="0"/>
            </a:rPr>
            <a:t>3 à 4 ans</a:t>
          </a:r>
        </a:p>
        <a:p>
          <a:r>
            <a:rPr lang="fr-FR" b="1" dirty="0">
              <a:solidFill>
                <a:srgbClr val="D60093"/>
              </a:solidFill>
              <a:latin typeface="Century Gothic" panose="020B0502020202020204" pitchFamily="34" charset="0"/>
            </a:rPr>
            <a:t>= PS</a:t>
          </a:r>
        </a:p>
      </dgm:t>
    </dgm:pt>
    <dgm:pt modelId="{8FF350B6-B506-489C-A4AB-5A3DD737AE47}" type="parTrans" cxnId="{E5C9C726-E9A9-46CD-B3A4-5744DAD0ADC4}">
      <dgm:prSet/>
      <dgm:spPr/>
      <dgm:t>
        <a:bodyPr/>
        <a:lstStyle/>
        <a:p>
          <a:endParaRPr lang="fr-FR"/>
        </a:p>
      </dgm:t>
    </dgm:pt>
    <dgm:pt modelId="{4395CB1D-A79B-4504-A6CF-960002E51BF8}" type="sibTrans" cxnId="{E5C9C726-E9A9-46CD-B3A4-5744DAD0ADC4}">
      <dgm:prSet/>
      <dgm:spPr/>
      <dgm:t>
        <a:bodyPr/>
        <a:lstStyle/>
        <a:p>
          <a:endParaRPr lang="fr-FR"/>
        </a:p>
      </dgm:t>
    </dgm:pt>
    <dgm:pt modelId="{4E72FF82-585A-42EB-8987-D6E5D110281E}">
      <dgm:prSet phldrT="[Texte]"/>
      <dgm:spPr/>
      <dgm:t>
        <a:bodyPr/>
        <a:lstStyle/>
        <a:p>
          <a:r>
            <a:rPr lang="fr-FR" b="1" dirty="0">
              <a:latin typeface="Century Gothic" panose="020B0502020202020204" pitchFamily="34" charset="0"/>
            </a:rPr>
            <a:t>4 à 5 ans</a:t>
          </a:r>
        </a:p>
        <a:p>
          <a:r>
            <a:rPr lang="fr-FR" b="1" dirty="0">
              <a:solidFill>
                <a:srgbClr val="CC3399"/>
              </a:solidFill>
              <a:latin typeface="Century Gothic" panose="020B0502020202020204" pitchFamily="34" charset="0"/>
            </a:rPr>
            <a:t>= MS</a:t>
          </a:r>
        </a:p>
      </dgm:t>
    </dgm:pt>
    <dgm:pt modelId="{F6BEA44B-40EC-48AC-91E6-486F00D01394}" type="parTrans" cxnId="{51FB1F9D-E23F-4898-ABCA-4518CC364155}">
      <dgm:prSet/>
      <dgm:spPr/>
      <dgm:t>
        <a:bodyPr/>
        <a:lstStyle/>
        <a:p>
          <a:endParaRPr lang="fr-FR"/>
        </a:p>
      </dgm:t>
    </dgm:pt>
    <dgm:pt modelId="{BC6D4FD0-81D3-4412-821C-85BAF24ED2DC}" type="sibTrans" cxnId="{51FB1F9D-E23F-4898-ABCA-4518CC364155}">
      <dgm:prSet/>
      <dgm:spPr/>
      <dgm:t>
        <a:bodyPr/>
        <a:lstStyle/>
        <a:p>
          <a:endParaRPr lang="fr-FR"/>
        </a:p>
      </dgm:t>
    </dgm:pt>
    <dgm:pt modelId="{10A8608B-FA2C-4AE3-9D64-95049973A064}">
      <dgm:prSet/>
      <dgm:spPr/>
      <dgm:t>
        <a:bodyPr/>
        <a:lstStyle/>
        <a:p>
          <a:r>
            <a:rPr lang="fr-FR" b="1" dirty="0">
              <a:latin typeface="Century Gothic" panose="020B0502020202020204" pitchFamily="34" charset="0"/>
            </a:rPr>
            <a:t>5 à 6 ans </a:t>
          </a:r>
          <a:r>
            <a:rPr lang="fr-FR" b="1" dirty="0">
              <a:solidFill>
                <a:srgbClr val="CC00CC"/>
              </a:solidFill>
              <a:latin typeface="Century Gothic" panose="020B0502020202020204" pitchFamily="34" charset="0"/>
            </a:rPr>
            <a:t>= GS</a:t>
          </a:r>
        </a:p>
      </dgm:t>
    </dgm:pt>
    <dgm:pt modelId="{B1172E9A-B89C-4B7E-BCC7-92800844A1EB}" type="parTrans" cxnId="{D403C525-4366-4DFA-B016-6D62300E7605}">
      <dgm:prSet/>
      <dgm:spPr/>
      <dgm:t>
        <a:bodyPr/>
        <a:lstStyle/>
        <a:p>
          <a:endParaRPr lang="fr-FR"/>
        </a:p>
      </dgm:t>
    </dgm:pt>
    <dgm:pt modelId="{B535A8F1-64C0-4B57-B67E-9D4745FA3B0D}" type="sibTrans" cxnId="{D403C525-4366-4DFA-B016-6D62300E7605}">
      <dgm:prSet/>
      <dgm:spPr/>
      <dgm:t>
        <a:bodyPr/>
        <a:lstStyle/>
        <a:p>
          <a:endParaRPr lang="fr-FR"/>
        </a:p>
      </dgm:t>
    </dgm:pt>
    <dgm:pt modelId="{0068501B-0FB8-468E-974E-9A5A6F6B3159}" type="pres">
      <dgm:prSet presAssocID="{60F391B2-55A3-412B-ACE1-9716F1134D0E}" presName="rootnode" presStyleCnt="0">
        <dgm:presLayoutVars>
          <dgm:chMax/>
          <dgm:chPref/>
          <dgm:dir/>
          <dgm:animLvl val="lvl"/>
        </dgm:presLayoutVars>
      </dgm:prSet>
      <dgm:spPr/>
    </dgm:pt>
    <dgm:pt modelId="{41D29D8C-8CA3-4936-9354-A3114A474435}" type="pres">
      <dgm:prSet presAssocID="{89233AB1-605A-4189-B0F9-5C53DEE7737B}" presName="composite" presStyleCnt="0"/>
      <dgm:spPr/>
    </dgm:pt>
    <dgm:pt modelId="{9152B289-F11B-420A-B1B9-1D56B06F1F27}" type="pres">
      <dgm:prSet presAssocID="{89233AB1-605A-4189-B0F9-5C53DEE7737B}" presName="LShape" presStyleLbl="alignNode1" presStyleIdx="0" presStyleCnt="7"/>
      <dgm:spPr/>
    </dgm:pt>
    <dgm:pt modelId="{F8CF30D4-871D-4D03-895A-366D90F1875F}" type="pres">
      <dgm:prSet presAssocID="{89233AB1-605A-4189-B0F9-5C53DEE7737B}" presName="ParentText" presStyleLbl="revTx" presStyleIdx="0" presStyleCnt="4">
        <dgm:presLayoutVars>
          <dgm:chMax val="0"/>
          <dgm:chPref val="0"/>
          <dgm:bulletEnabled val="1"/>
        </dgm:presLayoutVars>
      </dgm:prSet>
      <dgm:spPr/>
    </dgm:pt>
    <dgm:pt modelId="{4E7904B9-22A8-4B62-98F4-825666217D32}" type="pres">
      <dgm:prSet presAssocID="{89233AB1-605A-4189-B0F9-5C53DEE7737B}" presName="Triangle" presStyleLbl="alignNode1" presStyleIdx="1" presStyleCnt="7"/>
      <dgm:spPr/>
    </dgm:pt>
    <dgm:pt modelId="{CDDE17DB-34A1-4D3B-9FEC-4D8F624949D1}" type="pres">
      <dgm:prSet presAssocID="{456425CA-F17F-468D-9F1A-90EE45F6B76F}" presName="sibTrans" presStyleCnt="0"/>
      <dgm:spPr/>
    </dgm:pt>
    <dgm:pt modelId="{2F3AC966-66B2-4BFE-9571-EB43B41F47A0}" type="pres">
      <dgm:prSet presAssocID="{456425CA-F17F-468D-9F1A-90EE45F6B76F}" presName="space" presStyleCnt="0"/>
      <dgm:spPr/>
    </dgm:pt>
    <dgm:pt modelId="{5BF00E72-8A3D-438D-AB9F-FFE93A3E35A9}" type="pres">
      <dgm:prSet presAssocID="{A14ABE40-F8D3-49AD-B1DD-01CF6C9A859C}" presName="composite" presStyleCnt="0"/>
      <dgm:spPr/>
    </dgm:pt>
    <dgm:pt modelId="{2FB21EF4-7845-4BF9-84F5-72C4555C49A1}" type="pres">
      <dgm:prSet presAssocID="{A14ABE40-F8D3-49AD-B1DD-01CF6C9A859C}" presName="LShape" presStyleLbl="alignNode1" presStyleIdx="2" presStyleCnt="7"/>
      <dgm:spPr/>
    </dgm:pt>
    <dgm:pt modelId="{27CE7A48-3D4F-4201-BDC2-FFAC97103DD9}" type="pres">
      <dgm:prSet presAssocID="{A14ABE40-F8D3-49AD-B1DD-01CF6C9A859C}" presName="ParentText" presStyleLbl="revTx" presStyleIdx="1" presStyleCnt="4">
        <dgm:presLayoutVars>
          <dgm:chMax val="0"/>
          <dgm:chPref val="0"/>
          <dgm:bulletEnabled val="1"/>
        </dgm:presLayoutVars>
      </dgm:prSet>
      <dgm:spPr/>
    </dgm:pt>
    <dgm:pt modelId="{E761D5BF-DF3E-4465-812A-E6A9EC4E883A}" type="pres">
      <dgm:prSet presAssocID="{A14ABE40-F8D3-49AD-B1DD-01CF6C9A859C}" presName="Triangle" presStyleLbl="alignNode1" presStyleIdx="3" presStyleCnt="7"/>
      <dgm:spPr/>
    </dgm:pt>
    <dgm:pt modelId="{8BF3B78A-6D59-4434-802E-42E6239738F3}" type="pres">
      <dgm:prSet presAssocID="{4395CB1D-A79B-4504-A6CF-960002E51BF8}" presName="sibTrans" presStyleCnt="0"/>
      <dgm:spPr/>
    </dgm:pt>
    <dgm:pt modelId="{388013BA-63D9-431A-B2DF-0A8887C5EAE8}" type="pres">
      <dgm:prSet presAssocID="{4395CB1D-A79B-4504-A6CF-960002E51BF8}" presName="space" presStyleCnt="0"/>
      <dgm:spPr/>
    </dgm:pt>
    <dgm:pt modelId="{81E29339-7A80-4F74-B14F-B0F94EE794A3}" type="pres">
      <dgm:prSet presAssocID="{4E72FF82-585A-42EB-8987-D6E5D110281E}" presName="composite" presStyleCnt="0"/>
      <dgm:spPr/>
    </dgm:pt>
    <dgm:pt modelId="{F20EF619-28E6-475E-A6A1-D149BAA74D8C}" type="pres">
      <dgm:prSet presAssocID="{4E72FF82-585A-42EB-8987-D6E5D110281E}" presName="LShape" presStyleLbl="alignNode1" presStyleIdx="4" presStyleCnt="7"/>
      <dgm:spPr/>
    </dgm:pt>
    <dgm:pt modelId="{F321D825-20C0-410F-9EED-5FEE3012BCBF}" type="pres">
      <dgm:prSet presAssocID="{4E72FF82-585A-42EB-8987-D6E5D110281E}" presName="ParentText" presStyleLbl="revTx" presStyleIdx="2" presStyleCnt="4">
        <dgm:presLayoutVars>
          <dgm:chMax val="0"/>
          <dgm:chPref val="0"/>
          <dgm:bulletEnabled val="1"/>
        </dgm:presLayoutVars>
      </dgm:prSet>
      <dgm:spPr/>
    </dgm:pt>
    <dgm:pt modelId="{1DCBA55A-42F4-4D21-877C-275DAD2FD278}" type="pres">
      <dgm:prSet presAssocID="{4E72FF82-585A-42EB-8987-D6E5D110281E}" presName="Triangle" presStyleLbl="alignNode1" presStyleIdx="5" presStyleCnt="7"/>
      <dgm:spPr/>
    </dgm:pt>
    <dgm:pt modelId="{BE377790-A911-419A-8CDF-378D352E3223}" type="pres">
      <dgm:prSet presAssocID="{BC6D4FD0-81D3-4412-821C-85BAF24ED2DC}" presName="sibTrans" presStyleCnt="0"/>
      <dgm:spPr/>
    </dgm:pt>
    <dgm:pt modelId="{38ED621C-D835-4D3C-8CD2-425342DE2B2C}" type="pres">
      <dgm:prSet presAssocID="{BC6D4FD0-81D3-4412-821C-85BAF24ED2DC}" presName="space" presStyleCnt="0"/>
      <dgm:spPr/>
    </dgm:pt>
    <dgm:pt modelId="{D933C9B9-C802-4A20-AD06-CBA8569516E0}" type="pres">
      <dgm:prSet presAssocID="{10A8608B-FA2C-4AE3-9D64-95049973A064}" presName="composite" presStyleCnt="0"/>
      <dgm:spPr/>
    </dgm:pt>
    <dgm:pt modelId="{B1486BCF-A741-4353-9439-5B422E896CBC}" type="pres">
      <dgm:prSet presAssocID="{10A8608B-FA2C-4AE3-9D64-95049973A064}" presName="LShape" presStyleLbl="alignNode1" presStyleIdx="6" presStyleCnt="7"/>
      <dgm:spPr/>
    </dgm:pt>
    <dgm:pt modelId="{0B50F919-2CAF-4985-A8B0-B6CECEE14D8B}" type="pres">
      <dgm:prSet presAssocID="{10A8608B-FA2C-4AE3-9D64-95049973A064}" presName="ParentText" presStyleLbl="revTx" presStyleIdx="3" presStyleCnt="4">
        <dgm:presLayoutVars>
          <dgm:chMax val="0"/>
          <dgm:chPref val="0"/>
          <dgm:bulletEnabled val="1"/>
        </dgm:presLayoutVars>
      </dgm:prSet>
      <dgm:spPr/>
    </dgm:pt>
  </dgm:ptLst>
  <dgm:cxnLst>
    <dgm:cxn modelId="{681D8B1A-B93C-442D-B743-757F13D286ED}" type="presOf" srcId="{89233AB1-605A-4189-B0F9-5C53DEE7737B}" destId="{F8CF30D4-871D-4D03-895A-366D90F1875F}" srcOrd="0" destOrd="0" presId="urn:microsoft.com/office/officeart/2009/3/layout/StepUpProcess"/>
    <dgm:cxn modelId="{D403C525-4366-4DFA-B016-6D62300E7605}" srcId="{60F391B2-55A3-412B-ACE1-9716F1134D0E}" destId="{10A8608B-FA2C-4AE3-9D64-95049973A064}" srcOrd="3" destOrd="0" parTransId="{B1172E9A-B89C-4B7E-BCC7-92800844A1EB}" sibTransId="{B535A8F1-64C0-4B57-B67E-9D4745FA3B0D}"/>
    <dgm:cxn modelId="{E5C9C726-E9A9-46CD-B3A4-5744DAD0ADC4}" srcId="{60F391B2-55A3-412B-ACE1-9716F1134D0E}" destId="{A14ABE40-F8D3-49AD-B1DD-01CF6C9A859C}" srcOrd="1" destOrd="0" parTransId="{8FF350B6-B506-489C-A4AB-5A3DD737AE47}" sibTransId="{4395CB1D-A79B-4504-A6CF-960002E51BF8}"/>
    <dgm:cxn modelId="{6609DD26-8A67-4A9C-AD3F-2C2D6300C0F5}" srcId="{60F391B2-55A3-412B-ACE1-9716F1134D0E}" destId="{89233AB1-605A-4189-B0F9-5C53DEE7737B}" srcOrd="0" destOrd="0" parTransId="{74605FFA-ED30-4C61-9996-D1DA05C19726}" sibTransId="{456425CA-F17F-468D-9F1A-90EE45F6B76F}"/>
    <dgm:cxn modelId="{BE7D465E-B04D-4395-81B3-BEDF3E3B4733}" type="presOf" srcId="{A14ABE40-F8D3-49AD-B1DD-01CF6C9A859C}" destId="{27CE7A48-3D4F-4201-BDC2-FFAC97103DD9}" srcOrd="0" destOrd="0" presId="urn:microsoft.com/office/officeart/2009/3/layout/StepUpProcess"/>
    <dgm:cxn modelId="{51FB1F9D-E23F-4898-ABCA-4518CC364155}" srcId="{60F391B2-55A3-412B-ACE1-9716F1134D0E}" destId="{4E72FF82-585A-42EB-8987-D6E5D110281E}" srcOrd="2" destOrd="0" parTransId="{F6BEA44B-40EC-48AC-91E6-486F00D01394}" sibTransId="{BC6D4FD0-81D3-4412-821C-85BAF24ED2DC}"/>
    <dgm:cxn modelId="{D5D70BB6-0A6A-4508-A45F-8EE4E1273DAB}" type="presOf" srcId="{60F391B2-55A3-412B-ACE1-9716F1134D0E}" destId="{0068501B-0FB8-468E-974E-9A5A6F6B3159}" srcOrd="0" destOrd="0" presId="urn:microsoft.com/office/officeart/2009/3/layout/StepUpProcess"/>
    <dgm:cxn modelId="{2168FCCD-600A-444B-B4E1-7926DC86A19A}" type="presOf" srcId="{4E72FF82-585A-42EB-8987-D6E5D110281E}" destId="{F321D825-20C0-410F-9EED-5FEE3012BCBF}" srcOrd="0" destOrd="0" presId="urn:microsoft.com/office/officeart/2009/3/layout/StepUpProcess"/>
    <dgm:cxn modelId="{CEC4A1D9-475F-40B3-A6FD-4F1CA749A279}" type="presOf" srcId="{10A8608B-FA2C-4AE3-9D64-95049973A064}" destId="{0B50F919-2CAF-4985-A8B0-B6CECEE14D8B}" srcOrd="0" destOrd="0" presId="urn:microsoft.com/office/officeart/2009/3/layout/StepUpProcess"/>
    <dgm:cxn modelId="{253D98B7-E43D-4A87-8167-14F4418E233B}" type="presParOf" srcId="{0068501B-0FB8-468E-974E-9A5A6F6B3159}" destId="{41D29D8C-8CA3-4936-9354-A3114A474435}" srcOrd="0" destOrd="0" presId="urn:microsoft.com/office/officeart/2009/3/layout/StepUpProcess"/>
    <dgm:cxn modelId="{BE3BE886-A25E-450D-A622-F8096E55992D}" type="presParOf" srcId="{41D29D8C-8CA3-4936-9354-A3114A474435}" destId="{9152B289-F11B-420A-B1B9-1D56B06F1F27}" srcOrd="0" destOrd="0" presId="urn:microsoft.com/office/officeart/2009/3/layout/StepUpProcess"/>
    <dgm:cxn modelId="{A8D9A5ED-38AD-44B2-B26E-6BFEF33A7931}" type="presParOf" srcId="{41D29D8C-8CA3-4936-9354-A3114A474435}" destId="{F8CF30D4-871D-4D03-895A-366D90F1875F}" srcOrd="1" destOrd="0" presId="urn:microsoft.com/office/officeart/2009/3/layout/StepUpProcess"/>
    <dgm:cxn modelId="{39536E04-4E41-4D70-838D-FBFEA142FC53}" type="presParOf" srcId="{41D29D8C-8CA3-4936-9354-A3114A474435}" destId="{4E7904B9-22A8-4B62-98F4-825666217D32}" srcOrd="2" destOrd="0" presId="urn:microsoft.com/office/officeart/2009/3/layout/StepUpProcess"/>
    <dgm:cxn modelId="{2A90C5FD-A841-4351-AFC4-8DC57E83F2F6}" type="presParOf" srcId="{0068501B-0FB8-468E-974E-9A5A6F6B3159}" destId="{CDDE17DB-34A1-4D3B-9FEC-4D8F624949D1}" srcOrd="1" destOrd="0" presId="urn:microsoft.com/office/officeart/2009/3/layout/StepUpProcess"/>
    <dgm:cxn modelId="{F9E1E139-7C15-43DC-94DE-79D94F37A77F}" type="presParOf" srcId="{CDDE17DB-34A1-4D3B-9FEC-4D8F624949D1}" destId="{2F3AC966-66B2-4BFE-9571-EB43B41F47A0}" srcOrd="0" destOrd="0" presId="urn:microsoft.com/office/officeart/2009/3/layout/StepUpProcess"/>
    <dgm:cxn modelId="{A0010D38-BC5D-49A6-9F23-A66A6B26B936}" type="presParOf" srcId="{0068501B-0FB8-468E-974E-9A5A6F6B3159}" destId="{5BF00E72-8A3D-438D-AB9F-FFE93A3E35A9}" srcOrd="2" destOrd="0" presId="urn:microsoft.com/office/officeart/2009/3/layout/StepUpProcess"/>
    <dgm:cxn modelId="{4464AB0B-5EF7-4653-B92F-B265CA6BCC8E}" type="presParOf" srcId="{5BF00E72-8A3D-438D-AB9F-FFE93A3E35A9}" destId="{2FB21EF4-7845-4BF9-84F5-72C4555C49A1}" srcOrd="0" destOrd="0" presId="urn:microsoft.com/office/officeart/2009/3/layout/StepUpProcess"/>
    <dgm:cxn modelId="{4253EC2D-1409-4298-A0F4-773FEA499B2F}" type="presParOf" srcId="{5BF00E72-8A3D-438D-AB9F-FFE93A3E35A9}" destId="{27CE7A48-3D4F-4201-BDC2-FFAC97103DD9}" srcOrd="1" destOrd="0" presId="urn:microsoft.com/office/officeart/2009/3/layout/StepUpProcess"/>
    <dgm:cxn modelId="{DB5E1FC7-E625-4DBD-8015-9F5C0F29C716}" type="presParOf" srcId="{5BF00E72-8A3D-438D-AB9F-FFE93A3E35A9}" destId="{E761D5BF-DF3E-4465-812A-E6A9EC4E883A}" srcOrd="2" destOrd="0" presId="urn:microsoft.com/office/officeart/2009/3/layout/StepUpProcess"/>
    <dgm:cxn modelId="{EB139D44-58AC-42E3-BADD-F4B3E4846C69}" type="presParOf" srcId="{0068501B-0FB8-468E-974E-9A5A6F6B3159}" destId="{8BF3B78A-6D59-4434-802E-42E6239738F3}" srcOrd="3" destOrd="0" presId="urn:microsoft.com/office/officeart/2009/3/layout/StepUpProcess"/>
    <dgm:cxn modelId="{E9826C3F-EB23-42E4-B136-B43A5D73890A}" type="presParOf" srcId="{8BF3B78A-6D59-4434-802E-42E6239738F3}" destId="{388013BA-63D9-431A-B2DF-0A8887C5EAE8}" srcOrd="0" destOrd="0" presId="urn:microsoft.com/office/officeart/2009/3/layout/StepUpProcess"/>
    <dgm:cxn modelId="{D2C2B826-5765-4143-8999-308B6CB4BD8F}" type="presParOf" srcId="{0068501B-0FB8-468E-974E-9A5A6F6B3159}" destId="{81E29339-7A80-4F74-B14F-B0F94EE794A3}" srcOrd="4" destOrd="0" presId="urn:microsoft.com/office/officeart/2009/3/layout/StepUpProcess"/>
    <dgm:cxn modelId="{687E6206-7D68-4F63-85B8-67A067BA0FFB}" type="presParOf" srcId="{81E29339-7A80-4F74-B14F-B0F94EE794A3}" destId="{F20EF619-28E6-475E-A6A1-D149BAA74D8C}" srcOrd="0" destOrd="0" presId="urn:microsoft.com/office/officeart/2009/3/layout/StepUpProcess"/>
    <dgm:cxn modelId="{BBB4C594-708C-4408-AED5-CB585F445573}" type="presParOf" srcId="{81E29339-7A80-4F74-B14F-B0F94EE794A3}" destId="{F321D825-20C0-410F-9EED-5FEE3012BCBF}" srcOrd="1" destOrd="0" presId="urn:microsoft.com/office/officeart/2009/3/layout/StepUpProcess"/>
    <dgm:cxn modelId="{503301AE-3FBA-4117-8284-950009B5C73F}" type="presParOf" srcId="{81E29339-7A80-4F74-B14F-B0F94EE794A3}" destId="{1DCBA55A-42F4-4D21-877C-275DAD2FD278}" srcOrd="2" destOrd="0" presId="urn:microsoft.com/office/officeart/2009/3/layout/StepUpProcess"/>
    <dgm:cxn modelId="{EAEAD16B-8AB2-4D8B-8B73-CC2E8F8E4470}" type="presParOf" srcId="{0068501B-0FB8-468E-974E-9A5A6F6B3159}" destId="{BE377790-A911-419A-8CDF-378D352E3223}" srcOrd="5" destOrd="0" presId="urn:microsoft.com/office/officeart/2009/3/layout/StepUpProcess"/>
    <dgm:cxn modelId="{4C45835C-E3EB-41D3-804C-0DA857F05023}" type="presParOf" srcId="{BE377790-A911-419A-8CDF-378D352E3223}" destId="{38ED621C-D835-4D3C-8CD2-425342DE2B2C}" srcOrd="0" destOrd="0" presId="urn:microsoft.com/office/officeart/2009/3/layout/StepUpProcess"/>
    <dgm:cxn modelId="{059C3626-CC93-45D5-BD2C-85611857EC7A}" type="presParOf" srcId="{0068501B-0FB8-468E-974E-9A5A6F6B3159}" destId="{D933C9B9-C802-4A20-AD06-CBA8569516E0}" srcOrd="6" destOrd="0" presId="urn:microsoft.com/office/officeart/2009/3/layout/StepUpProcess"/>
    <dgm:cxn modelId="{F029C25B-6F54-47A6-8F6E-CFBE393C2C30}" type="presParOf" srcId="{D933C9B9-C802-4A20-AD06-CBA8569516E0}" destId="{B1486BCF-A741-4353-9439-5B422E896CBC}" srcOrd="0" destOrd="0" presId="urn:microsoft.com/office/officeart/2009/3/layout/StepUpProcess"/>
    <dgm:cxn modelId="{5B5CAA04-35C6-4229-8415-7BACD4687EE3}" type="presParOf" srcId="{D933C9B9-C802-4A20-AD06-CBA8569516E0}" destId="{0B50F919-2CAF-4985-A8B0-B6CECEE14D8B}"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8193C-4D69-459A-AB50-818EFC1526E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fr-FR"/>
        </a:p>
      </dgm:t>
    </dgm:pt>
    <dgm:pt modelId="{260B25F4-EA43-4F07-8520-E20C6A652B34}">
      <dgm:prSet phldrT="[Texte]" custT="1"/>
      <dgm:spPr>
        <a:solidFill>
          <a:srgbClr val="FF9900"/>
        </a:solidFill>
      </dgm:spPr>
      <dgm:t>
        <a:bodyPr/>
        <a:lstStyle/>
        <a:p>
          <a:r>
            <a:rPr lang="fr-FR" sz="2200" b="1" dirty="0">
              <a:solidFill>
                <a:schemeClr val="tx1"/>
              </a:solidFill>
              <a:latin typeface="Century Gothic" panose="020B0502020202020204" pitchFamily="34" charset="0"/>
            </a:rPr>
            <a:t>AFFECTIFS</a:t>
          </a:r>
        </a:p>
      </dgm:t>
    </dgm:pt>
    <dgm:pt modelId="{26ED3CD4-8718-4918-BF38-E45727BFAEC8}" type="parTrans" cxnId="{21938760-DD35-4036-A452-5E70EDDC280B}">
      <dgm:prSet/>
      <dgm:spPr/>
      <dgm:t>
        <a:bodyPr/>
        <a:lstStyle/>
        <a:p>
          <a:endParaRPr lang="fr-FR"/>
        </a:p>
      </dgm:t>
    </dgm:pt>
    <dgm:pt modelId="{757BE898-7B11-4C94-9FF7-AE1A32CD0BDB}" type="sibTrans" cxnId="{21938760-DD35-4036-A452-5E70EDDC280B}">
      <dgm:prSet/>
      <dgm:spPr/>
      <dgm:t>
        <a:bodyPr/>
        <a:lstStyle/>
        <a:p>
          <a:endParaRPr lang="fr-FR"/>
        </a:p>
      </dgm:t>
    </dgm:pt>
    <dgm:pt modelId="{B9CA2C49-3B40-4318-9287-7F44C39F13A3}">
      <dgm:prSet phldrT="[Texte]" custT="1"/>
      <dgm:spPr>
        <a:solidFill>
          <a:srgbClr val="CC00CC"/>
        </a:solidFill>
      </dgm:spPr>
      <dgm:t>
        <a:bodyPr/>
        <a:lstStyle/>
        <a:p>
          <a:r>
            <a:rPr lang="fr-FR" sz="2200" b="1" dirty="0">
              <a:solidFill>
                <a:schemeClr val="tx1"/>
              </a:solidFill>
              <a:latin typeface="Century Gothic" panose="020B0502020202020204" pitchFamily="34" charset="0"/>
            </a:rPr>
            <a:t>SOCIAUX</a:t>
          </a:r>
        </a:p>
      </dgm:t>
    </dgm:pt>
    <dgm:pt modelId="{50807BA9-6361-420F-8667-241B4F023A0D}" type="parTrans" cxnId="{7BF081E7-8FC5-48DA-9B8F-EEE2E018EC6C}">
      <dgm:prSet/>
      <dgm:spPr/>
      <dgm:t>
        <a:bodyPr/>
        <a:lstStyle/>
        <a:p>
          <a:endParaRPr lang="fr-FR"/>
        </a:p>
      </dgm:t>
    </dgm:pt>
    <dgm:pt modelId="{F9082D70-ABEB-4ABE-924E-55F7EDAFD94E}" type="sibTrans" cxnId="{7BF081E7-8FC5-48DA-9B8F-EEE2E018EC6C}">
      <dgm:prSet/>
      <dgm:spPr/>
      <dgm:t>
        <a:bodyPr/>
        <a:lstStyle/>
        <a:p>
          <a:endParaRPr lang="fr-FR"/>
        </a:p>
      </dgm:t>
    </dgm:pt>
    <dgm:pt modelId="{D563DC0F-E007-4842-B091-D31D5F53E695}">
      <dgm:prSet phldrT="[Texte]" custT="1"/>
      <dgm:spPr/>
      <dgm:t>
        <a:bodyPr/>
        <a:lstStyle/>
        <a:p>
          <a:r>
            <a:rPr lang="fr-FR" sz="2000" b="1" dirty="0">
              <a:solidFill>
                <a:schemeClr val="tx1"/>
              </a:solidFill>
              <a:latin typeface="Century Gothic" panose="020B0502020202020204" pitchFamily="34" charset="0"/>
            </a:rPr>
            <a:t>PHYSIOLO-GIQUES</a:t>
          </a:r>
        </a:p>
        <a:p>
          <a:r>
            <a:rPr lang="fr-FR" sz="2000" b="1" dirty="0">
              <a:solidFill>
                <a:schemeClr val="tx1"/>
              </a:solidFill>
              <a:latin typeface="Century Gothic" panose="020B0502020202020204" pitchFamily="34" charset="0"/>
            </a:rPr>
            <a:t>SENSORIELS</a:t>
          </a:r>
        </a:p>
      </dgm:t>
    </dgm:pt>
    <dgm:pt modelId="{82B700C7-B577-4406-A019-71D5F51EED0A}" type="parTrans" cxnId="{6AB0347D-66C7-427A-920C-91EBE2C9C120}">
      <dgm:prSet/>
      <dgm:spPr/>
      <dgm:t>
        <a:bodyPr/>
        <a:lstStyle/>
        <a:p>
          <a:endParaRPr lang="fr-FR"/>
        </a:p>
      </dgm:t>
    </dgm:pt>
    <dgm:pt modelId="{6CC76E4C-74A6-4C4A-BAA9-97E7F75D206F}" type="sibTrans" cxnId="{6AB0347D-66C7-427A-920C-91EBE2C9C120}">
      <dgm:prSet/>
      <dgm:spPr/>
      <dgm:t>
        <a:bodyPr/>
        <a:lstStyle/>
        <a:p>
          <a:endParaRPr lang="fr-FR"/>
        </a:p>
      </dgm:t>
    </dgm:pt>
    <dgm:pt modelId="{2586D955-1765-4BAE-8DC9-5F246A9C4950}">
      <dgm:prSet phldrT="[Texte]" custT="1"/>
      <dgm:spPr>
        <a:solidFill>
          <a:srgbClr val="00B0F0"/>
        </a:solidFill>
      </dgm:spPr>
      <dgm:t>
        <a:bodyPr/>
        <a:lstStyle/>
        <a:p>
          <a:r>
            <a:rPr lang="fr-FR" sz="2400" b="1" dirty="0">
              <a:solidFill>
                <a:schemeClr val="tx1"/>
              </a:solidFill>
              <a:latin typeface="Century Gothic" panose="020B0502020202020204" pitchFamily="34" charset="0"/>
            </a:rPr>
            <a:t>MOTEURS</a:t>
          </a:r>
        </a:p>
      </dgm:t>
    </dgm:pt>
    <dgm:pt modelId="{D45F0BBC-4239-4A3D-B416-7ED6888B62A4}" type="parTrans" cxnId="{0057072F-9EAE-4E0B-BCA4-E41952A12A13}">
      <dgm:prSet/>
      <dgm:spPr/>
      <dgm:t>
        <a:bodyPr/>
        <a:lstStyle/>
        <a:p>
          <a:endParaRPr lang="fr-FR"/>
        </a:p>
      </dgm:t>
    </dgm:pt>
    <dgm:pt modelId="{98E6DD04-60FD-4B3C-9738-875A26D05D60}" type="sibTrans" cxnId="{0057072F-9EAE-4E0B-BCA4-E41952A12A13}">
      <dgm:prSet/>
      <dgm:spPr/>
      <dgm:t>
        <a:bodyPr/>
        <a:lstStyle/>
        <a:p>
          <a:endParaRPr lang="fr-FR"/>
        </a:p>
      </dgm:t>
    </dgm:pt>
    <dgm:pt modelId="{9C505048-8C78-4FF2-A21C-CB580FB89905}">
      <dgm:prSet phldrT="[Texte]" custT="1"/>
      <dgm:spPr>
        <a:solidFill>
          <a:srgbClr val="92D050"/>
        </a:solidFill>
      </dgm:spPr>
      <dgm:t>
        <a:bodyPr/>
        <a:lstStyle/>
        <a:p>
          <a:r>
            <a:rPr lang="fr-FR" sz="2000" b="1" dirty="0">
              <a:solidFill>
                <a:schemeClr val="tx1"/>
              </a:solidFill>
              <a:latin typeface="Century Gothic" panose="020B0502020202020204" pitchFamily="34" charset="0"/>
            </a:rPr>
            <a:t>COGNITIFS</a:t>
          </a:r>
        </a:p>
      </dgm:t>
    </dgm:pt>
    <dgm:pt modelId="{EB950962-03BE-46F2-8286-A1A9B577E5D9}" type="parTrans" cxnId="{A8D69ADA-5F3F-4785-A1E8-0ECE81398395}">
      <dgm:prSet/>
      <dgm:spPr/>
      <dgm:t>
        <a:bodyPr/>
        <a:lstStyle/>
        <a:p>
          <a:endParaRPr lang="fr-FR"/>
        </a:p>
      </dgm:t>
    </dgm:pt>
    <dgm:pt modelId="{5C4A7356-C2D8-463C-B41F-E12131A8EAB9}" type="sibTrans" cxnId="{A8D69ADA-5F3F-4785-A1E8-0ECE81398395}">
      <dgm:prSet/>
      <dgm:spPr/>
      <dgm:t>
        <a:bodyPr/>
        <a:lstStyle/>
        <a:p>
          <a:endParaRPr lang="fr-FR"/>
        </a:p>
      </dgm:t>
    </dgm:pt>
    <dgm:pt modelId="{6225D6B8-C435-41F1-925C-8A0F991641D7}" type="pres">
      <dgm:prSet presAssocID="{F3E8193C-4D69-459A-AB50-818EFC1526ED}" presName="cycle" presStyleCnt="0">
        <dgm:presLayoutVars>
          <dgm:dir/>
          <dgm:resizeHandles val="exact"/>
        </dgm:presLayoutVars>
      </dgm:prSet>
      <dgm:spPr/>
    </dgm:pt>
    <dgm:pt modelId="{9C2786E6-F02C-4EEB-99A1-6351704646E3}" type="pres">
      <dgm:prSet presAssocID="{260B25F4-EA43-4F07-8520-E20C6A652B34}" presName="node" presStyleLbl="node1" presStyleIdx="0" presStyleCnt="5">
        <dgm:presLayoutVars>
          <dgm:bulletEnabled val="1"/>
        </dgm:presLayoutVars>
      </dgm:prSet>
      <dgm:spPr/>
    </dgm:pt>
    <dgm:pt modelId="{3621F29D-AF60-4023-BDB4-BC47915CBC90}" type="pres">
      <dgm:prSet presAssocID="{757BE898-7B11-4C94-9FF7-AE1A32CD0BDB}" presName="sibTrans" presStyleLbl="sibTrans2D1" presStyleIdx="0" presStyleCnt="5"/>
      <dgm:spPr/>
    </dgm:pt>
    <dgm:pt modelId="{A32E1CB1-7FAF-499F-A77F-6FED73766179}" type="pres">
      <dgm:prSet presAssocID="{757BE898-7B11-4C94-9FF7-AE1A32CD0BDB}" presName="connectorText" presStyleLbl="sibTrans2D1" presStyleIdx="0" presStyleCnt="5"/>
      <dgm:spPr/>
    </dgm:pt>
    <dgm:pt modelId="{0D571D0F-E1FD-48D4-9986-47E56E14FD08}" type="pres">
      <dgm:prSet presAssocID="{B9CA2C49-3B40-4318-9287-7F44C39F13A3}" presName="node" presStyleLbl="node1" presStyleIdx="1" presStyleCnt="5">
        <dgm:presLayoutVars>
          <dgm:bulletEnabled val="1"/>
        </dgm:presLayoutVars>
      </dgm:prSet>
      <dgm:spPr/>
    </dgm:pt>
    <dgm:pt modelId="{EAD1AC32-AC3C-40AA-B4F9-BE761CA48CCD}" type="pres">
      <dgm:prSet presAssocID="{F9082D70-ABEB-4ABE-924E-55F7EDAFD94E}" presName="sibTrans" presStyleLbl="sibTrans2D1" presStyleIdx="1" presStyleCnt="5"/>
      <dgm:spPr/>
    </dgm:pt>
    <dgm:pt modelId="{B6A80742-F05E-413D-A1F0-15F0CC3C4737}" type="pres">
      <dgm:prSet presAssocID="{F9082D70-ABEB-4ABE-924E-55F7EDAFD94E}" presName="connectorText" presStyleLbl="sibTrans2D1" presStyleIdx="1" presStyleCnt="5"/>
      <dgm:spPr/>
    </dgm:pt>
    <dgm:pt modelId="{050E9246-6DFC-4759-BF66-89D0176E5F16}" type="pres">
      <dgm:prSet presAssocID="{D563DC0F-E007-4842-B091-D31D5F53E695}" presName="node" presStyleLbl="node1" presStyleIdx="2" presStyleCnt="5" custScaleX="110892">
        <dgm:presLayoutVars>
          <dgm:bulletEnabled val="1"/>
        </dgm:presLayoutVars>
      </dgm:prSet>
      <dgm:spPr/>
    </dgm:pt>
    <dgm:pt modelId="{E36E1781-18D6-413E-9092-5C063861B0C2}" type="pres">
      <dgm:prSet presAssocID="{6CC76E4C-74A6-4C4A-BAA9-97E7F75D206F}" presName="sibTrans" presStyleLbl="sibTrans2D1" presStyleIdx="2" presStyleCnt="5"/>
      <dgm:spPr/>
    </dgm:pt>
    <dgm:pt modelId="{A1B28844-240F-45C9-8F57-61905912A244}" type="pres">
      <dgm:prSet presAssocID="{6CC76E4C-74A6-4C4A-BAA9-97E7F75D206F}" presName="connectorText" presStyleLbl="sibTrans2D1" presStyleIdx="2" presStyleCnt="5"/>
      <dgm:spPr/>
    </dgm:pt>
    <dgm:pt modelId="{DD5221A1-A356-418D-A47B-EE81052090A5}" type="pres">
      <dgm:prSet presAssocID="{2586D955-1765-4BAE-8DC9-5F246A9C4950}" presName="node" presStyleLbl="node1" presStyleIdx="3" presStyleCnt="5" custScaleX="110892">
        <dgm:presLayoutVars>
          <dgm:bulletEnabled val="1"/>
        </dgm:presLayoutVars>
      </dgm:prSet>
      <dgm:spPr/>
    </dgm:pt>
    <dgm:pt modelId="{350A1B73-7957-4748-85EA-220FAD7E4006}" type="pres">
      <dgm:prSet presAssocID="{98E6DD04-60FD-4B3C-9738-875A26D05D60}" presName="sibTrans" presStyleLbl="sibTrans2D1" presStyleIdx="3" presStyleCnt="5"/>
      <dgm:spPr/>
    </dgm:pt>
    <dgm:pt modelId="{D9B011C2-F9A1-4032-9B30-007F0EF65992}" type="pres">
      <dgm:prSet presAssocID="{98E6DD04-60FD-4B3C-9738-875A26D05D60}" presName="connectorText" presStyleLbl="sibTrans2D1" presStyleIdx="3" presStyleCnt="5"/>
      <dgm:spPr/>
    </dgm:pt>
    <dgm:pt modelId="{F0AC3AC2-C375-4129-8A90-1E5AF6B30F8C}" type="pres">
      <dgm:prSet presAssocID="{9C505048-8C78-4FF2-A21C-CB580FB89905}" presName="node" presStyleLbl="node1" presStyleIdx="4" presStyleCnt="5">
        <dgm:presLayoutVars>
          <dgm:bulletEnabled val="1"/>
        </dgm:presLayoutVars>
      </dgm:prSet>
      <dgm:spPr/>
    </dgm:pt>
    <dgm:pt modelId="{275706BB-FB80-43E4-A375-C70B24EDB959}" type="pres">
      <dgm:prSet presAssocID="{5C4A7356-C2D8-463C-B41F-E12131A8EAB9}" presName="sibTrans" presStyleLbl="sibTrans2D1" presStyleIdx="4" presStyleCnt="5"/>
      <dgm:spPr/>
    </dgm:pt>
    <dgm:pt modelId="{29463EA0-00AC-4713-9BA0-3957FD3DA8F5}" type="pres">
      <dgm:prSet presAssocID="{5C4A7356-C2D8-463C-B41F-E12131A8EAB9}" presName="connectorText" presStyleLbl="sibTrans2D1" presStyleIdx="4" presStyleCnt="5"/>
      <dgm:spPr/>
    </dgm:pt>
  </dgm:ptLst>
  <dgm:cxnLst>
    <dgm:cxn modelId="{2E427E01-E7F7-4DB8-A5E5-7D5AFED61EEA}" type="presOf" srcId="{B9CA2C49-3B40-4318-9287-7F44C39F13A3}" destId="{0D571D0F-E1FD-48D4-9986-47E56E14FD08}" srcOrd="0" destOrd="0" presId="urn:microsoft.com/office/officeart/2005/8/layout/cycle2"/>
    <dgm:cxn modelId="{703FD31F-842E-4225-941B-9B5C98308ADE}" type="presOf" srcId="{5C4A7356-C2D8-463C-B41F-E12131A8EAB9}" destId="{29463EA0-00AC-4713-9BA0-3957FD3DA8F5}" srcOrd="1" destOrd="0" presId="urn:microsoft.com/office/officeart/2005/8/layout/cycle2"/>
    <dgm:cxn modelId="{E18C8521-D67A-4931-9B76-43A8874B63CC}" type="presOf" srcId="{2586D955-1765-4BAE-8DC9-5F246A9C4950}" destId="{DD5221A1-A356-418D-A47B-EE81052090A5}" srcOrd="0" destOrd="0" presId="urn:microsoft.com/office/officeart/2005/8/layout/cycle2"/>
    <dgm:cxn modelId="{0057072F-9EAE-4E0B-BCA4-E41952A12A13}" srcId="{F3E8193C-4D69-459A-AB50-818EFC1526ED}" destId="{2586D955-1765-4BAE-8DC9-5F246A9C4950}" srcOrd="3" destOrd="0" parTransId="{D45F0BBC-4239-4A3D-B416-7ED6888B62A4}" sibTransId="{98E6DD04-60FD-4B3C-9738-875A26D05D60}"/>
    <dgm:cxn modelId="{F5207936-79D4-48C8-A993-84F20FAC8773}" type="presOf" srcId="{757BE898-7B11-4C94-9FF7-AE1A32CD0BDB}" destId="{A32E1CB1-7FAF-499F-A77F-6FED73766179}" srcOrd="1" destOrd="0" presId="urn:microsoft.com/office/officeart/2005/8/layout/cycle2"/>
    <dgm:cxn modelId="{21938760-DD35-4036-A452-5E70EDDC280B}" srcId="{F3E8193C-4D69-459A-AB50-818EFC1526ED}" destId="{260B25F4-EA43-4F07-8520-E20C6A652B34}" srcOrd="0" destOrd="0" parTransId="{26ED3CD4-8718-4918-BF38-E45727BFAEC8}" sibTransId="{757BE898-7B11-4C94-9FF7-AE1A32CD0BDB}"/>
    <dgm:cxn modelId="{866DFD45-247B-4245-906A-898304261549}" type="presOf" srcId="{98E6DD04-60FD-4B3C-9738-875A26D05D60}" destId="{D9B011C2-F9A1-4032-9B30-007F0EF65992}" srcOrd="1" destOrd="0" presId="urn:microsoft.com/office/officeart/2005/8/layout/cycle2"/>
    <dgm:cxn modelId="{80D3246A-9DD5-424B-AE1E-A5F45EF07969}" type="presOf" srcId="{F3E8193C-4D69-459A-AB50-818EFC1526ED}" destId="{6225D6B8-C435-41F1-925C-8A0F991641D7}" srcOrd="0" destOrd="0" presId="urn:microsoft.com/office/officeart/2005/8/layout/cycle2"/>
    <dgm:cxn modelId="{96B4C677-619F-4A22-95EE-2BFCC4A0BBDA}" type="presOf" srcId="{6CC76E4C-74A6-4C4A-BAA9-97E7F75D206F}" destId="{A1B28844-240F-45C9-8F57-61905912A244}" srcOrd="1" destOrd="0" presId="urn:microsoft.com/office/officeart/2005/8/layout/cycle2"/>
    <dgm:cxn modelId="{6AB0347D-66C7-427A-920C-91EBE2C9C120}" srcId="{F3E8193C-4D69-459A-AB50-818EFC1526ED}" destId="{D563DC0F-E007-4842-B091-D31D5F53E695}" srcOrd="2" destOrd="0" parTransId="{82B700C7-B577-4406-A019-71D5F51EED0A}" sibTransId="{6CC76E4C-74A6-4C4A-BAA9-97E7F75D206F}"/>
    <dgm:cxn modelId="{F5E0397F-484E-4700-9D44-C64D9C7CB692}" type="presOf" srcId="{F9082D70-ABEB-4ABE-924E-55F7EDAFD94E}" destId="{EAD1AC32-AC3C-40AA-B4F9-BE761CA48CCD}" srcOrd="0" destOrd="0" presId="urn:microsoft.com/office/officeart/2005/8/layout/cycle2"/>
    <dgm:cxn modelId="{4DA39C7F-F845-4A4C-9C8C-60BA8CBB8F6F}" type="presOf" srcId="{260B25F4-EA43-4F07-8520-E20C6A652B34}" destId="{9C2786E6-F02C-4EEB-99A1-6351704646E3}" srcOrd="0" destOrd="0" presId="urn:microsoft.com/office/officeart/2005/8/layout/cycle2"/>
    <dgm:cxn modelId="{6867CB81-1236-47AD-9EFA-DEA69A23C14F}" type="presOf" srcId="{D563DC0F-E007-4842-B091-D31D5F53E695}" destId="{050E9246-6DFC-4759-BF66-89D0176E5F16}" srcOrd="0" destOrd="0" presId="urn:microsoft.com/office/officeart/2005/8/layout/cycle2"/>
    <dgm:cxn modelId="{AB6F2D8E-C051-4EB0-B4FA-4324F1D82818}" type="presOf" srcId="{F9082D70-ABEB-4ABE-924E-55F7EDAFD94E}" destId="{B6A80742-F05E-413D-A1F0-15F0CC3C4737}" srcOrd="1" destOrd="0" presId="urn:microsoft.com/office/officeart/2005/8/layout/cycle2"/>
    <dgm:cxn modelId="{74ED41BC-6A5A-4EB8-9BF6-0623E02854A3}" type="presOf" srcId="{6CC76E4C-74A6-4C4A-BAA9-97E7F75D206F}" destId="{E36E1781-18D6-413E-9092-5C063861B0C2}" srcOrd="0" destOrd="0" presId="urn:microsoft.com/office/officeart/2005/8/layout/cycle2"/>
    <dgm:cxn modelId="{061201C4-930A-4DE7-9ABD-01580B2EE7E4}" type="presOf" srcId="{9C505048-8C78-4FF2-A21C-CB580FB89905}" destId="{F0AC3AC2-C375-4129-8A90-1E5AF6B30F8C}" srcOrd="0" destOrd="0" presId="urn:microsoft.com/office/officeart/2005/8/layout/cycle2"/>
    <dgm:cxn modelId="{F7A203D7-A081-4353-A600-8EC51D5A63BF}" type="presOf" srcId="{757BE898-7B11-4C94-9FF7-AE1A32CD0BDB}" destId="{3621F29D-AF60-4023-BDB4-BC47915CBC90}" srcOrd="0" destOrd="0" presId="urn:microsoft.com/office/officeart/2005/8/layout/cycle2"/>
    <dgm:cxn modelId="{430F50D8-DF4E-4DE7-9356-C19F15C7305D}" type="presOf" srcId="{5C4A7356-C2D8-463C-B41F-E12131A8EAB9}" destId="{275706BB-FB80-43E4-A375-C70B24EDB959}" srcOrd="0" destOrd="0" presId="urn:microsoft.com/office/officeart/2005/8/layout/cycle2"/>
    <dgm:cxn modelId="{A8D69ADA-5F3F-4785-A1E8-0ECE81398395}" srcId="{F3E8193C-4D69-459A-AB50-818EFC1526ED}" destId="{9C505048-8C78-4FF2-A21C-CB580FB89905}" srcOrd="4" destOrd="0" parTransId="{EB950962-03BE-46F2-8286-A1A9B577E5D9}" sibTransId="{5C4A7356-C2D8-463C-B41F-E12131A8EAB9}"/>
    <dgm:cxn modelId="{7BF081E7-8FC5-48DA-9B8F-EEE2E018EC6C}" srcId="{F3E8193C-4D69-459A-AB50-818EFC1526ED}" destId="{B9CA2C49-3B40-4318-9287-7F44C39F13A3}" srcOrd="1" destOrd="0" parTransId="{50807BA9-6361-420F-8667-241B4F023A0D}" sibTransId="{F9082D70-ABEB-4ABE-924E-55F7EDAFD94E}"/>
    <dgm:cxn modelId="{D29D8DEF-D5B3-4EBF-8169-ACA1EE1A677C}" type="presOf" srcId="{98E6DD04-60FD-4B3C-9738-875A26D05D60}" destId="{350A1B73-7957-4748-85EA-220FAD7E4006}" srcOrd="0" destOrd="0" presId="urn:microsoft.com/office/officeart/2005/8/layout/cycle2"/>
    <dgm:cxn modelId="{FD644C5F-C091-47C8-898D-E4E889CD406D}" type="presParOf" srcId="{6225D6B8-C435-41F1-925C-8A0F991641D7}" destId="{9C2786E6-F02C-4EEB-99A1-6351704646E3}" srcOrd="0" destOrd="0" presId="urn:microsoft.com/office/officeart/2005/8/layout/cycle2"/>
    <dgm:cxn modelId="{3CBF1968-DD09-425B-B443-A283F592C509}" type="presParOf" srcId="{6225D6B8-C435-41F1-925C-8A0F991641D7}" destId="{3621F29D-AF60-4023-BDB4-BC47915CBC90}" srcOrd="1" destOrd="0" presId="urn:microsoft.com/office/officeart/2005/8/layout/cycle2"/>
    <dgm:cxn modelId="{FECE13C7-970A-4861-8F0C-99324E226A37}" type="presParOf" srcId="{3621F29D-AF60-4023-BDB4-BC47915CBC90}" destId="{A32E1CB1-7FAF-499F-A77F-6FED73766179}" srcOrd="0" destOrd="0" presId="urn:microsoft.com/office/officeart/2005/8/layout/cycle2"/>
    <dgm:cxn modelId="{DD15317E-C90B-4FAE-A61E-D93C44069F3B}" type="presParOf" srcId="{6225D6B8-C435-41F1-925C-8A0F991641D7}" destId="{0D571D0F-E1FD-48D4-9986-47E56E14FD08}" srcOrd="2" destOrd="0" presId="urn:microsoft.com/office/officeart/2005/8/layout/cycle2"/>
    <dgm:cxn modelId="{FD91A40F-F611-440D-B54A-84E64606BF46}" type="presParOf" srcId="{6225D6B8-C435-41F1-925C-8A0F991641D7}" destId="{EAD1AC32-AC3C-40AA-B4F9-BE761CA48CCD}" srcOrd="3" destOrd="0" presId="urn:microsoft.com/office/officeart/2005/8/layout/cycle2"/>
    <dgm:cxn modelId="{25D6EE08-1C8E-4AD6-9EAF-0E22DB9D19E4}" type="presParOf" srcId="{EAD1AC32-AC3C-40AA-B4F9-BE761CA48CCD}" destId="{B6A80742-F05E-413D-A1F0-15F0CC3C4737}" srcOrd="0" destOrd="0" presId="urn:microsoft.com/office/officeart/2005/8/layout/cycle2"/>
    <dgm:cxn modelId="{603ABAC0-501A-4B7E-851A-3953C2AD2B92}" type="presParOf" srcId="{6225D6B8-C435-41F1-925C-8A0F991641D7}" destId="{050E9246-6DFC-4759-BF66-89D0176E5F16}" srcOrd="4" destOrd="0" presId="urn:microsoft.com/office/officeart/2005/8/layout/cycle2"/>
    <dgm:cxn modelId="{9250B9D5-E0A9-453E-A4E0-DE46E08F1396}" type="presParOf" srcId="{6225D6B8-C435-41F1-925C-8A0F991641D7}" destId="{E36E1781-18D6-413E-9092-5C063861B0C2}" srcOrd="5" destOrd="0" presId="urn:microsoft.com/office/officeart/2005/8/layout/cycle2"/>
    <dgm:cxn modelId="{D0E7935A-E3DA-408B-8486-1DCBF152831C}" type="presParOf" srcId="{E36E1781-18D6-413E-9092-5C063861B0C2}" destId="{A1B28844-240F-45C9-8F57-61905912A244}" srcOrd="0" destOrd="0" presId="urn:microsoft.com/office/officeart/2005/8/layout/cycle2"/>
    <dgm:cxn modelId="{BC19170A-792A-408E-942E-EEE0EAC72D7E}" type="presParOf" srcId="{6225D6B8-C435-41F1-925C-8A0F991641D7}" destId="{DD5221A1-A356-418D-A47B-EE81052090A5}" srcOrd="6" destOrd="0" presId="urn:microsoft.com/office/officeart/2005/8/layout/cycle2"/>
    <dgm:cxn modelId="{022645F5-BE37-4A06-9E7B-58EF915195ED}" type="presParOf" srcId="{6225D6B8-C435-41F1-925C-8A0F991641D7}" destId="{350A1B73-7957-4748-85EA-220FAD7E4006}" srcOrd="7" destOrd="0" presId="urn:microsoft.com/office/officeart/2005/8/layout/cycle2"/>
    <dgm:cxn modelId="{1631A0BE-CE66-411C-85F6-906E49BAD6D2}" type="presParOf" srcId="{350A1B73-7957-4748-85EA-220FAD7E4006}" destId="{D9B011C2-F9A1-4032-9B30-007F0EF65992}" srcOrd="0" destOrd="0" presId="urn:microsoft.com/office/officeart/2005/8/layout/cycle2"/>
    <dgm:cxn modelId="{7AF4F669-54BA-48E9-B2C8-0CAAE59A3ECC}" type="presParOf" srcId="{6225D6B8-C435-41F1-925C-8A0F991641D7}" destId="{F0AC3AC2-C375-4129-8A90-1E5AF6B30F8C}" srcOrd="8" destOrd="0" presId="urn:microsoft.com/office/officeart/2005/8/layout/cycle2"/>
    <dgm:cxn modelId="{05913CF9-A0E9-4285-BF50-E9CBD69D9E00}" type="presParOf" srcId="{6225D6B8-C435-41F1-925C-8A0F991641D7}" destId="{275706BB-FB80-43E4-A375-C70B24EDB959}" srcOrd="9" destOrd="0" presId="urn:microsoft.com/office/officeart/2005/8/layout/cycle2"/>
    <dgm:cxn modelId="{E0ABE4F5-DA3D-449D-996B-BA52A32561D8}" type="presParOf" srcId="{275706BB-FB80-43E4-A375-C70B24EDB959}" destId="{29463EA0-00AC-4713-9BA0-3957FD3DA8F5}"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AD2596-2EB4-4746-A007-D460F6DA7A1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r-FR"/>
        </a:p>
      </dgm:t>
    </dgm:pt>
    <dgm:pt modelId="{8FF742C2-DC45-42B7-8456-F9C257AEF789}">
      <dgm:prSet phldrT="[Texte]"/>
      <dgm:spPr>
        <a:solidFill>
          <a:srgbClr val="9900CC"/>
        </a:solidFill>
      </dgm:spPr>
      <dgm:t>
        <a:bodyPr/>
        <a:lstStyle/>
        <a:p>
          <a:r>
            <a:rPr lang="fr-FR" b="1" dirty="0">
              <a:latin typeface="Century Gothic" panose="020B0502020202020204" pitchFamily="34" charset="0"/>
            </a:rPr>
            <a:t>COMPRENDRE ET RESPECTER LES REGLES DE VIE, DE COMMUNCIATION…</a:t>
          </a:r>
        </a:p>
      </dgm:t>
    </dgm:pt>
    <dgm:pt modelId="{2ED2641A-428F-4D4C-BAA3-83A035E769ED}" type="parTrans" cxnId="{8BEDA97F-C5EE-4C7F-B538-9EEE3E95B193}">
      <dgm:prSet/>
      <dgm:spPr/>
      <dgm:t>
        <a:bodyPr/>
        <a:lstStyle/>
        <a:p>
          <a:endParaRPr lang="fr-FR"/>
        </a:p>
      </dgm:t>
    </dgm:pt>
    <dgm:pt modelId="{500F08C5-1B49-4817-93FA-146A0BE3FE6E}" type="sibTrans" cxnId="{8BEDA97F-C5EE-4C7F-B538-9EEE3E95B193}">
      <dgm:prSet/>
      <dgm:spPr>
        <a:solidFill>
          <a:srgbClr val="FF0066"/>
        </a:solidFill>
      </dgm:spPr>
      <dgm:t>
        <a:bodyPr/>
        <a:lstStyle/>
        <a:p>
          <a:endParaRPr lang="fr-FR"/>
        </a:p>
      </dgm:t>
    </dgm:pt>
    <dgm:pt modelId="{21DB1209-5EBF-425E-8C91-1FD3C5C3DE4A}">
      <dgm:prSet phldrT="[Texte]"/>
      <dgm:spPr>
        <a:solidFill>
          <a:srgbClr val="660066"/>
        </a:solidFill>
      </dgm:spPr>
      <dgm:t>
        <a:bodyPr/>
        <a:lstStyle/>
        <a:p>
          <a:r>
            <a:rPr lang="fr-FR" b="1" dirty="0">
              <a:latin typeface="Century Gothic" panose="020B0502020202020204" pitchFamily="34" charset="0"/>
            </a:rPr>
            <a:t>S’engager dans l’effort</a:t>
          </a:r>
        </a:p>
        <a:p>
          <a:r>
            <a:rPr lang="fr-FR" b="1" dirty="0">
              <a:latin typeface="Century Gothic" panose="020B0502020202020204" pitchFamily="34" charset="0"/>
            </a:rPr>
            <a:t>persévérer</a:t>
          </a:r>
          <a:endParaRPr lang="fr-FR" dirty="0"/>
        </a:p>
      </dgm:t>
    </dgm:pt>
    <dgm:pt modelId="{C6A0EEDB-5735-4BAA-9EB3-BBF6B533EEF0}" type="parTrans" cxnId="{4BEB6B66-9645-433D-8C14-59EF5CF8BCEE}">
      <dgm:prSet/>
      <dgm:spPr/>
      <dgm:t>
        <a:bodyPr/>
        <a:lstStyle/>
        <a:p>
          <a:endParaRPr lang="fr-FR"/>
        </a:p>
      </dgm:t>
    </dgm:pt>
    <dgm:pt modelId="{86C5CCCD-CB8E-4ACF-AD02-2D614AECC543}" type="sibTrans" cxnId="{4BEB6B66-9645-433D-8C14-59EF5CF8BCEE}">
      <dgm:prSet/>
      <dgm:spPr>
        <a:solidFill>
          <a:srgbClr val="70EC44"/>
        </a:solidFill>
      </dgm:spPr>
      <dgm:t>
        <a:bodyPr/>
        <a:lstStyle/>
        <a:p>
          <a:endParaRPr lang="fr-FR"/>
        </a:p>
      </dgm:t>
    </dgm:pt>
    <dgm:pt modelId="{98B0271F-29E9-41AE-88BC-9D7D8D09356A}">
      <dgm:prSet phldrT="[Texte]" custT="1"/>
      <dgm:spPr>
        <a:solidFill>
          <a:srgbClr val="800080"/>
        </a:solidFill>
      </dgm:spPr>
      <dgm:t>
        <a:bodyPr/>
        <a:lstStyle/>
        <a:p>
          <a:r>
            <a:rPr lang="fr-FR" sz="1600" b="1" dirty="0">
              <a:latin typeface="Century Gothic" panose="020B0502020202020204" pitchFamily="34" charset="0"/>
            </a:rPr>
            <a:t>EXPRIMER SES EMOTIONS ET DEVELOPPER L’ESTIME DE SOI</a:t>
          </a:r>
        </a:p>
      </dgm:t>
    </dgm:pt>
    <dgm:pt modelId="{2EE1544D-883A-4588-943B-E45BE9609F47}" type="parTrans" cxnId="{9374C02D-860A-40A6-9CA9-EDE30066D880}">
      <dgm:prSet/>
      <dgm:spPr/>
      <dgm:t>
        <a:bodyPr/>
        <a:lstStyle/>
        <a:p>
          <a:endParaRPr lang="fr-FR"/>
        </a:p>
      </dgm:t>
    </dgm:pt>
    <dgm:pt modelId="{A98E159A-9B27-4FDC-9E76-47F7F3AA9ABD}" type="sibTrans" cxnId="{9374C02D-860A-40A6-9CA9-EDE30066D880}">
      <dgm:prSet/>
      <dgm:spPr>
        <a:solidFill>
          <a:srgbClr val="FF66FF"/>
        </a:solidFill>
      </dgm:spPr>
      <dgm:t>
        <a:bodyPr/>
        <a:lstStyle/>
        <a:p>
          <a:endParaRPr lang="fr-FR"/>
        </a:p>
      </dgm:t>
    </dgm:pt>
    <dgm:pt modelId="{2934A2CC-5738-4CF0-947A-C0EB3524D8AD}">
      <dgm:prSet phldrT="[Texte]" custT="1"/>
      <dgm:spPr>
        <a:solidFill>
          <a:srgbClr val="7030A0"/>
        </a:solidFill>
      </dgm:spPr>
      <dgm:t>
        <a:bodyPr/>
        <a:lstStyle/>
        <a:p>
          <a:r>
            <a:rPr lang="fr-FR" sz="2000" b="1" dirty="0">
              <a:latin typeface="Century Gothic" panose="020B0502020202020204" pitchFamily="34" charset="0"/>
            </a:rPr>
            <a:t>COOPERER</a:t>
          </a:r>
        </a:p>
        <a:p>
          <a:r>
            <a:rPr lang="fr-FR" sz="2000" b="1" dirty="0">
              <a:latin typeface="Century Gothic" panose="020B0502020202020204" pitchFamily="34" charset="0"/>
            </a:rPr>
            <a:t>PARTAGER</a:t>
          </a:r>
        </a:p>
      </dgm:t>
    </dgm:pt>
    <dgm:pt modelId="{D91BC3DB-8882-4107-BBA1-EC7980A90D52}" type="parTrans" cxnId="{B24DD9C4-018A-40C6-B3DE-9FEF8D074910}">
      <dgm:prSet/>
      <dgm:spPr/>
      <dgm:t>
        <a:bodyPr/>
        <a:lstStyle/>
        <a:p>
          <a:endParaRPr lang="fr-FR"/>
        </a:p>
      </dgm:t>
    </dgm:pt>
    <dgm:pt modelId="{6DB26F1A-B509-4B7F-B0CB-C7EC487A1755}" type="sibTrans" cxnId="{B24DD9C4-018A-40C6-B3DE-9FEF8D074910}">
      <dgm:prSet/>
      <dgm:spPr>
        <a:solidFill>
          <a:srgbClr val="CC00CC"/>
        </a:solidFill>
      </dgm:spPr>
      <dgm:t>
        <a:bodyPr/>
        <a:lstStyle/>
        <a:p>
          <a:endParaRPr lang="fr-FR"/>
        </a:p>
      </dgm:t>
    </dgm:pt>
    <dgm:pt modelId="{0B943F36-EF49-45AE-B4C2-CAAE460ED63F}">
      <dgm:prSet phldrT="[Texte]"/>
      <dgm:spPr>
        <a:solidFill>
          <a:srgbClr val="9966FF"/>
        </a:solidFill>
      </dgm:spPr>
      <dgm:t>
        <a:bodyPr/>
        <a:lstStyle/>
        <a:p>
          <a:r>
            <a:rPr lang="fr-FR" b="1" dirty="0">
              <a:latin typeface="Century Gothic" panose="020B0502020202020204" pitchFamily="34" charset="0"/>
            </a:rPr>
            <a:t>Etre attentif en même temps que les autres</a:t>
          </a:r>
        </a:p>
      </dgm:t>
    </dgm:pt>
    <dgm:pt modelId="{CF871002-D9A5-44F7-B7E4-DDC453D89283}" type="parTrans" cxnId="{E5C21C40-3360-4B67-B49A-9E8201A2763F}">
      <dgm:prSet/>
      <dgm:spPr/>
      <dgm:t>
        <a:bodyPr/>
        <a:lstStyle/>
        <a:p>
          <a:endParaRPr lang="fr-FR"/>
        </a:p>
      </dgm:t>
    </dgm:pt>
    <dgm:pt modelId="{BA26C926-0B3D-4293-A01D-13A5C345D041}" type="sibTrans" cxnId="{E5C21C40-3360-4B67-B49A-9E8201A2763F}">
      <dgm:prSet/>
      <dgm:spPr>
        <a:solidFill>
          <a:srgbClr val="FFFF00"/>
        </a:solidFill>
      </dgm:spPr>
      <dgm:t>
        <a:bodyPr/>
        <a:lstStyle/>
        <a:p>
          <a:endParaRPr lang="fr-FR"/>
        </a:p>
      </dgm:t>
    </dgm:pt>
    <dgm:pt modelId="{6D25AC6D-631B-47CB-A68A-156A053DA822}" type="pres">
      <dgm:prSet presAssocID="{D0AD2596-2EB4-4746-A007-D460F6DA7A1D}" presName="cycle" presStyleCnt="0">
        <dgm:presLayoutVars>
          <dgm:dir/>
          <dgm:resizeHandles val="exact"/>
        </dgm:presLayoutVars>
      </dgm:prSet>
      <dgm:spPr/>
    </dgm:pt>
    <dgm:pt modelId="{9DEF6C8B-5404-4AB9-9A4F-C2A963FA6BF9}" type="pres">
      <dgm:prSet presAssocID="{8FF742C2-DC45-42B7-8456-F9C257AEF789}" presName="node" presStyleLbl="node1" presStyleIdx="0" presStyleCnt="5" custScaleX="178838" custRadScaleRad="86409" custRadScaleInc="63096">
        <dgm:presLayoutVars>
          <dgm:bulletEnabled val="1"/>
        </dgm:presLayoutVars>
      </dgm:prSet>
      <dgm:spPr/>
    </dgm:pt>
    <dgm:pt modelId="{B9FE1532-655B-4C43-953F-99CEA75388B7}" type="pres">
      <dgm:prSet presAssocID="{500F08C5-1B49-4817-93FA-146A0BE3FE6E}" presName="sibTrans" presStyleLbl="sibTrans2D1" presStyleIdx="0" presStyleCnt="5" custScaleX="150076" custLinFactNeighborX="46309" custLinFactNeighborY="-47525"/>
      <dgm:spPr/>
    </dgm:pt>
    <dgm:pt modelId="{C915DC03-A2FC-4077-9F74-A2D4869FD220}" type="pres">
      <dgm:prSet presAssocID="{500F08C5-1B49-4817-93FA-146A0BE3FE6E}" presName="connectorText" presStyleLbl="sibTrans2D1" presStyleIdx="0" presStyleCnt="5"/>
      <dgm:spPr/>
    </dgm:pt>
    <dgm:pt modelId="{CF934FA3-11D8-42FD-B041-49BC61D7E826}" type="pres">
      <dgm:prSet presAssocID="{21DB1209-5EBF-425E-8C91-1FD3C5C3DE4A}" presName="node" presStyleLbl="node1" presStyleIdx="1" presStyleCnt="5" custScaleX="161044" custRadScaleRad="199293" custRadScaleInc="24514">
        <dgm:presLayoutVars>
          <dgm:bulletEnabled val="1"/>
        </dgm:presLayoutVars>
      </dgm:prSet>
      <dgm:spPr/>
    </dgm:pt>
    <dgm:pt modelId="{E02C9810-702E-4933-A9F6-72B28DEC7391}" type="pres">
      <dgm:prSet presAssocID="{86C5CCCD-CB8E-4ACF-AD02-2D614AECC543}" presName="sibTrans" presStyleLbl="sibTrans2D1" presStyleIdx="1" presStyleCnt="5" custScaleX="182611" custLinFactNeighborX="46602" custLinFactNeighborY="13990"/>
      <dgm:spPr/>
    </dgm:pt>
    <dgm:pt modelId="{1C0C4B4B-12CE-423B-B016-B899FB9B9B10}" type="pres">
      <dgm:prSet presAssocID="{86C5CCCD-CB8E-4ACF-AD02-2D614AECC543}" presName="connectorText" presStyleLbl="sibTrans2D1" presStyleIdx="1" presStyleCnt="5"/>
      <dgm:spPr/>
    </dgm:pt>
    <dgm:pt modelId="{241AF3C8-B95B-4D05-B8EC-2DEF2D560220}" type="pres">
      <dgm:prSet presAssocID="{98B0271F-29E9-41AE-88BC-9D7D8D09356A}" presName="node" presStyleLbl="node1" presStyleIdx="2" presStyleCnt="5" custScaleX="117531" custRadScaleRad="185545" custRadScaleInc="-78754">
        <dgm:presLayoutVars>
          <dgm:bulletEnabled val="1"/>
        </dgm:presLayoutVars>
      </dgm:prSet>
      <dgm:spPr/>
    </dgm:pt>
    <dgm:pt modelId="{FA6326EA-51F1-421B-A56D-4FCB008E1596}" type="pres">
      <dgm:prSet presAssocID="{A98E159A-9B27-4FDC-9E76-47F7F3AA9ABD}" presName="sibTrans" presStyleLbl="sibTrans2D1" presStyleIdx="2" presStyleCnt="5" custScaleX="147578" custLinFactNeighborY="43520"/>
      <dgm:spPr/>
    </dgm:pt>
    <dgm:pt modelId="{6036A144-AC55-4435-8BF8-F0397915FC32}" type="pres">
      <dgm:prSet presAssocID="{A98E159A-9B27-4FDC-9E76-47F7F3AA9ABD}" presName="connectorText" presStyleLbl="sibTrans2D1" presStyleIdx="2" presStyleCnt="5"/>
      <dgm:spPr/>
    </dgm:pt>
    <dgm:pt modelId="{B7FFEE42-51B8-4835-AE49-FC53C70043E1}" type="pres">
      <dgm:prSet presAssocID="{2934A2CC-5738-4CF0-947A-C0EB3524D8AD}" presName="node" presStyleLbl="node1" presStyleIdx="3" presStyleCnt="5" custScaleX="122622" custRadScaleRad="108374" custRadScaleInc="17158">
        <dgm:presLayoutVars>
          <dgm:bulletEnabled val="1"/>
        </dgm:presLayoutVars>
      </dgm:prSet>
      <dgm:spPr/>
    </dgm:pt>
    <dgm:pt modelId="{538B497C-47E5-45C7-887D-9C2C361ACDC4}" type="pres">
      <dgm:prSet presAssocID="{6DB26F1A-B509-4B7F-B0CB-C7EC487A1755}" presName="sibTrans" presStyleLbl="sibTrans2D1" presStyleIdx="3" presStyleCnt="5" custScaleX="158201"/>
      <dgm:spPr/>
    </dgm:pt>
    <dgm:pt modelId="{444F75A2-E49C-4643-8D1E-DD02EF40C43E}" type="pres">
      <dgm:prSet presAssocID="{6DB26F1A-B509-4B7F-B0CB-C7EC487A1755}" presName="connectorText" presStyleLbl="sibTrans2D1" presStyleIdx="3" presStyleCnt="5"/>
      <dgm:spPr/>
    </dgm:pt>
    <dgm:pt modelId="{9BD42119-920B-4401-9662-0363032BE7B2}" type="pres">
      <dgm:prSet presAssocID="{0B943F36-EF49-45AE-B4C2-CAAE460ED63F}" presName="node" presStyleLbl="node1" presStyleIdx="4" presStyleCnt="5" custRadScaleRad="89188" custRadScaleInc="-5165">
        <dgm:presLayoutVars>
          <dgm:bulletEnabled val="1"/>
        </dgm:presLayoutVars>
      </dgm:prSet>
      <dgm:spPr/>
    </dgm:pt>
    <dgm:pt modelId="{B47CC3D9-5C94-4D94-8B43-C1A095F3549B}" type="pres">
      <dgm:prSet presAssocID="{BA26C926-0B3D-4293-A01D-13A5C345D041}" presName="sibTrans" presStyleLbl="sibTrans2D1" presStyleIdx="4" presStyleCnt="5" custScaleX="158567" custLinFactNeighborX="-88492" custLinFactNeighborY="-65286" custRadScaleRad="35278" custRadScaleInc="-2147483648"/>
      <dgm:spPr/>
    </dgm:pt>
    <dgm:pt modelId="{CEE96712-3ECA-495D-896B-33748736BCBA}" type="pres">
      <dgm:prSet presAssocID="{BA26C926-0B3D-4293-A01D-13A5C345D041}" presName="connectorText" presStyleLbl="sibTrans2D1" presStyleIdx="4" presStyleCnt="5"/>
      <dgm:spPr/>
    </dgm:pt>
  </dgm:ptLst>
  <dgm:cxnLst>
    <dgm:cxn modelId="{9374C02D-860A-40A6-9CA9-EDE30066D880}" srcId="{D0AD2596-2EB4-4746-A007-D460F6DA7A1D}" destId="{98B0271F-29E9-41AE-88BC-9D7D8D09356A}" srcOrd="2" destOrd="0" parTransId="{2EE1544D-883A-4588-943B-E45BE9609F47}" sibTransId="{A98E159A-9B27-4FDC-9E76-47F7F3AA9ABD}"/>
    <dgm:cxn modelId="{419ADF31-BFF8-4C32-BD34-B2105CB01593}" type="presOf" srcId="{500F08C5-1B49-4817-93FA-146A0BE3FE6E}" destId="{B9FE1532-655B-4C43-953F-99CEA75388B7}" srcOrd="0" destOrd="0" presId="urn:microsoft.com/office/officeart/2005/8/layout/cycle2"/>
    <dgm:cxn modelId="{94B85B33-3B5F-4B57-9674-BAD7FC9AD3A0}" type="presOf" srcId="{D0AD2596-2EB4-4746-A007-D460F6DA7A1D}" destId="{6D25AC6D-631B-47CB-A68A-156A053DA822}" srcOrd="0" destOrd="0" presId="urn:microsoft.com/office/officeart/2005/8/layout/cycle2"/>
    <dgm:cxn modelId="{75234339-879D-4AF6-BAF7-103EE0773F88}" type="presOf" srcId="{A98E159A-9B27-4FDC-9E76-47F7F3AA9ABD}" destId="{FA6326EA-51F1-421B-A56D-4FCB008E1596}" srcOrd="0" destOrd="0" presId="urn:microsoft.com/office/officeart/2005/8/layout/cycle2"/>
    <dgm:cxn modelId="{E5C21C40-3360-4B67-B49A-9E8201A2763F}" srcId="{D0AD2596-2EB4-4746-A007-D460F6DA7A1D}" destId="{0B943F36-EF49-45AE-B4C2-CAAE460ED63F}" srcOrd="4" destOrd="0" parTransId="{CF871002-D9A5-44F7-B7E4-DDC453D89283}" sibTransId="{BA26C926-0B3D-4293-A01D-13A5C345D041}"/>
    <dgm:cxn modelId="{450BDE45-B024-4721-8C65-5443C2394827}" type="presOf" srcId="{98B0271F-29E9-41AE-88BC-9D7D8D09356A}" destId="{241AF3C8-B95B-4D05-B8EC-2DEF2D560220}" srcOrd="0" destOrd="0" presId="urn:microsoft.com/office/officeart/2005/8/layout/cycle2"/>
    <dgm:cxn modelId="{4BEB6B66-9645-433D-8C14-59EF5CF8BCEE}" srcId="{D0AD2596-2EB4-4746-A007-D460F6DA7A1D}" destId="{21DB1209-5EBF-425E-8C91-1FD3C5C3DE4A}" srcOrd="1" destOrd="0" parTransId="{C6A0EEDB-5735-4BAA-9EB3-BBF6B533EEF0}" sibTransId="{86C5CCCD-CB8E-4ACF-AD02-2D614AECC543}"/>
    <dgm:cxn modelId="{3B74576D-0F03-4231-93E4-A7F2605C0504}" type="presOf" srcId="{0B943F36-EF49-45AE-B4C2-CAAE460ED63F}" destId="{9BD42119-920B-4401-9662-0363032BE7B2}" srcOrd="0" destOrd="0" presId="urn:microsoft.com/office/officeart/2005/8/layout/cycle2"/>
    <dgm:cxn modelId="{5EFE6C4E-FCE9-4705-9929-5674E933951D}" type="presOf" srcId="{6DB26F1A-B509-4B7F-B0CB-C7EC487A1755}" destId="{444F75A2-E49C-4643-8D1E-DD02EF40C43E}" srcOrd="1" destOrd="0" presId="urn:microsoft.com/office/officeart/2005/8/layout/cycle2"/>
    <dgm:cxn modelId="{C295DD58-E620-4E98-9874-0695BAB71729}" type="presOf" srcId="{500F08C5-1B49-4817-93FA-146A0BE3FE6E}" destId="{C915DC03-A2FC-4077-9F74-A2D4869FD220}" srcOrd="1" destOrd="0" presId="urn:microsoft.com/office/officeart/2005/8/layout/cycle2"/>
    <dgm:cxn modelId="{8BEDA97F-C5EE-4C7F-B538-9EEE3E95B193}" srcId="{D0AD2596-2EB4-4746-A007-D460F6DA7A1D}" destId="{8FF742C2-DC45-42B7-8456-F9C257AEF789}" srcOrd="0" destOrd="0" parTransId="{2ED2641A-428F-4D4C-BAA3-83A035E769ED}" sibTransId="{500F08C5-1B49-4817-93FA-146A0BE3FE6E}"/>
    <dgm:cxn modelId="{C2953F80-4D89-4CA9-8213-D54F00CEE80F}" type="presOf" srcId="{86C5CCCD-CB8E-4ACF-AD02-2D614AECC543}" destId="{1C0C4B4B-12CE-423B-B016-B899FB9B9B10}" srcOrd="1" destOrd="0" presId="urn:microsoft.com/office/officeart/2005/8/layout/cycle2"/>
    <dgm:cxn modelId="{714DF685-77F4-4B74-A406-DA8958BC6D1B}" type="presOf" srcId="{BA26C926-0B3D-4293-A01D-13A5C345D041}" destId="{CEE96712-3ECA-495D-896B-33748736BCBA}" srcOrd="1" destOrd="0" presId="urn:microsoft.com/office/officeart/2005/8/layout/cycle2"/>
    <dgm:cxn modelId="{EFD4C5A7-1807-423A-9F9B-19E050932430}" type="presOf" srcId="{21DB1209-5EBF-425E-8C91-1FD3C5C3DE4A}" destId="{CF934FA3-11D8-42FD-B041-49BC61D7E826}" srcOrd="0" destOrd="0" presId="urn:microsoft.com/office/officeart/2005/8/layout/cycle2"/>
    <dgm:cxn modelId="{C15D2BAF-B311-47A6-9521-68B8AB3DACD0}" type="presOf" srcId="{6DB26F1A-B509-4B7F-B0CB-C7EC487A1755}" destId="{538B497C-47E5-45C7-887D-9C2C361ACDC4}" srcOrd="0" destOrd="0" presId="urn:microsoft.com/office/officeart/2005/8/layout/cycle2"/>
    <dgm:cxn modelId="{0A08F2B3-EF05-4E3C-ADF3-DB3863A35B43}" type="presOf" srcId="{8FF742C2-DC45-42B7-8456-F9C257AEF789}" destId="{9DEF6C8B-5404-4AB9-9A4F-C2A963FA6BF9}" srcOrd="0" destOrd="0" presId="urn:microsoft.com/office/officeart/2005/8/layout/cycle2"/>
    <dgm:cxn modelId="{23F97BB6-A14C-45F6-804D-510B63F8C596}" type="presOf" srcId="{BA26C926-0B3D-4293-A01D-13A5C345D041}" destId="{B47CC3D9-5C94-4D94-8B43-C1A095F3549B}" srcOrd="0" destOrd="0" presId="urn:microsoft.com/office/officeart/2005/8/layout/cycle2"/>
    <dgm:cxn modelId="{A11ECFBF-A5CE-4F09-98D7-26BC740993B0}" type="presOf" srcId="{2934A2CC-5738-4CF0-947A-C0EB3524D8AD}" destId="{B7FFEE42-51B8-4835-AE49-FC53C70043E1}" srcOrd="0" destOrd="0" presId="urn:microsoft.com/office/officeart/2005/8/layout/cycle2"/>
    <dgm:cxn modelId="{B24DD9C4-018A-40C6-B3DE-9FEF8D074910}" srcId="{D0AD2596-2EB4-4746-A007-D460F6DA7A1D}" destId="{2934A2CC-5738-4CF0-947A-C0EB3524D8AD}" srcOrd="3" destOrd="0" parTransId="{D91BC3DB-8882-4107-BBA1-EC7980A90D52}" sibTransId="{6DB26F1A-B509-4B7F-B0CB-C7EC487A1755}"/>
    <dgm:cxn modelId="{C7D771D3-6F47-48BA-9B1F-0A1E51495C5A}" type="presOf" srcId="{86C5CCCD-CB8E-4ACF-AD02-2D614AECC543}" destId="{E02C9810-702E-4933-A9F6-72B28DEC7391}" srcOrd="0" destOrd="0" presId="urn:microsoft.com/office/officeart/2005/8/layout/cycle2"/>
    <dgm:cxn modelId="{DB7703F5-1E12-4234-BAEE-F1310C633D97}" type="presOf" srcId="{A98E159A-9B27-4FDC-9E76-47F7F3AA9ABD}" destId="{6036A144-AC55-4435-8BF8-F0397915FC32}" srcOrd="1" destOrd="0" presId="urn:microsoft.com/office/officeart/2005/8/layout/cycle2"/>
    <dgm:cxn modelId="{7B199B00-894E-4828-A233-DD7A840147AA}" type="presParOf" srcId="{6D25AC6D-631B-47CB-A68A-156A053DA822}" destId="{9DEF6C8B-5404-4AB9-9A4F-C2A963FA6BF9}" srcOrd="0" destOrd="0" presId="urn:microsoft.com/office/officeart/2005/8/layout/cycle2"/>
    <dgm:cxn modelId="{D13AC6E5-B7D0-4575-838F-3A1C5E124848}" type="presParOf" srcId="{6D25AC6D-631B-47CB-A68A-156A053DA822}" destId="{B9FE1532-655B-4C43-953F-99CEA75388B7}" srcOrd="1" destOrd="0" presId="urn:microsoft.com/office/officeart/2005/8/layout/cycle2"/>
    <dgm:cxn modelId="{DD9FAA3F-59D8-4ADA-9656-BFB7EC847544}" type="presParOf" srcId="{B9FE1532-655B-4C43-953F-99CEA75388B7}" destId="{C915DC03-A2FC-4077-9F74-A2D4869FD220}" srcOrd="0" destOrd="0" presId="urn:microsoft.com/office/officeart/2005/8/layout/cycle2"/>
    <dgm:cxn modelId="{7A3AC148-DF7A-4B56-A51D-BF0B59B7D9D9}" type="presParOf" srcId="{6D25AC6D-631B-47CB-A68A-156A053DA822}" destId="{CF934FA3-11D8-42FD-B041-49BC61D7E826}" srcOrd="2" destOrd="0" presId="urn:microsoft.com/office/officeart/2005/8/layout/cycle2"/>
    <dgm:cxn modelId="{3EEA11CD-5D8A-4133-8BFE-FA20F437356D}" type="presParOf" srcId="{6D25AC6D-631B-47CB-A68A-156A053DA822}" destId="{E02C9810-702E-4933-A9F6-72B28DEC7391}" srcOrd="3" destOrd="0" presId="urn:microsoft.com/office/officeart/2005/8/layout/cycle2"/>
    <dgm:cxn modelId="{1ACFA072-5C90-445F-98E7-83BDC6D6FE88}" type="presParOf" srcId="{E02C9810-702E-4933-A9F6-72B28DEC7391}" destId="{1C0C4B4B-12CE-423B-B016-B899FB9B9B10}" srcOrd="0" destOrd="0" presId="urn:microsoft.com/office/officeart/2005/8/layout/cycle2"/>
    <dgm:cxn modelId="{255702D3-2BE2-4D88-9215-52CA125BA7DD}" type="presParOf" srcId="{6D25AC6D-631B-47CB-A68A-156A053DA822}" destId="{241AF3C8-B95B-4D05-B8EC-2DEF2D560220}" srcOrd="4" destOrd="0" presId="urn:microsoft.com/office/officeart/2005/8/layout/cycle2"/>
    <dgm:cxn modelId="{06480AFF-60B2-4325-BDF0-160FDB60BD97}" type="presParOf" srcId="{6D25AC6D-631B-47CB-A68A-156A053DA822}" destId="{FA6326EA-51F1-421B-A56D-4FCB008E1596}" srcOrd="5" destOrd="0" presId="urn:microsoft.com/office/officeart/2005/8/layout/cycle2"/>
    <dgm:cxn modelId="{89E435E1-CFD2-4E25-A3D2-956C2EA6E129}" type="presParOf" srcId="{FA6326EA-51F1-421B-A56D-4FCB008E1596}" destId="{6036A144-AC55-4435-8BF8-F0397915FC32}" srcOrd="0" destOrd="0" presId="urn:microsoft.com/office/officeart/2005/8/layout/cycle2"/>
    <dgm:cxn modelId="{A55BA26E-FB3C-4C2D-AD95-10C83B60CE53}" type="presParOf" srcId="{6D25AC6D-631B-47CB-A68A-156A053DA822}" destId="{B7FFEE42-51B8-4835-AE49-FC53C70043E1}" srcOrd="6" destOrd="0" presId="urn:microsoft.com/office/officeart/2005/8/layout/cycle2"/>
    <dgm:cxn modelId="{9FBB3D89-7D75-4D42-A7A3-9651C8538D1B}" type="presParOf" srcId="{6D25AC6D-631B-47CB-A68A-156A053DA822}" destId="{538B497C-47E5-45C7-887D-9C2C361ACDC4}" srcOrd="7" destOrd="0" presId="urn:microsoft.com/office/officeart/2005/8/layout/cycle2"/>
    <dgm:cxn modelId="{CC9ADC40-F34D-44A2-A3C0-B69B34A66841}" type="presParOf" srcId="{538B497C-47E5-45C7-887D-9C2C361ACDC4}" destId="{444F75A2-E49C-4643-8D1E-DD02EF40C43E}" srcOrd="0" destOrd="0" presId="urn:microsoft.com/office/officeart/2005/8/layout/cycle2"/>
    <dgm:cxn modelId="{F41704E6-475C-4D7A-A492-76601495E200}" type="presParOf" srcId="{6D25AC6D-631B-47CB-A68A-156A053DA822}" destId="{9BD42119-920B-4401-9662-0363032BE7B2}" srcOrd="8" destOrd="0" presId="urn:microsoft.com/office/officeart/2005/8/layout/cycle2"/>
    <dgm:cxn modelId="{6810910E-42E0-4607-B2EE-CD08693A7B75}" type="presParOf" srcId="{6D25AC6D-631B-47CB-A68A-156A053DA822}" destId="{B47CC3D9-5C94-4D94-8B43-C1A095F3549B}" srcOrd="9" destOrd="0" presId="urn:microsoft.com/office/officeart/2005/8/layout/cycle2"/>
    <dgm:cxn modelId="{A88B1CCD-EAC5-4D19-A35D-69B494A93F06}" type="presParOf" srcId="{B47CC3D9-5C94-4D94-8B43-C1A095F3549B}" destId="{CEE96712-3ECA-495D-896B-33748736BCBA}" srcOrd="0" destOrd="0" presId="urn:microsoft.com/office/officeart/2005/8/layout/cycle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2B289-F11B-420A-B1B9-1D56B06F1F27}">
      <dsp:nvSpPr>
        <dsp:cNvPr id="0" name=""/>
        <dsp:cNvSpPr/>
      </dsp:nvSpPr>
      <dsp:spPr>
        <a:xfrm rot="5400000">
          <a:off x="356481" y="1782051"/>
          <a:ext cx="1062413" cy="1767831"/>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F30D4-871D-4D03-895A-366D90F1875F}">
      <dsp:nvSpPr>
        <dsp:cNvPr id="0" name=""/>
        <dsp:cNvSpPr/>
      </dsp:nvSpPr>
      <dsp:spPr>
        <a:xfrm>
          <a:off x="179138" y="2310252"/>
          <a:ext cx="1596008" cy="1398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b="1" kern="1200" dirty="0">
              <a:latin typeface="Century Gothic" panose="020B0502020202020204" pitchFamily="34" charset="0"/>
            </a:rPr>
            <a:t>2 à 3 ans </a:t>
          </a:r>
          <a:r>
            <a:rPr lang="fr-FR" sz="2400" b="1" kern="1200" dirty="0">
              <a:solidFill>
                <a:srgbClr val="FF66CC"/>
              </a:solidFill>
              <a:latin typeface="Century Gothic" panose="020B0502020202020204" pitchFamily="34" charset="0"/>
            </a:rPr>
            <a:t>= PPS</a:t>
          </a:r>
        </a:p>
      </dsp:txBody>
      <dsp:txXfrm>
        <a:off x="179138" y="2310252"/>
        <a:ext cx="1596008" cy="1398994"/>
      </dsp:txXfrm>
    </dsp:sp>
    <dsp:sp modelId="{4E7904B9-22A8-4B62-98F4-825666217D32}">
      <dsp:nvSpPr>
        <dsp:cNvPr id="0" name=""/>
        <dsp:cNvSpPr/>
      </dsp:nvSpPr>
      <dsp:spPr>
        <a:xfrm>
          <a:off x="1474013" y="1651902"/>
          <a:ext cx="301133" cy="301133"/>
        </a:xfrm>
        <a:prstGeom prst="triangle">
          <a:avLst>
            <a:gd name="adj" fmla="val 100000"/>
          </a:avLst>
        </a:prstGeom>
        <a:solidFill>
          <a:schemeClr val="accent4">
            <a:hueOff val="1732615"/>
            <a:satOff val="-7995"/>
            <a:lumOff val="294"/>
            <a:alphaOff val="0"/>
          </a:schemeClr>
        </a:solidFill>
        <a:ln w="12700" cap="flat" cmpd="sng" algn="ctr">
          <a:solidFill>
            <a:schemeClr val="accent4">
              <a:hueOff val="1732615"/>
              <a:satOff val="-7995"/>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21EF4-7845-4BF9-84F5-72C4555C49A1}">
      <dsp:nvSpPr>
        <dsp:cNvPr id="0" name=""/>
        <dsp:cNvSpPr/>
      </dsp:nvSpPr>
      <dsp:spPr>
        <a:xfrm rot="5400000">
          <a:off x="2310307" y="1298575"/>
          <a:ext cx="1062413" cy="1767831"/>
        </a:xfrm>
        <a:prstGeom prst="corner">
          <a:avLst>
            <a:gd name="adj1" fmla="val 16120"/>
            <a:gd name="adj2" fmla="val 16110"/>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E7A48-3D4F-4201-BDC2-FFAC97103DD9}">
      <dsp:nvSpPr>
        <dsp:cNvPr id="0" name=""/>
        <dsp:cNvSpPr/>
      </dsp:nvSpPr>
      <dsp:spPr>
        <a:xfrm>
          <a:off x="2132964" y="1826776"/>
          <a:ext cx="1596008" cy="1398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FR" sz="2500" b="1" kern="1200" dirty="0">
              <a:latin typeface="Century Gothic" panose="020B0502020202020204" pitchFamily="34" charset="0"/>
            </a:rPr>
            <a:t>3 à 4 ans</a:t>
          </a:r>
        </a:p>
        <a:p>
          <a:pPr marL="0" lvl="0" indent="0" algn="l" defTabSz="1111250">
            <a:lnSpc>
              <a:spcPct val="90000"/>
            </a:lnSpc>
            <a:spcBef>
              <a:spcPct val="0"/>
            </a:spcBef>
            <a:spcAft>
              <a:spcPct val="35000"/>
            </a:spcAft>
            <a:buNone/>
          </a:pPr>
          <a:r>
            <a:rPr lang="fr-FR" sz="2500" b="1" kern="1200" dirty="0">
              <a:solidFill>
                <a:srgbClr val="D60093"/>
              </a:solidFill>
              <a:latin typeface="Century Gothic" panose="020B0502020202020204" pitchFamily="34" charset="0"/>
            </a:rPr>
            <a:t>= PS</a:t>
          </a:r>
        </a:p>
      </dsp:txBody>
      <dsp:txXfrm>
        <a:off x="2132964" y="1826776"/>
        <a:ext cx="1596008" cy="1398994"/>
      </dsp:txXfrm>
    </dsp:sp>
    <dsp:sp modelId="{E761D5BF-DF3E-4465-812A-E6A9EC4E883A}">
      <dsp:nvSpPr>
        <dsp:cNvPr id="0" name=""/>
        <dsp:cNvSpPr/>
      </dsp:nvSpPr>
      <dsp:spPr>
        <a:xfrm>
          <a:off x="3427839" y="1168425"/>
          <a:ext cx="301133" cy="301133"/>
        </a:xfrm>
        <a:prstGeom prst="triangle">
          <a:avLst>
            <a:gd name="adj" fmla="val 100000"/>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EF619-28E6-475E-A6A1-D149BAA74D8C}">
      <dsp:nvSpPr>
        <dsp:cNvPr id="0" name=""/>
        <dsp:cNvSpPr/>
      </dsp:nvSpPr>
      <dsp:spPr>
        <a:xfrm rot="5400000">
          <a:off x="4264133" y="815099"/>
          <a:ext cx="1062413" cy="1767831"/>
        </a:xfrm>
        <a:prstGeom prst="corner">
          <a:avLst>
            <a:gd name="adj1" fmla="val 16120"/>
            <a:gd name="adj2" fmla="val 16110"/>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1D825-20C0-410F-9EED-5FEE3012BCBF}">
      <dsp:nvSpPr>
        <dsp:cNvPr id="0" name=""/>
        <dsp:cNvSpPr/>
      </dsp:nvSpPr>
      <dsp:spPr>
        <a:xfrm>
          <a:off x="4086790" y="1343300"/>
          <a:ext cx="1596008" cy="1398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FR" sz="2500" b="1" kern="1200" dirty="0">
              <a:latin typeface="Century Gothic" panose="020B0502020202020204" pitchFamily="34" charset="0"/>
            </a:rPr>
            <a:t>4 à 5 ans</a:t>
          </a:r>
        </a:p>
        <a:p>
          <a:pPr marL="0" lvl="0" indent="0" algn="l" defTabSz="1111250">
            <a:lnSpc>
              <a:spcPct val="90000"/>
            </a:lnSpc>
            <a:spcBef>
              <a:spcPct val="0"/>
            </a:spcBef>
            <a:spcAft>
              <a:spcPct val="35000"/>
            </a:spcAft>
            <a:buNone/>
          </a:pPr>
          <a:r>
            <a:rPr lang="fr-FR" sz="2500" b="1" kern="1200" dirty="0">
              <a:solidFill>
                <a:srgbClr val="CC3399"/>
              </a:solidFill>
              <a:latin typeface="Century Gothic" panose="020B0502020202020204" pitchFamily="34" charset="0"/>
            </a:rPr>
            <a:t>= MS</a:t>
          </a:r>
        </a:p>
      </dsp:txBody>
      <dsp:txXfrm>
        <a:off x="4086790" y="1343300"/>
        <a:ext cx="1596008" cy="1398994"/>
      </dsp:txXfrm>
    </dsp:sp>
    <dsp:sp modelId="{1DCBA55A-42F4-4D21-877C-275DAD2FD278}">
      <dsp:nvSpPr>
        <dsp:cNvPr id="0" name=""/>
        <dsp:cNvSpPr/>
      </dsp:nvSpPr>
      <dsp:spPr>
        <a:xfrm>
          <a:off x="5381664" y="684949"/>
          <a:ext cx="301133" cy="301133"/>
        </a:xfrm>
        <a:prstGeom prst="triangle">
          <a:avLst>
            <a:gd name="adj" fmla="val 100000"/>
          </a:avLst>
        </a:prstGeom>
        <a:solidFill>
          <a:schemeClr val="accent4">
            <a:hueOff val="8663077"/>
            <a:satOff val="-39973"/>
            <a:lumOff val="1471"/>
            <a:alphaOff val="0"/>
          </a:schemeClr>
        </a:solidFill>
        <a:ln w="12700" cap="flat" cmpd="sng" algn="ctr">
          <a:solidFill>
            <a:schemeClr val="accent4">
              <a:hueOff val="8663077"/>
              <a:satOff val="-39973"/>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86BCF-A741-4353-9439-5B422E896CBC}">
      <dsp:nvSpPr>
        <dsp:cNvPr id="0" name=""/>
        <dsp:cNvSpPr/>
      </dsp:nvSpPr>
      <dsp:spPr>
        <a:xfrm rot="5400000">
          <a:off x="6217959" y="331623"/>
          <a:ext cx="1062413" cy="1767831"/>
        </a:xfrm>
        <a:prstGeom prst="corner">
          <a:avLst>
            <a:gd name="adj1" fmla="val 16120"/>
            <a:gd name="adj2" fmla="val 1611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0F919-2CAF-4985-A8B0-B6CECEE14D8B}">
      <dsp:nvSpPr>
        <dsp:cNvPr id="0" name=""/>
        <dsp:cNvSpPr/>
      </dsp:nvSpPr>
      <dsp:spPr>
        <a:xfrm>
          <a:off x="6040616" y="859824"/>
          <a:ext cx="1596008" cy="1398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fr-FR" sz="2500" b="1" kern="1200" dirty="0">
              <a:latin typeface="Century Gothic" panose="020B0502020202020204" pitchFamily="34" charset="0"/>
            </a:rPr>
            <a:t>5 à 6 ans </a:t>
          </a:r>
          <a:r>
            <a:rPr lang="fr-FR" sz="2500" b="1" kern="1200" dirty="0">
              <a:solidFill>
                <a:srgbClr val="CC00CC"/>
              </a:solidFill>
              <a:latin typeface="Century Gothic" panose="020B0502020202020204" pitchFamily="34" charset="0"/>
            </a:rPr>
            <a:t>= GS</a:t>
          </a:r>
        </a:p>
      </dsp:txBody>
      <dsp:txXfrm>
        <a:off x="6040616" y="859824"/>
        <a:ext cx="1596008" cy="1398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786E6-F02C-4EEB-99A1-6351704646E3}">
      <dsp:nvSpPr>
        <dsp:cNvPr id="0" name=""/>
        <dsp:cNvSpPr/>
      </dsp:nvSpPr>
      <dsp:spPr>
        <a:xfrm>
          <a:off x="5642111" y="2025"/>
          <a:ext cx="1974577" cy="1974577"/>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entury Gothic" panose="020B0502020202020204" pitchFamily="34" charset="0"/>
            </a:rPr>
            <a:t>AFFECTIFS</a:t>
          </a:r>
        </a:p>
      </dsp:txBody>
      <dsp:txXfrm>
        <a:off x="5931281" y="291195"/>
        <a:ext cx="1396237" cy="1396237"/>
      </dsp:txXfrm>
    </dsp:sp>
    <dsp:sp modelId="{3621F29D-AF60-4023-BDB4-BC47915CBC90}">
      <dsp:nvSpPr>
        <dsp:cNvPr id="0" name=""/>
        <dsp:cNvSpPr/>
      </dsp:nvSpPr>
      <dsp:spPr>
        <a:xfrm rot="2160000">
          <a:off x="7554483" y="1519204"/>
          <a:ext cx="525744" cy="6664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a:off x="7569544" y="1606134"/>
        <a:ext cx="368021" cy="399851"/>
      </dsp:txXfrm>
    </dsp:sp>
    <dsp:sp modelId="{0D571D0F-E1FD-48D4-9986-47E56E14FD08}">
      <dsp:nvSpPr>
        <dsp:cNvPr id="0" name=""/>
        <dsp:cNvSpPr/>
      </dsp:nvSpPr>
      <dsp:spPr>
        <a:xfrm>
          <a:off x="8042098" y="1745718"/>
          <a:ext cx="1974577" cy="1974577"/>
        </a:xfrm>
        <a:prstGeom prst="ellipse">
          <a:avLst/>
        </a:prstGeom>
        <a:solidFill>
          <a:srgbClr val="CC00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b="1" kern="1200" dirty="0">
              <a:solidFill>
                <a:schemeClr val="tx1"/>
              </a:solidFill>
              <a:latin typeface="Century Gothic" panose="020B0502020202020204" pitchFamily="34" charset="0"/>
            </a:rPr>
            <a:t>SOCIAUX</a:t>
          </a:r>
        </a:p>
      </dsp:txBody>
      <dsp:txXfrm>
        <a:off x="8331268" y="2034888"/>
        <a:ext cx="1396237" cy="1396237"/>
      </dsp:txXfrm>
    </dsp:sp>
    <dsp:sp modelId="{EAD1AC32-AC3C-40AA-B4F9-BE761CA48CCD}">
      <dsp:nvSpPr>
        <dsp:cNvPr id="0" name=""/>
        <dsp:cNvSpPr/>
      </dsp:nvSpPr>
      <dsp:spPr>
        <a:xfrm rot="6480000">
          <a:off x="8316459" y="3792205"/>
          <a:ext cx="521013" cy="66641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rot="10800000">
        <a:off x="8418761" y="3851162"/>
        <a:ext cx="364709" cy="399851"/>
      </dsp:txXfrm>
    </dsp:sp>
    <dsp:sp modelId="{050E9246-6DFC-4759-BF66-89D0176E5F16}">
      <dsp:nvSpPr>
        <dsp:cNvPr id="0" name=""/>
        <dsp:cNvSpPr/>
      </dsp:nvSpPr>
      <dsp:spPr>
        <a:xfrm>
          <a:off x="7017849" y="4567072"/>
          <a:ext cx="2189648" cy="19745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Century Gothic" panose="020B0502020202020204" pitchFamily="34" charset="0"/>
            </a:rPr>
            <a:t>PHYSIOLO-GIQUES</a:t>
          </a:r>
        </a:p>
        <a:p>
          <a:pPr marL="0" lvl="0" indent="0" algn="ctr" defTabSz="889000">
            <a:lnSpc>
              <a:spcPct val="90000"/>
            </a:lnSpc>
            <a:spcBef>
              <a:spcPct val="0"/>
            </a:spcBef>
            <a:spcAft>
              <a:spcPct val="35000"/>
            </a:spcAft>
            <a:buNone/>
          </a:pPr>
          <a:r>
            <a:rPr lang="fr-FR" sz="2000" b="1" kern="1200" dirty="0">
              <a:solidFill>
                <a:schemeClr val="tx1"/>
              </a:solidFill>
              <a:latin typeface="Century Gothic" panose="020B0502020202020204" pitchFamily="34" charset="0"/>
            </a:rPr>
            <a:t>SENSORIELS</a:t>
          </a:r>
        </a:p>
      </dsp:txBody>
      <dsp:txXfrm>
        <a:off x="7338516" y="4856242"/>
        <a:ext cx="1548314" cy="1396237"/>
      </dsp:txXfrm>
    </dsp:sp>
    <dsp:sp modelId="{E36E1781-18D6-413E-9092-5C063861B0C2}">
      <dsp:nvSpPr>
        <dsp:cNvPr id="0" name=""/>
        <dsp:cNvSpPr/>
      </dsp:nvSpPr>
      <dsp:spPr>
        <a:xfrm rot="10800000">
          <a:off x="6435175" y="5221151"/>
          <a:ext cx="411756" cy="66641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rot="10800000">
        <a:off x="6558702" y="5354435"/>
        <a:ext cx="288229" cy="399851"/>
      </dsp:txXfrm>
    </dsp:sp>
    <dsp:sp modelId="{DD5221A1-A356-418D-A47B-EE81052090A5}">
      <dsp:nvSpPr>
        <dsp:cNvPr id="0" name=""/>
        <dsp:cNvSpPr/>
      </dsp:nvSpPr>
      <dsp:spPr>
        <a:xfrm>
          <a:off x="4051302" y="4567072"/>
          <a:ext cx="2189648" cy="197457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1"/>
              </a:solidFill>
              <a:latin typeface="Century Gothic" panose="020B0502020202020204" pitchFamily="34" charset="0"/>
            </a:rPr>
            <a:t>MOTEURS</a:t>
          </a:r>
        </a:p>
      </dsp:txBody>
      <dsp:txXfrm>
        <a:off x="4371969" y="4856242"/>
        <a:ext cx="1548314" cy="1396237"/>
      </dsp:txXfrm>
    </dsp:sp>
    <dsp:sp modelId="{350A1B73-7957-4748-85EA-220FAD7E4006}">
      <dsp:nvSpPr>
        <dsp:cNvPr id="0" name=""/>
        <dsp:cNvSpPr/>
      </dsp:nvSpPr>
      <dsp:spPr>
        <a:xfrm rot="15120000">
          <a:off x="4430440" y="3820253"/>
          <a:ext cx="521013" cy="66641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rot="10800000">
        <a:off x="4532742" y="4027864"/>
        <a:ext cx="364709" cy="399851"/>
      </dsp:txXfrm>
    </dsp:sp>
    <dsp:sp modelId="{F0AC3AC2-C375-4129-8A90-1E5AF6B30F8C}">
      <dsp:nvSpPr>
        <dsp:cNvPr id="0" name=""/>
        <dsp:cNvSpPr/>
      </dsp:nvSpPr>
      <dsp:spPr>
        <a:xfrm>
          <a:off x="3242124" y="1745718"/>
          <a:ext cx="1974577" cy="1974577"/>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tx1"/>
              </a:solidFill>
              <a:latin typeface="Century Gothic" panose="020B0502020202020204" pitchFamily="34" charset="0"/>
            </a:rPr>
            <a:t>COGNITIFS</a:t>
          </a:r>
        </a:p>
      </dsp:txBody>
      <dsp:txXfrm>
        <a:off x="3531294" y="2034888"/>
        <a:ext cx="1396237" cy="1396237"/>
      </dsp:txXfrm>
    </dsp:sp>
    <dsp:sp modelId="{275706BB-FB80-43E4-A375-C70B24EDB959}">
      <dsp:nvSpPr>
        <dsp:cNvPr id="0" name=""/>
        <dsp:cNvSpPr/>
      </dsp:nvSpPr>
      <dsp:spPr>
        <a:xfrm rot="19440000">
          <a:off x="5154496" y="1536696"/>
          <a:ext cx="525744" cy="66641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a:off x="5169557" y="1716334"/>
        <a:ext cx="368021" cy="399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F6C8B-5404-4AB9-9A4F-C2A963FA6BF9}">
      <dsp:nvSpPr>
        <dsp:cNvPr id="0" name=""/>
        <dsp:cNvSpPr/>
      </dsp:nvSpPr>
      <dsp:spPr>
        <a:xfrm>
          <a:off x="4716942" y="481434"/>
          <a:ext cx="3314971" cy="1853616"/>
        </a:xfrm>
        <a:prstGeom prst="ellipse">
          <a:avLst/>
        </a:prstGeom>
        <a:solidFill>
          <a:srgbClr val="9900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COMPRENDRE ET RESPECTER LES REGLES DE VIE, DE COMMUNCIATION…</a:t>
          </a:r>
        </a:p>
      </dsp:txBody>
      <dsp:txXfrm>
        <a:off x="5202408" y="752890"/>
        <a:ext cx="2344039" cy="1310704"/>
      </dsp:txXfrm>
    </dsp:sp>
    <dsp:sp modelId="{B9FE1532-655B-4C43-953F-99CEA75388B7}">
      <dsp:nvSpPr>
        <dsp:cNvPr id="0" name=""/>
        <dsp:cNvSpPr/>
      </dsp:nvSpPr>
      <dsp:spPr>
        <a:xfrm rot="981005">
          <a:off x="8184977" y="1378194"/>
          <a:ext cx="870807" cy="625595"/>
        </a:xfrm>
        <a:prstGeom prst="rightArrow">
          <a:avLst>
            <a:gd name="adj1" fmla="val 60000"/>
            <a:gd name="adj2" fmla="val 50000"/>
          </a:avLst>
        </a:prstGeom>
        <a:solidFill>
          <a:srgbClr val="FF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8188772" y="1476897"/>
        <a:ext cx="683129" cy="375357"/>
      </dsp:txXfrm>
    </dsp:sp>
    <dsp:sp modelId="{CF934FA3-11D8-42FD-B041-49BC61D7E826}">
      <dsp:nvSpPr>
        <dsp:cNvPr id="0" name=""/>
        <dsp:cNvSpPr/>
      </dsp:nvSpPr>
      <dsp:spPr>
        <a:xfrm>
          <a:off x="8749660" y="1616129"/>
          <a:ext cx="2985138" cy="1853616"/>
        </a:xfrm>
        <a:prstGeom prst="ellipse">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S’engager dans l’effort</a:t>
          </a:r>
        </a:p>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persévérer</a:t>
          </a:r>
          <a:endParaRPr lang="fr-FR" sz="1800" kern="1200" dirty="0"/>
        </a:p>
      </dsp:txBody>
      <dsp:txXfrm>
        <a:off x="9186823" y="1887585"/>
        <a:ext cx="2110812" cy="1310704"/>
      </dsp:txXfrm>
    </dsp:sp>
    <dsp:sp modelId="{E02C9810-702E-4933-A9F6-72B28DEC7391}">
      <dsp:nvSpPr>
        <dsp:cNvPr id="0" name=""/>
        <dsp:cNvSpPr/>
      </dsp:nvSpPr>
      <dsp:spPr>
        <a:xfrm rot="6284131">
          <a:off x="9690768" y="3637086"/>
          <a:ext cx="835132" cy="625595"/>
        </a:xfrm>
        <a:prstGeom prst="rightArrow">
          <a:avLst>
            <a:gd name="adj1" fmla="val 60000"/>
            <a:gd name="adj2" fmla="val 50000"/>
          </a:avLst>
        </a:prstGeom>
        <a:solidFill>
          <a:srgbClr val="70EC4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9808476" y="3671452"/>
        <a:ext cx="647454" cy="375357"/>
      </dsp:txXfrm>
    </dsp:sp>
    <dsp:sp modelId="{241AF3C8-B95B-4D05-B8EC-2DEF2D560220}">
      <dsp:nvSpPr>
        <dsp:cNvPr id="0" name=""/>
        <dsp:cNvSpPr/>
      </dsp:nvSpPr>
      <dsp:spPr>
        <a:xfrm>
          <a:off x="8455015" y="4269764"/>
          <a:ext cx="2178574" cy="1853616"/>
        </a:xfrm>
        <a:prstGeom prst="ellipse">
          <a:avLst/>
        </a:prstGeom>
        <a:solidFill>
          <a:srgbClr val="800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EXPRIMER SES EMOTIONS ET DEVELOPPER L’ESTIME DE SOI</a:t>
          </a:r>
        </a:p>
      </dsp:txBody>
      <dsp:txXfrm>
        <a:off x="8774060" y="4541220"/>
        <a:ext cx="1540484" cy="1310704"/>
      </dsp:txXfrm>
    </dsp:sp>
    <dsp:sp modelId="{FA6326EA-51F1-421B-A56D-4FCB008E1596}">
      <dsp:nvSpPr>
        <dsp:cNvPr id="0" name=""/>
        <dsp:cNvSpPr/>
      </dsp:nvSpPr>
      <dsp:spPr>
        <a:xfrm rot="10799997">
          <a:off x="5426698" y="5156036"/>
          <a:ext cx="2703673" cy="625595"/>
        </a:xfrm>
        <a:prstGeom prst="rightArrow">
          <a:avLst>
            <a:gd name="adj1" fmla="val 60000"/>
            <a:gd name="adj2" fmla="val 50000"/>
          </a:avLst>
        </a:prstGeom>
        <a:solidFill>
          <a:srgbClr val="FF66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5614376" y="5281155"/>
        <a:ext cx="2515995" cy="375357"/>
      </dsp:txXfrm>
    </dsp:sp>
    <dsp:sp modelId="{B7FFEE42-51B8-4835-AE49-FC53C70043E1}">
      <dsp:nvSpPr>
        <dsp:cNvPr id="0" name=""/>
        <dsp:cNvSpPr/>
      </dsp:nvSpPr>
      <dsp:spPr>
        <a:xfrm>
          <a:off x="2725412" y="4269768"/>
          <a:ext cx="2272942" cy="185361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COOPERER</a:t>
          </a:r>
        </a:p>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PARTAGER</a:t>
          </a:r>
        </a:p>
      </dsp:txBody>
      <dsp:txXfrm>
        <a:off x="3058277" y="4541224"/>
        <a:ext cx="1607212" cy="1310704"/>
      </dsp:txXfrm>
    </dsp:sp>
    <dsp:sp modelId="{538B497C-47E5-45C7-887D-9C2C361ACDC4}">
      <dsp:nvSpPr>
        <dsp:cNvPr id="0" name=""/>
        <dsp:cNvSpPr/>
      </dsp:nvSpPr>
      <dsp:spPr>
        <a:xfrm rot="15779928">
          <a:off x="3437190" y="3648166"/>
          <a:ext cx="545904" cy="625595"/>
        </a:xfrm>
        <a:prstGeom prst="rightArrow">
          <a:avLst>
            <a:gd name="adj1" fmla="val 60000"/>
            <a:gd name="adj2" fmla="val 50000"/>
          </a:avLst>
        </a:prstGeom>
        <a:solidFill>
          <a:srgbClr val="CC00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3529057" y="3854560"/>
        <a:ext cx="382133" cy="375357"/>
      </dsp:txXfrm>
    </dsp:sp>
    <dsp:sp modelId="{9BD42119-920B-4401-9662-0363032BE7B2}">
      <dsp:nvSpPr>
        <dsp:cNvPr id="0" name=""/>
        <dsp:cNvSpPr/>
      </dsp:nvSpPr>
      <dsp:spPr>
        <a:xfrm>
          <a:off x="2629495" y="1781454"/>
          <a:ext cx="1853616" cy="1853616"/>
        </a:xfrm>
        <a:prstGeom prst="ellipse">
          <a:avLst/>
        </a:prstGeom>
        <a:solidFill>
          <a:srgbClr val="99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Etre attentif en même temps que les autres</a:t>
          </a:r>
        </a:p>
      </dsp:txBody>
      <dsp:txXfrm>
        <a:off x="2900951" y="2052910"/>
        <a:ext cx="1310704" cy="1310704"/>
      </dsp:txXfrm>
    </dsp:sp>
    <dsp:sp modelId="{B47CC3D9-5C94-4D94-8B43-C1A095F3549B}">
      <dsp:nvSpPr>
        <dsp:cNvPr id="0" name=""/>
        <dsp:cNvSpPr/>
      </dsp:nvSpPr>
      <dsp:spPr>
        <a:xfrm rot="20114148">
          <a:off x="4052886" y="1442646"/>
          <a:ext cx="646010" cy="625595"/>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061515" y="1607073"/>
        <a:ext cx="458332" cy="37535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03873-103C-49DC-A906-30EE578814C2}" type="datetimeFigureOut">
              <a:rPr lang="fr-FR" smtClean="0"/>
              <a:t>10/09/2021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15CF1-E14C-431C-94D1-2E8F7A2F346F}" type="slidenum">
              <a:rPr lang="fr-FR" smtClean="0"/>
              <a:t>‹N°›</a:t>
            </a:fld>
            <a:endParaRPr lang="fr-FR"/>
          </a:p>
        </p:txBody>
      </p:sp>
    </p:spTree>
    <p:extLst>
      <p:ext uri="{BB962C8B-B14F-4D97-AF65-F5344CB8AC3E}">
        <p14:creationId xmlns:p14="http://schemas.microsoft.com/office/powerpoint/2010/main" val="158113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bilou.fr/actualites/limitation-un-apprentissage-essentiel-pour-lenfa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2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1413" y="1125538"/>
            <a:ext cx="5486400" cy="3086100"/>
          </a:xfrm>
        </p:spPr>
      </p:sp>
      <p:sp>
        <p:nvSpPr>
          <p:cNvPr id="3" name="Espace réservé des commentaires 2"/>
          <p:cNvSpPr>
            <a:spLocks noGrp="1"/>
          </p:cNvSpPr>
          <p:nvPr>
            <p:ph type="body" idx="1"/>
          </p:nvPr>
        </p:nvSpPr>
        <p:spPr/>
        <p:txBody>
          <a:bodyPr/>
          <a:lstStyle/>
          <a:p>
            <a:pPr algn="l"/>
            <a:r>
              <a:rPr lang="fr-FR" b="0" i="0" dirty="0">
                <a:effectLst/>
                <a:latin typeface="Century Gothic" panose="020B0502020202020204" pitchFamily="34" charset="0"/>
              </a:rPr>
              <a:t>L'enfant apprend grâce à 3 modalités principales : l’imitation, l’expérimentation et l’observation.</a:t>
            </a:r>
          </a:p>
          <a:p>
            <a:pPr algn="l">
              <a:buFont typeface="Arial" panose="020B0604020202020204" pitchFamily="34" charset="0"/>
              <a:buChar char="•"/>
            </a:pPr>
            <a:r>
              <a:rPr lang="fr-FR" b="1" i="0" u="sng" dirty="0">
                <a:effectLst/>
                <a:latin typeface="Century Gothic" panose="020B0502020202020204" pitchFamily="34" charset="0"/>
                <a:hlinkClick r:id="rId3">
                  <a:extLst>
                    <a:ext uri="{A12FA001-AC4F-418D-AE19-62706E023703}">
                      <ahyp:hlinkClr xmlns:ahyp="http://schemas.microsoft.com/office/drawing/2018/hyperlinkcolor" val="tx"/>
                    </a:ext>
                  </a:extLst>
                </a:hlinkClick>
              </a:rPr>
              <a:t>L’imitation</a:t>
            </a:r>
            <a:r>
              <a:rPr lang="fr-FR" b="0" i="0" dirty="0">
                <a:effectLst/>
                <a:latin typeface="Century Gothic" panose="020B0502020202020204" pitchFamily="34" charset="0"/>
              </a:rPr>
              <a:t> : on parle d'imitation lorsque votre enfant regarde l'autre. Il essaie, fait pareil, se trompe, regarde à nouveau, réessaie… avec persévérance, sans effort. C’est l’alternance d’essais et d’erreurs qui lui permet d’acquérir des notions. Ce sont les neurones miroirs qui s’activent dans </a:t>
            </a:r>
            <a:r>
              <a:rPr lang="fr-FR" b="1" i="0" dirty="0">
                <a:effectLst/>
                <a:latin typeface="Century Gothic" panose="020B0502020202020204" pitchFamily="34" charset="0"/>
              </a:rPr>
              <a:t>l'apprentissage par imitation</a:t>
            </a:r>
            <a:r>
              <a:rPr lang="fr-FR" b="0" i="0" dirty="0">
                <a:effectLst/>
                <a:latin typeface="Century Gothic" panose="020B0502020202020204" pitchFamily="34" charset="0"/>
              </a:rPr>
              <a:t>.</a:t>
            </a:r>
          </a:p>
          <a:p>
            <a:pPr algn="l">
              <a:buFont typeface="Arial" panose="020B0604020202020204" pitchFamily="34" charset="0"/>
              <a:buChar char="•"/>
            </a:pPr>
            <a:r>
              <a:rPr lang="fr-FR" b="1" i="0" u="sng" dirty="0">
                <a:effectLst/>
                <a:latin typeface="Century Gothic" panose="020B0502020202020204" pitchFamily="34" charset="0"/>
              </a:rPr>
              <a:t>L’expérimentation</a:t>
            </a:r>
            <a:r>
              <a:rPr lang="fr-FR" b="0" i="0" dirty="0">
                <a:effectLst/>
                <a:latin typeface="Century Gothic" panose="020B0502020202020204" pitchFamily="34" charset="0"/>
              </a:rPr>
              <a:t> passe par le mouvement du corps : votre enfant touche, lance, pousse... expérimente toutes sortes d’actions sur les objets pour tester leurs propriétés. Comme un chercheur, il va faire des hypothèses et les vérifier en répétant ses expériences.</a:t>
            </a:r>
          </a:p>
          <a:p>
            <a:pPr algn="l">
              <a:buFont typeface="Arial" panose="020B0604020202020204" pitchFamily="34" charset="0"/>
              <a:buChar char="•"/>
            </a:pPr>
            <a:r>
              <a:rPr lang="fr-FR" b="1" i="0" u="sng" dirty="0">
                <a:effectLst/>
                <a:latin typeface="Century Gothic" panose="020B0502020202020204" pitchFamily="34" charset="0"/>
              </a:rPr>
              <a:t>L’observation </a:t>
            </a:r>
            <a:r>
              <a:rPr lang="fr-FR" b="0" i="0" dirty="0">
                <a:effectLst/>
                <a:latin typeface="Century Gothic" panose="020B0502020202020204" pitchFamily="34" charset="0"/>
              </a:rPr>
              <a:t>: votre enfant regarde, écoute et sait agir ensuite avec précision. Cette modalité se repère à la capacité d’attention, d’observation et au temps de concentration de votre enfant</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569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L’école maternelle  met en place des situations d’apprentissage variées : jeu, résolution de problèmes, entraînements, etc. et les choisit selon les besoins du groupe classe et ceux de chaque enfant. </a:t>
            </a:r>
          </a:p>
          <a:p>
            <a:r>
              <a:rPr lang="fr-FR" dirty="0">
                <a:latin typeface="Century Gothic" panose="020B0502020202020204" pitchFamily="34" charset="0"/>
              </a:rPr>
              <a:t>Une place importante est donnée à l’observation et à l’imitation des autres enfants et des adultes.</a:t>
            </a:r>
          </a:p>
          <a:p>
            <a:r>
              <a:rPr lang="fr-FR" b="1" dirty="0">
                <a:latin typeface="Century Gothic" panose="020B0502020202020204" pitchFamily="34" charset="0"/>
              </a:rPr>
              <a:t>Dans tous les cas, les situations inscrites dans un vécu commun sont préférables aux exercices formels proposés sous forme de fiches. </a:t>
            </a:r>
          </a:p>
          <a:p>
            <a:r>
              <a:rPr lang="fr-FR" dirty="0">
                <a:latin typeface="Century Gothic" panose="020B0502020202020204" pitchFamily="34" charset="0"/>
              </a:rPr>
              <a:t>(limiter les fiches)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36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30305" y="4286997"/>
            <a:ext cx="6305177" cy="3600450"/>
          </a:xfrm>
        </p:spPr>
        <p:txBody>
          <a:bodyPr/>
          <a:lstStyle/>
          <a:p>
            <a:pPr marL="171450" indent="-171450">
              <a:buFont typeface="Arial" panose="020B0604020202020204" pitchFamily="34" charset="0"/>
              <a:buChar char="•"/>
            </a:pPr>
            <a:r>
              <a:rPr lang="fr-FR" dirty="0">
                <a:latin typeface="Century Gothic" panose="020B0502020202020204" pitchFamily="34" charset="0"/>
              </a:rPr>
              <a:t>Le jeu favorise la richesse des expériences vécues des enfants dans l'ensemble des classes de l’école maternelle et alimente tous les domaines d’apprentissages : jeux symboliques, jeux d’exploration, jeux de construction et de manipulation, jeux collectifs et jeux de société </a:t>
            </a:r>
            <a:r>
              <a:rPr lang="fr-FR" dirty="0" err="1">
                <a:latin typeface="Century Gothic" panose="020B0502020202020204" pitchFamily="34" charset="0"/>
              </a:rPr>
              <a:t>etc</a:t>
            </a:r>
            <a:endParaRPr lang="fr-FR" dirty="0">
              <a:latin typeface="Century Gothic" panose="020B0502020202020204" pitchFamily="34" charset="0"/>
            </a:endParaRPr>
          </a:p>
          <a:p>
            <a:endParaRPr lang="fr-FR" dirty="0">
              <a:latin typeface="Century Gothic" panose="020B0502020202020204" pitchFamily="34" charset="0"/>
            </a:endParaRPr>
          </a:p>
          <a:p>
            <a:r>
              <a:rPr lang="fr-FR" dirty="0">
                <a:latin typeface="Century Gothic" panose="020B0502020202020204" pitchFamily="34" charset="0"/>
              </a:rPr>
              <a:t>• Les apprentissages des jeunes enfants s’inscrivent dans un temps long et leurs progrès sont rarement linéaires. Ils nécessitent souvent un temps d’appropriation qui peut passer soit par la reprise de processus connus, soit par de nouvelles entrées.. </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00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894294" cy="4133850"/>
          </a:xfrm>
        </p:spPr>
        <p:txBody>
          <a:bodyPr/>
          <a:lstStyle/>
          <a:p>
            <a:r>
              <a:rPr lang="fr-FR" dirty="0">
                <a:latin typeface="Century Gothic" panose="020B0502020202020204" pitchFamily="34" charset="0"/>
              </a:rPr>
              <a:t>Le jeu est le «</a:t>
            </a:r>
            <a:r>
              <a:rPr lang="fr-FR" i="1" dirty="0">
                <a:latin typeface="Century Gothic" panose="020B0502020202020204" pitchFamily="34" charset="0"/>
              </a:rPr>
              <a:t> travail</a:t>
            </a:r>
            <a:r>
              <a:rPr lang="fr-FR" dirty="0">
                <a:latin typeface="Century Gothic" panose="020B0502020202020204" pitchFamily="34" charset="0"/>
              </a:rPr>
              <a:t> » naturel de l’enfant, il l’accompagne dans son désir de grandir. Il est essentiel à son évolution et à sa santé. </a:t>
            </a:r>
          </a:p>
          <a:p>
            <a:r>
              <a:rPr lang="fr-FR" dirty="0">
                <a:latin typeface="Century Gothic" panose="020B0502020202020204" pitchFamily="34" charset="0"/>
              </a:rPr>
              <a:t>Le jeu, l’action, sont pour lui </a:t>
            </a:r>
            <a:r>
              <a:rPr lang="fr-FR" b="1" dirty="0">
                <a:latin typeface="Century Gothic" panose="020B0502020202020204" pitchFamily="34" charset="0"/>
              </a:rPr>
              <a:t>des moyens</a:t>
            </a:r>
            <a:r>
              <a:rPr lang="fr-FR" dirty="0">
                <a:latin typeface="Century Gothic" panose="020B0502020202020204" pitchFamily="34" charset="0"/>
              </a:rPr>
              <a:t> de s’emparer du monde et d’apprendre. Le jeu soutiennent son développement global et sont des </a:t>
            </a:r>
            <a:r>
              <a:rPr lang="fr-FR" b="1" dirty="0">
                <a:latin typeface="Century Gothic" panose="020B0502020202020204" pitchFamily="34" charset="0"/>
              </a:rPr>
              <a:t>cadres stables </a:t>
            </a:r>
            <a:r>
              <a:rPr lang="fr-FR" dirty="0">
                <a:latin typeface="Century Gothic" panose="020B0502020202020204" pitchFamily="34" charset="0"/>
              </a:rPr>
              <a:t>pour réaliser des apprentissages.</a:t>
            </a:r>
          </a:p>
          <a:p>
            <a:r>
              <a:rPr lang="fr-FR" dirty="0">
                <a:latin typeface="Century Gothic" panose="020B0502020202020204" pitchFamily="34" charset="0"/>
              </a:rPr>
              <a:t>C’est en jouant que l’enfant </a:t>
            </a:r>
            <a:r>
              <a:rPr lang="fr-FR" b="1" dirty="0">
                <a:latin typeface="Century Gothic" panose="020B0502020202020204" pitchFamily="34" charset="0"/>
              </a:rPr>
              <a:t>ajuste et stabilise</a:t>
            </a:r>
            <a:r>
              <a:rPr lang="fr-FR" dirty="0">
                <a:latin typeface="Century Gothic" panose="020B0502020202020204" pitchFamily="34" charset="0"/>
              </a:rPr>
              <a:t> sa relation aux autres, aux objets. L’enfant qui joue est concentré sur ce qu’il fait, il recherche des stratégies, adapte ses gestes, ses attitudes, diversifie ses expériences, expérimente la gamme des sensations et des émotions, et construit sa pensée. Un enfant qui a « </a:t>
            </a:r>
            <a:r>
              <a:rPr lang="fr-FR" i="1" dirty="0">
                <a:latin typeface="Century Gothic" panose="020B0502020202020204" pitchFamily="34" charset="0"/>
              </a:rPr>
              <a:t>bien joué</a:t>
            </a:r>
            <a:r>
              <a:rPr lang="fr-FR" dirty="0">
                <a:latin typeface="Century Gothic" panose="020B0502020202020204" pitchFamily="34" charset="0"/>
              </a:rPr>
              <a:t> » pourra progresser vers des activités d’apprentissage plus exigeantes, puis vers le travail.</a:t>
            </a:r>
          </a:p>
          <a:p>
            <a:r>
              <a:rPr lang="fr-FR" b="1" dirty="0">
                <a:latin typeface="Century Gothic" panose="020B0502020202020204" pitchFamily="34" charset="0"/>
              </a:rPr>
              <a:t>Le jeu </a:t>
            </a:r>
            <a:r>
              <a:rPr lang="fr-FR" dirty="0">
                <a:latin typeface="Century Gothic" panose="020B0502020202020204" pitchFamily="34" charset="0"/>
              </a:rPr>
              <a:t>est l’activité spécifique de la période de la petite enfance. Qu’il soit cause ou conséquence, il est étroitement lié à l’évolution des compétences psychomotrices, intellectuelles, affectives, de créativité et de socialisation. Il</a:t>
            </a:r>
            <a:r>
              <a:rPr lang="fr-FR" b="1" dirty="0">
                <a:latin typeface="Century Gothic" panose="020B0502020202020204" pitchFamily="34" charset="0"/>
              </a:rPr>
              <a:t> </a:t>
            </a:r>
            <a:r>
              <a:rPr lang="fr-FR" dirty="0">
                <a:latin typeface="Century Gothic" panose="020B0502020202020204" pitchFamily="34" charset="0"/>
              </a:rPr>
              <a:t>est le point de départ de nombreuses situations d’apprentissage.</a:t>
            </a:r>
          </a:p>
          <a:p>
            <a:r>
              <a:rPr lang="fr-FR" dirty="0">
                <a:latin typeface="Century Gothic" panose="020B0502020202020204" pitchFamily="34" charset="0"/>
              </a:rPr>
              <a:t>Tous les types de jeux sont importants. Il ne faut pas négliger les jeux d’imitation et les jeux symboliques qui permettent à l’enfant de créer des scénarios…</a:t>
            </a:r>
          </a:p>
          <a:p>
            <a:endParaRPr lang="fr-FR" dirty="0">
              <a:latin typeface="Century Gothic" panose="020B0502020202020204" pitchFamily="34" charset="0"/>
            </a:endParaRPr>
          </a:p>
          <a:p>
            <a:r>
              <a:rPr lang="fr-FR" dirty="0">
                <a:latin typeface="Century Gothic" panose="020B0502020202020204" pitchFamily="34" charset="0"/>
              </a:rPr>
              <a:t>Donner des exemples concrets de jeux</a:t>
            </a:r>
            <a:r>
              <a:rPr lang="fr-FR" baseline="0" dirty="0">
                <a:latin typeface="Century Gothic" panose="020B0502020202020204" pitchFamily="34" charset="0"/>
              </a:rPr>
              <a:t> et d’exploitations pédagogiques faites en classe par les enfants de l’école</a:t>
            </a:r>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46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L'école maternelle est porteuse de valeurs et de principes garants de la vie en société. Elle pose les premiers jalons de la formation du citoyen qui se poursuivra tout au long de la scolarité. L’ensemble des adultes veille à ce que l’enfant bénéficie en toutes circonstances d'un traitement équitable. </a:t>
            </a:r>
          </a:p>
          <a:p>
            <a:r>
              <a:rPr lang="fr-FR" dirty="0">
                <a:latin typeface="Century Gothic" panose="020B0502020202020204" pitchFamily="34" charset="0"/>
              </a:rPr>
              <a:t>Au travers des situations qu’il propose, l’enseignant incite et encourage l’enfant à développer des essais personnels, prendre des initiatives, apprendre progressivement à faire des choix.</a:t>
            </a:r>
          </a:p>
          <a:p>
            <a:endParaRPr lang="fr-FR" dirty="0">
              <a:latin typeface="Century Gothic" panose="020B0502020202020204" pitchFamily="34" charset="0"/>
            </a:endParaRPr>
          </a:p>
          <a:p>
            <a:r>
              <a:rPr lang="fr-FR" dirty="0">
                <a:latin typeface="Century Gothic" panose="020B0502020202020204" pitchFamily="34" charset="0"/>
              </a:rPr>
              <a:t>Des apprentissages : le respect de soi, l’attention aux autres et l'entraide, la coopération, le goût de l’effort, la persévérance.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349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9350"/>
            <a:ext cx="5486400" cy="3086100"/>
          </a:xfrm>
        </p:spPr>
      </p:sp>
      <p:sp>
        <p:nvSpPr>
          <p:cNvPr id="3" name="Espace réservé des commentaires 2"/>
          <p:cNvSpPr>
            <a:spLocks noGrp="1"/>
          </p:cNvSpPr>
          <p:nvPr>
            <p:ph type="body" idx="1"/>
          </p:nvPr>
        </p:nvSpPr>
        <p:spPr/>
        <p:txBody>
          <a:bodyPr/>
          <a:lstStyle/>
          <a:p>
            <a:endParaRPr lang="fr-FR" dirty="0">
              <a:latin typeface="Century Gothic" panose="020B0502020202020204" pitchFamily="34" charset="0"/>
            </a:endParaRPr>
          </a:p>
          <a:p>
            <a:r>
              <a:rPr lang="fr-FR" dirty="0">
                <a:latin typeface="Century Gothic" panose="020B0502020202020204" pitchFamily="34" charset="0"/>
              </a:rPr>
              <a:t>Le pôle du langage, avec le domaine « Mobiliser le langage dans toutes ses dimensions », réaffirme sa place primordiale à l’école maternelle comme </a:t>
            </a:r>
            <a:r>
              <a:rPr lang="fr-FR" b="1" dirty="0">
                <a:latin typeface="Century Gothic" panose="020B0502020202020204" pitchFamily="34" charset="0"/>
              </a:rPr>
              <a:t>condition essentielle de la réussite de toutes et de tous</a:t>
            </a:r>
            <a:r>
              <a:rPr lang="fr-FR" dirty="0">
                <a:latin typeface="Century Gothic" panose="020B0502020202020204" pitchFamily="34" charset="0"/>
              </a:rPr>
              <a:t>. La stimulation et la structuration du langage oral, l’entrée progressive dans la culture de l’écrit constituent des priorités de l’école maternelle et concernent l’ensemble des domaines.</a:t>
            </a:r>
          </a:p>
          <a:p>
            <a:endParaRPr lang="fr-FR" dirty="0">
              <a:latin typeface="Century Gothic" panose="020B0502020202020204" pitchFamily="34" charset="0"/>
            </a:endParaRPr>
          </a:p>
          <a:p>
            <a:r>
              <a:rPr lang="fr-FR" dirty="0">
                <a:latin typeface="Century Gothic" panose="020B0502020202020204" pitchFamily="34" charset="0"/>
              </a:rPr>
              <a:t>Une bonne acquisition du vocabulaire et de la syntaxe facilite l’entrée dans tous les apprentissages  : communication avec autrui, compréhension des consignes orales et écrites énoncés de problème…</a:t>
            </a:r>
          </a:p>
          <a:p>
            <a:endParaRPr lang="fr-FR" dirty="0">
              <a:latin typeface="Century Gothic" panose="020B0502020202020204" pitchFamily="34" charset="0"/>
            </a:endParaRPr>
          </a:p>
          <a:p>
            <a:r>
              <a:rPr lang="fr-FR" b="1" dirty="0">
                <a:latin typeface="Century Gothic" panose="020B0502020202020204" pitchFamily="34" charset="0"/>
              </a:rPr>
              <a:t>le langage oral </a:t>
            </a:r>
            <a:r>
              <a:rPr lang="fr-FR" dirty="0">
                <a:latin typeface="Century Gothic" panose="020B0502020202020204" pitchFamily="34" charset="0"/>
              </a:rPr>
              <a:t>: utilisé dans les interactions, en production et en réception, il permet aux enfants de communiquer, de comprendre, d’apprendre et de réfléchir. C’est le moyen de découvrir les caractéristiques de la langue française et d’écouter d’autres langues parlées. </a:t>
            </a:r>
          </a:p>
          <a:p>
            <a:r>
              <a:rPr lang="fr-FR" b="1" dirty="0">
                <a:latin typeface="Century Gothic" panose="020B0502020202020204" pitchFamily="34" charset="0"/>
              </a:rPr>
              <a:t>le langage écrit </a:t>
            </a:r>
            <a:r>
              <a:rPr lang="fr-FR" dirty="0">
                <a:latin typeface="Century Gothic" panose="020B0502020202020204" pitchFamily="34" charset="0"/>
              </a:rPr>
              <a:t>: présenté aux enfants progressivement jusqu’à ce qu’ils commencent à l’utiliser, il les habitue à une forme de communication dont ils découvriront les spécificités et le rôle pour garder trace, réfléchir, anticiper, s’adresser à un destinataire absent. Il prépare les enfants à l’apprentissage de l’écrire-lire au cycle 2.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9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Les programmes organisent les enseignements en 5 domaines distincts mais cette distinction n’existe pas pour les enfants à l’école maternelle qui, au cours de leurs apprentissages, se mobilisent tout à la fois corporellement, affectivement et cognitivement.</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372659" y="4081929"/>
            <a:ext cx="998070" cy="71718"/>
          </a:xfrm>
          <a:prstGeom prst="rect">
            <a:avLst/>
          </a:prstGeom>
          <a:solidFill>
            <a:srgbClr val="A5002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25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latin typeface="Century Gothic" panose="020B0502020202020204" pitchFamily="34" charset="0"/>
              </a:rPr>
              <a:t>Présenter les objectifs </a:t>
            </a:r>
            <a:r>
              <a:rPr lang="fr-FR" b="1" u="sng" dirty="0">
                <a:latin typeface="Century Gothic" panose="020B0502020202020204" pitchFamily="34" charset="0"/>
              </a:rPr>
              <a:t>essentiels </a:t>
            </a:r>
            <a:r>
              <a:rPr lang="fr-FR" dirty="0">
                <a:latin typeface="Century Gothic" panose="020B0502020202020204" pitchFamily="34" charset="0"/>
              </a:rPr>
              <a:t>du niveau de classe en les illustrant par exemple avec le matériel utilisé en classe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84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456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49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Le cycle 1 garde son nom, cycle des apprentissages premiers puisqu’il se situe en début de parcours « </a:t>
            </a:r>
            <a:r>
              <a:rPr lang="fr-FR" b="1" dirty="0">
                <a:latin typeface="Century Gothic" panose="020B0502020202020204" pitchFamily="34" charset="0"/>
              </a:rPr>
              <a:t>premier maillon du parcours scolaire </a:t>
            </a:r>
            <a:r>
              <a:rPr lang="fr-FR" dirty="0">
                <a:latin typeface="Century Gothic" panose="020B0502020202020204" pitchFamily="34" charset="0"/>
              </a:rPr>
              <a:t>». Elle est qualifiée « d’école accueillante pour tous et ambitieuse pour chacun ». Elle  « établit les fondements éducatifs et pédagogiques sur lesquels s’appuient et se développent les futurs apprentissages des élèves. »</a:t>
            </a:r>
          </a:p>
          <a:p>
            <a:endParaRPr lang="fr-FR" b="1" dirty="0">
              <a:latin typeface="Century Gothic" panose="020B0502020202020204" pitchFamily="34" charset="0"/>
            </a:endParaRPr>
          </a:p>
          <a:p>
            <a:r>
              <a:rPr lang="fr-FR" b="1" dirty="0">
                <a:latin typeface="Century Gothic" panose="020B0502020202020204" pitchFamily="34" charset="0"/>
              </a:rPr>
              <a:t>Il demeure un cycle unique </a:t>
            </a:r>
            <a:r>
              <a:rPr lang="fr-FR" dirty="0">
                <a:latin typeface="Century Gothic" panose="020B0502020202020204" pitchFamily="34" charset="0"/>
              </a:rPr>
              <a:t>(petite section, moyenne section et grande section).. </a:t>
            </a:r>
            <a:endParaRPr lang="fr-FR" b="1"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99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152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94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45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41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 L’évaluation repose sur une observation attentive et une interprétation de ce que chaque enfant dit ou fait. </a:t>
            </a:r>
          </a:p>
          <a:p>
            <a:r>
              <a:rPr lang="fr-FR" dirty="0">
                <a:latin typeface="Century Gothic" panose="020B0502020202020204" pitchFamily="34" charset="0"/>
              </a:rPr>
              <a:t>Chaque enseignant s’attache à mettre en valeur, au-delà du résultat obtenu, </a:t>
            </a:r>
            <a:r>
              <a:rPr lang="fr-FR" b="1" dirty="0">
                <a:latin typeface="Century Gothic" panose="020B0502020202020204" pitchFamily="34" charset="0"/>
              </a:rPr>
              <a:t>le cheminement de l’enfant et les progrès qu’il fait par rapport à lui-même. </a:t>
            </a:r>
          </a:p>
          <a:p>
            <a:r>
              <a:rPr lang="fr-FR" b="1" dirty="0">
                <a:latin typeface="Century Gothic" panose="020B0502020202020204" pitchFamily="34" charset="0"/>
              </a:rPr>
              <a:t>Il permet à chacun d’identifier ses réussites, d’en garder des traces dans le carnet de suivi des apprentissages, de percevoir leur évolution.</a:t>
            </a:r>
          </a:p>
          <a:p>
            <a:r>
              <a:rPr lang="fr-FR" dirty="0">
                <a:latin typeface="Century Gothic" panose="020B0502020202020204" pitchFamily="34" charset="0"/>
              </a:rPr>
              <a:t> Il est attentif à ce que l’enfant peut faire seul, avec son soutien (ce que l’enfant réalise alors anticipe souvent sur ce qu’il fera seul dans un avenir proche) ou avec celui des autres enfants.</a:t>
            </a:r>
          </a:p>
          <a:p>
            <a:endParaRPr lang="fr-FR" dirty="0">
              <a:latin typeface="Century Gothic" panose="020B0502020202020204" pitchFamily="34" charset="0"/>
            </a:endParaRPr>
          </a:p>
          <a:p>
            <a:r>
              <a:rPr lang="fr-FR" dirty="0">
                <a:latin typeface="Century Gothic" panose="020B0502020202020204" pitchFamily="34" charset="0"/>
              </a:rPr>
              <a:t> Il tient compte des différences d’âge et de maturité au sein d’une même classe. </a:t>
            </a:r>
          </a:p>
          <a:p>
            <a:endParaRPr lang="fr-FR" dirty="0">
              <a:latin typeface="Century Gothic" panose="020B0502020202020204" pitchFamily="34" charset="0"/>
            </a:endParaRPr>
          </a:p>
          <a:p>
            <a:r>
              <a:rPr lang="fr-FR" dirty="0">
                <a:latin typeface="Century Gothic" panose="020B0502020202020204" pitchFamily="34" charset="0"/>
              </a:rPr>
              <a:t>Adaptée aux spécificités de l’école maternelle, l’évaluation est mise en œuvre selon des modalités définies au sein de l’école : les expliciter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La synthèse des acquis est remplie une seule fois en fin de GS par les enseignants de maternelle. Les parents en prennent connaissance et la retournent à l’école pour qu’elle soit transmise aux enseignants de cycle 2.</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077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898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latin typeface="Century Gothic" panose="020B0502020202020204" pitchFamily="34" charset="0"/>
              </a:rPr>
              <a:t>Cette diapositive  n’est </a:t>
            </a:r>
            <a:r>
              <a:rPr lang="fr-FR" b="1" baseline="0" dirty="0">
                <a:latin typeface="Century Gothic" panose="020B0502020202020204" pitchFamily="34" charset="0"/>
              </a:rPr>
              <a:t> pas prioritaire </a:t>
            </a:r>
            <a:r>
              <a:rPr lang="fr-FR" baseline="0" dirty="0">
                <a:latin typeface="Century Gothic" panose="020B0502020202020204" pitchFamily="34" charset="0"/>
              </a:rPr>
              <a:t>mais nous l’avons insérée par souci d’harmonisation avec les diaporamas du cycle 2 et 3, et pour faciliter le lien avec certains  projets d’établissement.</a:t>
            </a:r>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39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Diapo pour les grandes sections</a:t>
            </a:r>
          </a:p>
          <a:p>
            <a:endParaRPr lang="fr-FR" dirty="0">
              <a:latin typeface="Century Gothic" panose="020B0502020202020204" pitchFamily="34" charset="0"/>
            </a:endParaRPr>
          </a:p>
          <a:p>
            <a:r>
              <a:rPr lang="fr-FR" dirty="0">
                <a:latin typeface="Century Gothic" panose="020B0502020202020204" pitchFamily="34" charset="0"/>
              </a:rPr>
              <a:t>Présenter :</a:t>
            </a:r>
          </a:p>
          <a:p>
            <a:pPr marL="171450" indent="-171450">
              <a:buFontTx/>
              <a:buChar char="-"/>
            </a:pPr>
            <a:r>
              <a:rPr lang="fr-FR" dirty="0">
                <a:latin typeface="Century Gothic" panose="020B0502020202020204" pitchFamily="34" charset="0"/>
              </a:rPr>
              <a:t>les actions prévues dans l’année de grande section pour aménager les continuités entre la GS et le CP,</a:t>
            </a:r>
          </a:p>
          <a:p>
            <a:pPr marL="171450" indent="-171450">
              <a:buFontTx/>
              <a:buChar char="-"/>
            </a:pPr>
            <a:r>
              <a:rPr lang="fr-FR" dirty="0">
                <a:latin typeface="Century Gothic" panose="020B0502020202020204" pitchFamily="34" charset="0"/>
              </a:rPr>
              <a:t>…</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9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058863"/>
            <a:ext cx="5486400" cy="3086100"/>
          </a:xfrm>
        </p:spPr>
      </p:sp>
      <p:sp>
        <p:nvSpPr>
          <p:cNvPr id="3" name="Espace réservé des commentaires 2"/>
          <p:cNvSpPr>
            <a:spLocks noGrp="1"/>
          </p:cNvSpPr>
          <p:nvPr>
            <p:ph type="body" idx="1"/>
          </p:nvPr>
        </p:nvSpPr>
        <p:spPr/>
        <p:txBody>
          <a:bodyPr/>
          <a:lstStyle/>
          <a:p>
            <a:r>
              <a:rPr lang="fr-FR" dirty="0">
                <a:latin typeface="Century Gothic" panose="020B0502020202020204" pitchFamily="34" charset="0"/>
              </a:rPr>
              <a:t>Le cycle 1 couvre généralement trois années mais sa durée dépend de l’âge d’entrée à l’école de l’enfant :</a:t>
            </a:r>
          </a:p>
          <a:p>
            <a:endParaRPr lang="fr-FR" dirty="0">
              <a:latin typeface="Century Gothic" panose="020B0502020202020204" pitchFamily="34" charset="0"/>
            </a:endParaRPr>
          </a:p>
          <a:p>
            <a:r>
              <a:rPr lang="fr-FR" dirty="0">
                <a:latin typeface="Century Gothic" panose="020B0502020202020204" pitchFamily="34" charset="0"/>
              </a:rPr>
              <a:t>Un enfant qui rentre à 2 ans fait 4 années de maternelle</a:t>
            </a:r>
          </a:p>
          <a:p>
            <a:r>
              <a:rPr lang="fr-FR" dirty="0">
                <a:latin typeface="Century Gothic" panose="020B0502020202020204" pitchFamily="34" charset="0"/>
              </a:rPr>
              <a:t>Un enfant qui rentre à 3 ans</a:t>
            </a:r>
            <a:r>
              <a:rPr lang="fr-FR" baseline="0" dirty="0">
                <a:latin typeface="Century Gothic" panose="020B0502020202020204" pitchFamily="34" charset="0"/>
              </a:rPr>
              <a:t> fait 3 années de maternelle…</a:t>
            </a:r>
          </a:p>
          <a:p>
            <a:endParaRPr lang="fr-FR" dirty="0">
              <a:latin typeface="Century Gothic" panose="020B0502020202020204" pitchFamily="34" charset="0"/>
            </a:endParaRP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27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2729" y="4400550"/>
            <a:ext cx="6394823" cy="3600450"/>
          </a:xfrm>
        </p:spPr>
        <p:txBody>
          <a:bodyPr/>
          <a:lstStyle/>
          <a:p>
            <a:r>
              <a:rPr lang="fr-FR" b="0" i="0" kern="1200" dirty="0">
                <a:solidFill>
                  <a:schemeClr val="tx1"/>
                </a:solidFill>
                <a:effectLst/>
                <a:latin typeface="Century Gothic" panose="020B0502020202020204" pitchFamily="34" charset="0"/>
              </a:rPr>
              <a:t>L’</a:t>
            </a:r>
            <a:r>
              <a:rPr lang="fr-FR" dirty="0">
                <a:latin typeface="Century Gothic" panose="020B0502020202020204" pitchFamily="34" charset="0"/>
              </a:rPr>
              <a:t>instruction</a:t>
            </a:r>
            <a:r>
              <a:rPr lang="fr-FR" b="0" i="0" kern="1200" dirty="0">
                <a:solidFill>
                  <a:schemeClr val="tx1"/>
                </a:solidFill>
                <a:effectLst/>
                <a:latin typeface="Century Gothic" panose="020B0502020202020204" pitchFamily="34" charset="0"/>
              </a:rPr>
              <a:t> scolaire  obligatoire commence à la rentrée de septembre de  l’année des  3 ans de l’enfant.</a:t>
            </a:r>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94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2729" y="4400550"/>
            <a:ext cx="6394823" cy="3600450"/>
          </a:xfrm>
        </p:spPr>
        <p:txBody>
          <a:bodyPr/>
          <a:lstStyle/>
          <a:p>
            <a:endParaRPr lang="fr-FR" dirty="0">
              <a:latin typeface="Century Gothic" panose="020B0502020202020204" pitchFamily="34" charset="0"/>
            </a:endParaRPr>
          </a:p>
          <a:p>
            <a:r>
              <a:rPr lang="fr-FR" dirty="0">
                <a:latin typeface="Century Gothic" panose="020B0502020202020204" pitchFamily="34" charset="0"/>
              </a:rPr>
              <a:t>Un enfant inscrit doit être présent : préciser comment informer des absences dans votre établissement</a:t>
            </a:r>
          </a:p>
          <a:p>
            <a:r>
              <a:rPr lang="fr-FR" dirty="0">
                <a:latin typeface="Century Gothic" panose="020B0502020202020204" pitchFamily="34" charset="0"/>
              </a:rPr>
              <a:t>Expliquer le formulaire à remplir pour les familles souhaitant un aménagement du temps l’après-midi pour leur enfant. Celui-ci est à retourner à l’école.</a:t>
            </a:r>
          </a:p>
          <a:p>
            <a:r>
              <a:rPr lang="fr-FR" dirty="0">
                <a:latin typeface="Century Gothic" panose="020B0502020202020204" pitchFamily="34" charset="0"/>
              </a:rPr>
              <a:t>L’aménagement du temps de l’après-midi en PS  est soumis à l’avis de l’IEN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63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a:xfrm>
            <a:off x="322729" y="4400549"/>
            <a:ext cx="6394823" cy="3857625"/>
          </a:xfrm>
        </p:spPr>
        <p:txBody>
          <a:bodyPr/>
          <a:lstStyle/>
          <a:p>
            <a:r>
              <a:rPr lang="fr-FR" sz="800" dirty="0">
                <a:solidFill>
                  <a:srgbClr val="202124"/>
                </a:solidFill>
                <a:latin typeface="Century Gothic" panose="020B0502020202020204" pitchFamily="34" charset="0"/>
              </a:rPr>
              <a:t>-</a:t>
            </a:r>
            <a:r>
              <a:rPr lang="fr-FR" sz="800" b="1" dirty="0">
                <a:solidFill>
                  <a:srgbClr val="202124"/>
                </a:solidFill>
                <a:latin typeface="Century Gothic" panose="020B0502020202020204" pitchFamily="34" charset="0"/>
              </a:rPr>
              <a:t>Développer l’autonomie de l’enfant pour qu’il profite pleinement de sa vie à l’école</a:t>
            </a:r>
          </a:p>
          <a:p>
            <a:r>
              <a:rPr lang="fr-FR" sz="800" b="1" i="0" dirty="0">
                <a:solidFill>
                  <a:srgbClr val="202124"/>
                </a:solidFill>
                <a:effectLst/>
                <a:latin typeface="Century Gothic" panose="020B0502020202020204" pitchFamily="34" charset="0"/>
              </a:rPr>
              <a:t>-Être propre :</a:t>
            </a:r>
          </a:p>
          <a:p>
            <a:r>
              <a:rPr lang="fr-FR" sz="800" b="0" i="0" dirty="0">
                <a:solidFill>
                  <a:srgbClr val="202124"/>
                </a:solidFill>
                <a:effectLst/>
                <a:latin typeface="Century Gothic" panose="020B0502020202020204" pitchFamily="34" charset="0"/>
              </a:rPr>
              <a:t>L’école peut accompagner la fin de l’apprentissage de la propreté, pour cela il y a nécessité d’harmonier les pratiques d’accompagnement de l’enfant entre l’école et la maison</a:t>
            </a:r>
          </a:p>
          <a:p>
            <a:r>
              <a:rPr lang="fr-FR" sz="800" b="0" i="0" dirty="0">
                <a:solidFill>
                  <a:srgbClr val="202124"/>
                </a:solidFill>
                <a:effectLst/>
                <a:latin typeface="Century Gothic" panose="020B0502020202020204" pitchFamily="34" charset="0"/>
              </a:rPr>
              <a:t>«  l'acquisition de la propreté ne peut  être une condition qui empêche l'inscription et la fréquentation de l'enfant à l'école. »</a:t>
            </a:r>
            <a:endParaRPr lang="fr-FR" sz="800" b="0" i="0" dirty="0">
              <a:solidFill>
                <a:srgbClr val="70757A"/>
              </a:solidFill>
              <a:effectLst/>
              <a:latin typeface="Century Gothic" panose="020B0502020202020204" pitchFamily="34" charset="0"/>
            </a:endParaRPr>
          </a:p>
          <a:p>
            <a:endParaRPr lang="fr-FR" sz="800" b="0" i="0" dirty="0">
              <a:solidFill>
                <a:srgbClr val="70757A"/>
              </a:solidFill>
              <a:effectLst/>
              <a:latin typeface="Century Gothic" panose="020B0502020202020204" pitchFamily="34" charset="0"/>
            </a:endParaRPr>
          </a:p>
          <a:p>
            <a:r>
              <a:rPr lang="fr-FR" sz="800" b="0" i="0" dirty="0">
                <a:solidFill>
                  <a:srgbClr val="1D1D1B"/>
                </a:solidFill>
                <a:effectLst/>
                <a:latin typeface="Century Gothic" panose="020B0502020202020204" pitchFamily="34" charset="0"/>
              </a:rPr>
              <a:t>L'éducation à la propreté : une affaire d'école et de famille</a:t>
            </a:r>
            <a:br>
              <a:rPr lang="fr-FR" sz="800" b="0" dirty="0">
                <a:latin typeface="Century Gothic" panose="020B0502020202020204" pitchFamily="34" charset="0"/>
              </a:rPr>
            </a:br>
            <a:r>
              <a:rPr lang="fr-FR" sz="800" b="0" i="0" dirty="0">
                <a:solidFill>
                  <a:srgbClr val="1D1D1B"/>
                </a:solidFill>
                <a:effectLst/>
                <a:latin typeface="Century Gothic" panose="020B0502020202020204" pitchFamily="34" charset="0"/>
              </a:rPr>
              <a:t>« …</a:t>
            </a:r>
            <a:r>
              <a:rPr lang="fr-FR" sz="800" b="0" i="1" dirty="0">
                <a:solidFill>
                  <a:srgbClr val="1D1D1B"/>
                </a:solidFill>
                <a:effectLst/>
                <a:latin typeface="Century Gothic" panose="020B0502020202020204" pitchFamily="34" charset="0"/>
              </a:rPr>
              <a:t>En abaissant à 3 ans l’âge du début de l’instruction obligatoire, la loi garantit aussi un égal droit d’accès à l’école à  tous les enfants, sans aucune distinction, et avec la prise en compte des besoins éducatifs particuliers. Aucune autre disposition législative ne conditionne l’accès à l’école à la maturité physiologique des enfants. Tout enfant de plus de 3 ans doit pouvoir être inscrit, dans une école maternelle. (…) L’éducation à la « propreté » se fait conjointement à l’école et dans la famille. Donc l’acquisition de la propreté ne peut en aucun cas être une condition qui empêche l’inscription et la fréquentation de l’enfant à l’école.</a:t>
            </a:r>
            <a:r>
              <a:rPr lang="fr-FR" sz="800" b="0" i="0" dirty="0">
                <a:solidFill>
                  <a:srgbClr val="1D1D1B"/>
                </a:solidFill>
                <a:effectLst/>
                <a:latin typeface="Century Gothic" panose="020B0502020202020204" pitchFamily="34" charset="0"/>
              </a:rPr>
              <a:t>» </a:t>
            </a:r>
            <a:endParaRPr lang="fr-FR" sz="800" b="0"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412FDA3-1957-4DD3-9896-F80B00BFD5B6}"/>
              </a:ext>
            </a:extLst>
          </p:cNvPr>
          <p:cNvPicPr>
            <a:picLocks noChangeAspect="1"/>
          </p:cNvPicPr>
          <p:nvPr/>
        </p:nvPicPr>
        <p:blipFill rotWithShape="1">
          <a:blip r:embed="rId3"/>
          <a:srcRect l="50653" t="7955" r="888" b="1771"/>
          <a:stretch/>
        </p:blipFill>
        <p:spPr>
          <a:xfrm>
            <a:off x="3742818" y="5885654"/>
            <a:ext cx="2021661" cy="2586039"/>
          </a:xfrm>
          <a:prstGeom prst="rect">
            <a:avLst/>
          </a:prstGeom>
        </p:spPr>
      </p:pic>
    </p:spTree>
    <p:extLst>
      <p:ext uri="{BB962C8B-B14F-4D97-AF65-F5344CB8AC3E}">
        <p14:creationId xmlns:p14="http://schemas.microsoft.com/office/powerpoint/2010/main" val="117845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a:t>
            </a:r>
            <a:r>
              <a:rPr lang="fr-FR" b="1" dirty="0">
                <a:latin typeface="Century Gothic" panose="020B0502020202020204" pitchFamily="34" charset="0"/>
              </a:rPr>
              <a:t> La mission principale de l’école maternelle  est de donner envie aux enfants d’aller à l’école pour apprendre, affirmer et épanouir leur personnalité, pour bien </a:t>
            </a:r>
            <a:r>
              <a:rPr lang="fr-FR" b="1" u="sng" dirty="0">
                <a:latin typeface="Century Gothic" panose="020B0502020202020204" pitchFamily="34" charset="0"/>
              </a:rPr>
              <a:t>exercer leur curiosité </a:t>
            </a:r>
            <a:r>
              <a:rPr lang="fr-FR" b="1" dirty="0">
                <a:latin typeface="Century Gothic" panose="020B0502020202020204" pitchFamily="34" charset="0"/>
              </a:rPr>
              <a:t>sur le monde qui les entoure, tout en respectant le rythme de développement de chacun. </a:t>
            </a:r>
          </a:p>
          <a:p>
            <a:endParaRPr lang="fr-FR" b="1" dirty="0">
              <a:latin typeface="Century Gothic" panose="020B0502020202020204" pitchFamily="34" charset="0"/>
            </a:endParaRPr>
          </a:p>
          <a:p>
            <a:r>
              <a:rPr lang="fr-FR" b="1" dirty="0">
                <a:latin typeface="Century Gothic" panose="020B0502020202020204" pitchFamily="34" charset="0"/>
              </a:rPr>
              <a:t>Ce temps de scolarité,  établit les fondements éducatifs et pédagogiques sur lesquels s’appuient et se développent les futurs apprentissages des élèves pour l’ensemble de leur scolarité. »</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16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660136" cy="3600450"/>
          </a:xfrm>
        </p:spPr>
        <p:txBody>
          <a:bodyPr/>
          <a:lstStyle/>
          <a:p>
            <a:r>
              <a:rPr lang="fr-FR" dirty="0"/>
              <a:t>« </a:t>
            </a:r>
            <a:r>
              <a:rPr lang="fr-FR" dirty="0">
                <a:latin typeface="Century Gothic" panose="020B0502020202020204" pitchFamily="34" charset="0"/>
              </a:rPr>
              <a:t>L’école maternelle est une </a:t>
            </a:r>
            <a:r>
              <a:rPr lang="fr-FR" b="1" dirty="0">
                <a:latin typeface="Century Gothic" panose="020B0502020202020204" pitchFamily="34" charset="0"/>
              </a:rPr>
              <a:t>école bienveillante </a:t>
            </a:r>
            <a:r>
              <a:rPr lang="fr-FR" dirty="0">
                <a:latin typeface="Century Gothic" panose="020B0502020202020204" pitchFamily="34" charset="0"/>
              </a:rPr>
              <a:t>plus encore que les étapes ultérieures du parcours scolaire.</a:t>
            </a:r>
          </a:p>
          <a:p>
            <a:r>
              <a:rPr lang="fr-FR" dirty="0">
                <a:latin typeface="Century Gothic" panose="020B0502020202020204" pitchFamily="34" charset="0"/>
              </a:rPr>
              <a:t>Elle s’appuie sur un principe fondamental : tous les enfants sont capables d’apprendre et de progresser…..</a:t>
            </a:r>
          </a:p>
          <a:p>
            <a:endParaRPr lang="fr-FR" dirty="0">
              <a:latin typeface="Century Gothic" panose="020B0502020202020204" pitchFamily="34" charset="0"/>
            </a:endParaRPr>
          </a:p>
          <a:p>
            <a:r>
              <a:rPr lang="fr-FR" dirty="0">
                <a:latin typeface="Century Gothic" panose="020B0502020202020204" pitchFamily="34" charset="0"/>
              </a:rPr>
              <a:t>Chaque enfant est considérée comme une personne en devenir et un interlocuteur à part entière, quel que soit son âge</a:t>
            </a:r>
          </a:p>
          <a:p>
            <a:r>
              <a:rPr lang="fr-FR" dirty="0">
                <a:latin typeface="Century Gothic" panose="020B0502020202020204" pitchFamily="34" charset="0"/>
              </a:rPr>
              <a:t>Les différences entre enfants qui peuvent se manifester avec une importance particulière dans les premières années de leur vie sont prises en compte dans la perspective d’aider chacun à grandir, et à développer ses compétences à son rythme. </a:t>
            </a:r>
          </a:p>
          <a:p>
            <a:r>
              <a:rPr lang="fr-FR" dirty="0">
                <a:latin typeface="Century Gothic" panose="020B0502020202020204" pitchFamily="34" charset="0"/>
              </a:rPr>
              <a:t>Les enseignants identifient avec précision les besoins de chacun et prennent en compte les propositions des enfants. Ils stimulent leur activité, </a:t>
            </a:r>
            <a:r>
              <a:rPr lang="fr-FR" b="1" dirty="0">
                <a:latin typeface="Century Gothic" panose="020B0502020202020204" pitchFamily="34" charset="0"/>
              </a:rPr>
              <a:t>sans brûler les étapes, et donnent à tous les enfants un temps suffisant. </a:t>
            </a:r>
          </a:p>
          <a:p>
            <a:endParaRPr lang="fr-FR" b="1" dirty="0">
              <a:latin typeface="Century Gothic" panose="020B0502020202020204" pitchFamily="34" charset="0"/>
            </a:endParaRPr>
          </a:p>
          <a:p>
            <a:r>
              <a:rPr lang="fr-FR" dirty="0">
                <a:latin typeface="Century Gothic" panose="020B0502020202020204" pitchFamily="34" charset="0"/>
              </a:rPr>
              <a:t>Aussi, au fil des années de maternelle, dans un souci </a:t>
            </a:r>
            <a:r>
              <a:rPr lang="fr-FR" b="1" dirty="0">
                <a:latin typeface="Century Gothic" panose="020B0502020202020204" pitchFamily="34" charset="0"/>
              </a:rPr>
              <a:t>de prévention </a:t>
            </a:r>
            <a:r>
              <a:rPr lang="fr-FR" dirty="0">
                <a:latin typeface="Century Gothic" panose="020B0502020202020204" pitchFamily="34" charset="0"/>
              </a:rPr>
              <a:t>de difficultés potentielles, les enseignants de l’école maternelle peuvent être amenés à proposer aux familles de consulter un orthophoniste, psychologue, psychomotricien, médecin de PMI...</a:t>
            </a:r>
          </a:p>
          <a:p>
            <a:endParaRPr lang="fr-FR" dirty="0">
              <a:latin typeface="Century Gothic" panose="020B0502020202020204" pitchFamily="34" charset="0"/>
            </a:endParaRPr>
          </a:p>
          <a:p>
            <a:endParaRPr lang="fr-FR" dirty="0">
              <a:latin typeface="Century Gothic" panose="020B0502020202020204" pitchFamily="34" charset="0"/>
            </a:endParaRPr>
          </a:p>
          <a:p>
            <a:r>
              <a:rPr lang="fr-FR" dirty="0">
                <a:latin typeface="Century Gothic" panose="020B0502020202020204" pitchFamily="34" charset="0"/>
              </a:rPr>
              <a:t>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3F650-A042-42A8-829E-0A54727EAB8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56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50938"/>
            <a:ext cx="5486400" cy="3086100"/>
          </a:xfrm>
        </p:spPr>
      </p:sp>
      <p:sp>
        <p:nvSpPr>
          <p:cNvPr id="3" name="Espace réservé des commentaires 2"/>
          <p:cNvSpPr>
            <a:spLocks noGrp="1"/>
          </p:cNvSpPr>
          <p:nvPr>
            <p:ph type="body" idx="1"/>
          </p:nvPr>
        </p:nvSpPr>
        <p:spPr>
          <a:xfrm>
            <a:off x="488575" y="4237038"/>
            <a:ext cx="6193119" cy="3600450"/>
          </a:xfrm>
        </p:spPr>
        <p:txBody>
          <a:bodyPr/>
          <a:lstStyle/>
          <a:p>
            <a:pPr lvl="0"/>
            <a:r>
              <a:rPr lang="nl-NL" dirty="0">
                <a:latin typeface="Century Gothic" panose="020B0502020202020204" pitchFamily="34" charset="0"/>
              </a:rPr>
              <a:t>Le C1 a </a:t>
            </a:r>
            <a:r>
              <a:rPr lang="nl-NL" b="1" dirty="0" err="1">
                <a:latin typeface="Century Gothic" panose="020B0502020202020204" pitchFamily="34" charset="0"/>
              </a:rPr>
              <a:t>une</a:t>
            </a:r>
            <a:r>
              <a:rPr lang="nl-NL" b="1" dirty="0">
                <a:latin typeface="Century Gothic" panose="020B0502020202020204" pitchFamily="34" charset="0"/>
              </a:rPr>
              <a:t> </a:t>
            </a:r>
            <a:r>
              <a:rPr lang="nl-NL" b="1" dirty="0" err="1">
                <a:latin typeface="Century Gothic" panose="020B0502020202020204" pitchFamily="34" charset="0"/>
              </a:rPr>
              <a:t>identité</a:t>
            </a:r>
            <a:r>
              <a:rPr lang="nl-NL" b="1" dirty="0">
                <a:latin typeface="Century Gothic" panose="020B0502020202020204" pitchFamily="34" charset="0"/>
              </a:rPr>
              <a:t> </a:t>
            </a:r>
            <a:r>
              <a:rPr lang="nl-NL" b="1" dirty="0" err="1">
                <a:latin typeface="Century Gothic" panose="020B0502020202020204" pitchFamily="34" charset="0"/>
              </a:rPr>
              <a:t>propre</a:t>
            </a:r>
            <a:r>
              <a:rPr lang="nl-NL" dirty="0">
                <a:latin typeface="Century Gothic" panose="020B0502020202020204" pitchFamily="34" charset="0"/>
              </a:rPr>
              <a:t> </a:t>
            </a:r>
            <a:r>
              <a:rPr lang="nl-NL" dirty="0" err="1">
                <a:latin typeface="Century Gothic" panose="020B0502020202020204" pitchFamily="34" charset="0"/>
              </a:rPr>
              <a:t>centrée</a:t>
            </a:r>
            <a:r>
              <a:rPr lang="nl-NL" dirty="0">
                <a:latin typeface="Century Gothic" panose="020B0502020202020204" pitchFamily="34" charset="0"/>
              </a:rPr>
              <a:t> </a:t>
            </a:r>
            <a:r>
              <a:rPr lang="nl-NL" dirty="0" err="1">
                <a:latin typeface="Century Gothic" panose="020B0502020202020204" pitchFamily="34" charset="0"/>
              </a:rPr>
              <a:t>sur</a:t>
            </a:r>
            <a:r>
              <a:rPr lang="nl-NL" dirty="0">
                <a:latin typeface="Century Gothic" panose="020B0502020202020204" pitchFamily="34" charset="0"/>
              </a:rPr>
              <a:t> </a:t>
            </a:r>
            <a:r>
              <a:rPr lang="nl-NL" dirty="0" err="1">
                <a:latin typeface="Century Gothic" panose="020B0502020202020204" pitchFamily="34" charset="0"/>
              </a:rPr>
              <a:t>le</a:t>
            </a:r>
            <a:r>
              <a:rPr lang="nl-NL" dirty="0">
                <a:latin typeface="Century Gothic" panose="020B0502020202020204" pitchFamily="34" charset="0"/>
              </a:rPr>
              <a:t> </a:t>
            </a:r>
            <a:r>
              <a:rPr lang="nl-NL" dirty="0" err="1">
                <a:latin typeface="Century Gothic" panose="020B0502020202020204" pitchFamily="34" charset="0"/>
              </a:rPr>
              <a:t>développement</a:t>
            </a:r>
            <a:r>
              <a:rPr lang="nl-NL" dirty="0">
                <a:latin typeface="Century Gothic" panose="020B0502020202020204" pitchFamily="34" charset="0"/>
              </a:rPr>
              <a:t> </a:t>
            </a:r>
            <a:r>
              <a:rPr lang="nl-NL" dirty="0" err="1">
                <a:latin typeface="Century Gothic" panose="020B0502020202020204" pitchFamily="34" charset="0"/>
              </a:rPr>
              <a:t>affectif</a:t>
            </a:r>
            <a:r>
              <a:rPr lang="nl-NL" dirty="0">
                <a:latin typeface="Century Gothic" panose="020B0502020202020204" pitchFamily="34" charset="0"/>
              </a:rPr>
              <a:t>, </a:t>
            </a:r>
            <a:r>
              <a:rPr lang="nl-NL" dirty="0" err="1">
                <a:latin typeface="Century Gothic" panose="020B0502020202020204" pitchFamily="34" charset="0"/>
              </a:rPr>
              <a:t>social</a:t>
            </a:r>
            <a:r>
              <a:rPr lang="nl-NL" dirty="0">
                <a:latin typeface="Century Gothic" panose="020B0502020202020204" pitchFamily="34" charset="0"/>
              </a:rPr>
              <a:t>, sensoriel, </a:t>
            </a:r>
            <a:r>
              <a:rPr lang="nl-NL" dirty="0" err="1">
                <a:latin typeface="Century Gothic" panose="020B0502020202020204" pitchFamily="34" charset="0"/>
              </a:rPr>
              <a:t>moteur</a:t>
            </a:r>
            <a:r>
              <a:rPr lang="nl-NL" dirty="0">
                <a:latin typeface="Century Gothic" panose="020B0502020202020204" pitchFamily="34" charset="0"/>
              </a:rPr>
              <a:t> et </a:t>
            </a:r>
            <a:r>
              <a:rPr lang="nl-NL" dirty="0" err="1">
                <a:latin typeface="Century Gothic" panose="020B0502020202020204" pitchFamily="34" charset="0"/>
              </a:rPr>
              <a:t>cognitif</a:t>
            </a:r>
            <a:r>
              <a:rPr lang="nl-NL" dirty="0">
                <a:latin typeface="Century Gothic" panose="020B0502020202020204" pitchFamily="34" charset="0"/>
              </a:rPr>
              <a:t> de </a:t>
            </a:r>
            <a:r>
              <a:rPr lang="nl-NL" dirty="0" err="1">
                <a:latin typeface="Century Gothic" panose="020B0502020202020204" pitchFamily="34" charset="0"/>
              </a:rPr>
              <a:t>l’enfant</a:t>
            </a:r>
            <a:endParaRPr lang="fr-FR" dirty="0">
              <a:latin typeface="Century Gothic" panose="020B0502020202020204" pitchFamily="34" charset="0"/>
            </a:endParaRPr>
          </a:p>
          <a:p>
            <a:r>
              <a:rPr lang="nl-NL" b="1" dirty="0"/>
              <a:t> </a:t>
            </a:r>
            <a:r>
              <a:rPr lang="fr-FR" b="1" dirty="0">
                <a:latin typeface="Century Gothic" panose="020B0502020202020204" pitchFamily="34" charset="0"/>
              </a:rPr>
              <a:t>Besoins physiologiques </a:t>
            </a:r>
            <a:r>
              <a:rPr lang="fr-FR" dirty="0">
                <a:latin typeface="Century Gothic" panose="020B0502020202020204" pitchFamily="34" charset="0"/>
              </a:rPr>
              <a:t>• Propreté • Alimentation • Repos • Sécurité • Confort (un enfant qui a chaud, froid, soif, faim, a des vêtements mal choisis ou mal attachés ne sera pas disponible pour les activités d’apprentissage)</a:t>
            </a:r>
          </a:p>
          <a:p>
            <a:r>
              <a:rPr lang="fr-FR" dirty="0">
                <a:latin typeface="Century Gothic" panose="020B0502020202020204" pitchFamily="34" charset="0"/>
              </a:rPr>
              <a:t> </a:t>
            </a:r>
            <a:r>
              <a:rPr lang="fr-FR" b="1" dirty="0">
                <a:latin typeface="Century Gothic" panose="020B0502020202020204" pitchFamily="34" charset="0"/>
              </a:rPr>
              <a:t>Besoins affectifs: </a:t>
            </a:r>
            <a:r>
              <a:rPr lang="fr-FR" dirty="0">
                <a:latin typeface="Century Gothic" panose="020B0502020202020204" pitchFamily="34" charset="0"/>
              </a:rPr>
              <a:t>Climat de la classe. Il est primordial. La relation individuelle avec les adultes et les relations avec les autres enfants sont à la base de toute la vie dans la salle de classe.  Jeux ayant une forte charge émotionnelle: poupées, téléphone, ours en peluche, dinette et cuisine </a:t>
            </a:r>
          </a:p>
          <a:p>
            <a:r>
              <a:rPr lang="fr-FR" b="1" dirty="0">
                <a:latin typeface="Century Gothic" panose="020B0502020202020204" pitchFamily="34" charset="0"/>
              </a:rPr>
              <a:t>Besoin de socialisation </a:t>
            </a:r>
            <a:r>
              <a:rPr lang="fr-FR" dirty="0">
                <a:latin typeface="Century Gothic" panose="020B0502020202020204" pitchFamily="34" charset="0"/>
              </a:rPr>
              <a:t>• Jeux avec les règles • Jeux de société  • Ateliers de groupe • Aider les enfants à se faire des amis dans la classe, à attendre son tour</a:t>
            </a:r>
          </a:p>
          <a:p>
            <a:r>
              <a:rPr lang="fr-FR" b="1" dirty="0">
                <a:latin typeface="Century Gothic" panose="020B0502020202020204" pitchFamily="34" charset="0"/>
              </a:rPr>
              <a:t>Besoins moteurs </a:t>
            </a:r>
            <a:r>
              <a:rPr lang="fr-FR" dirty="0">
                <a:latin typeface="Century Gothic" panose="020B0502020202020204" pitchFamily="34" charset="0"/>
              </a:rPr>
              <a:t>• Alternance activités en classe et Activités de plein air • Rondes • Jeux • l'évolution et le mouvement avec la musique • Activités sportives Besoin de plaisir et de jeu • Coins aménagés pour jeux d’imitation et de construction • Motricité fine : Le sable et l'eau pour les transvasements, de manipuler</a:t>
            </a:r>
          </a:p>
          <a:p>
            <a:r>
              <a:rPr lang="fr-FR" dirty="0">
                <a:latin typeface="Century Gothic" panose="020B0502020202020204" pitchFamily="34" charset="0"/>
              </a:rPr>
              <a:t> </a:t>
            </a:r>
            <a:r>
              <a:rPr lang="fr-FR" b="1" dirty="0">
                <a:latin typeface="Century Gothic" panose="020B0502020202020204" pitchFamily="34" charset="0"/>
              </a:rPr>
              <a:t>Besoin de calme </a:t>
            </a:r>
            <a:r>
              <a:rPr lang="fr-FR" dirty="0">
                <a:latin typeface="Century Gothic" panose="020B0502020202020204" pitchFamily="34" charset="0"/>
              </a:rPr>
              <a:t>• Jeux individuels • Repos et calme pour se relaxer et être seul. • Livres et coin bibliothèque avec des coussins et des tapis groupe • Ai</a:t>
            </a:r>
          </a:p>
          <a:p>
            <a:r>
              <a:rPr lang="fr-FR" dirty="0">
                <a:latin typeface="Century Gothic" panose="020B0502020202020204" pitchFamily="34" charset="0"/>
              </a:rPr>
              <a:t>Besoin d'autonomie • Contrer la dépendance à l'adulte (l’enfant s’habille seul et décide lui-même des vêtements qu'il doit porter, alimentation ...) • l'indépendance de pensée • Choix des jeux, des amis, le matériel à utiliser ... </a:t>
            </a:r>
            <a:r>
              <a:rPr lang="fr-FR" b="1" dirty="0">
                <a:latin typeface="Century Gothic" panose="020B0502020202020204" pitchFamily="34" charset="0"/>
              </a:rPr>
              <a:t>Besoins cognitifs </a:t>
            </a:r>
            <a:r>
              <a:rPr lang="fr-FR" dirty="0">
                <a:latin typeface="Century Gothic" panose="020B0502020202020204" pitchFamily="34" charset="0"/>
              </a:rPr>
              <a:t>: Nécessité d'expression et de communication L'enfant a besoin de la langue orale pour entrer en relation avec les autres, pour apprendre, penser et construire ses savoirs. Besoin de découvrir et d’apprendre de nouvelles choses</a:t>
            </a:r>
          </a:p>
          <a:p>
            <a:endParaRPr lang="fr-FR"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3473B-747E-488C-A0D4-A5A606E36B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13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5BC7A-3547-45D4-B54C-5C9EE998F59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1AE16EB-A20B-48AC-921C-862F4C019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478FAAF-7F73-4336-BA65-B7CE2C4EF2A5}"/>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B2CA5567-B242-4CDD-9055-8D12F361BB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112256-048B-4E8A-A7CA-76D2FCBC19E9}"/>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271265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A900D-CB31-425E-B221-B287143C4B7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00AD6EA-26BC-4A6D-924F-D3DF0DDED6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9B7758-2304-4EC3-9DBB-B51903202FA3}"/>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188C61CF-BFC3-46A5-A059-17CFD8CF47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833DAF-EF79-4FB1-AB30-15AB7590640A}"/>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364449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DA60894-1442-4454-BBBA-09896433EB8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6C47F6D-BCA7-4509-BCA9-F98A8DF0D5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F033EC-5735-4ED8-BF36-994C77E03AF5}"/>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E0275057-CE50-4AA9-908E-475FF30158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157E1B-CE1D-4023-9BC1-E764E35B7D53}"/>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177837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1798877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1922508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27954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320762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Espace réservé du numéro de diapositive 8"/>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73458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4" name="Espace réservé du pied de page 3"/>
          <p:cNvSpPr>
            <a:spLocks noGrp="1"/>
          </p:cNvSpPr>
          <p:nvPr>
            <p:ph type="ftr" sz="quarter" idx="11"/>
          </p:nvPr>
        </p:nvSpPr>
        <p:spPr/>
        <p:txBody>
          <a:bodyPr/>
          <a:lstStyle/>
          <a:p>
            <a:endParaRPr lang="en-US" dirty="0">
              <a:solidFill>
                <a:prstClr val="black">
                  <a:lumMod val="50000"/>
                  <a:lumOff val="50000"/>
                </a:prstClr>
              </a:solidFill>
            </a:endParaRP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44302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3" name="Espace réservé du pied de page 2"/>
          <p:cNvSpPr>
            <a:spLocks noGrp="1"/>
          </p:cNvSpPr>
          <p:nvPr>
            <p:ph type="ftr" sz="quarter" idx="11"/>
          </p:nvPr>
        </p:nvSpPr>
        <p:spPr/>
        <p:txBody>
          <a:bodyPr/>
          <a:lstStyle/>
          <a:p>
            <a:endParaRPr lang="en-US" dirty="0">
              <a:solidFill>
                <a:prstClr val="black">
                  <a:lumMod val="50000"/>
                  <a:lumOff val="50000"/>
                </a:prstClr>
              </a:solidFill>
            </a:endParaRPr>
          </a:p>
        </p:txBody>
      </p:sp>
      <p:sp>
        <p:nvSpPr>
          <p:cNvPr id="4" name="Espace réservé du numéro de diapositive 3"/>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603925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239211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47C637-DE9E-4C39-BDDC-A91258D856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7C326D-1AD5-426A-BBD1-F4DD9C10348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873B8B-CDCC-4F6B-A333-C83C2204B81D}"/>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684DAA17-6FF5-42CD-A6F7-B6CB329977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0ADE5F-FD6D-44D5-9E2C-9E13AC815DA8}"/>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1932957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Espace réservé du numéro de diapositive 6"/>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1222912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39208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586B75A-687E-405C-8A0B-8D00578BA2C3}" type="datetimeFigureOut">
              <a:rPr lang="en-US" smtClean="0">
                <a:solidFill>
                  <a:prstClr val="black">
                    <a:lumMod val="50000"/>
                    <a:lumOff val="50000"/>
                  </a:prstClr>
                </a:solidFill>
              </a:rPr>
              <a:pPr/>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Espace réservé du numéro de diapositive 5"/>
          <p:cNvSpPr>
            <a:spLocks noGrp="1"/>
          </p:cNvSpPr>
          <p:nvPr>
            <p:ph type="sldNum" sz="quarter" idx="12"/>
          </p:nvPr>
        </p:nvSpPr>
        <p:spPr/>
        <p:txBody>
          <a:bodyPr/>
          <a:lstStyle/>
          <a:p>
            <a:fld id="{4FAB73BC-B049-4115-A692-8D63A059BFB8}" type="slidenum">
              <a:rPr lang="en-US" smtClean="0">
                <a:solidFill>
                  <a:srgbClr val="E32D91"/>
                </a:solidFill>
              </a:rPr>
              <a:pPr/>
              <a:t>‹N°›</a:t>
            </a:fld>
            <a:endParaRPr lang="en-US" dirty="0">
              <a:solidFill>
                <a:srgbClr val="E32D91"/>
              </a:solidFill>
            </a:endParaRPr>
          </a:p>
        </p:txBody>
      </p:sp>
    </p:spTree>
    <p:extLst>
      <p:ext uri="{BB962C8B-B14F-4D97-AF65-F5344CB8AC3E}">
        <p14:creationId xmlns:p14="http://schemas.microsoft.com/office/powerpoint/2010/main" val="188784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9CCBD-634D-405F-864A-DE1F91B9F9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36B9537-73A0-46FC-BB63-7C85725F0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48C8F3B-9CE3-4F6B-A983-08C106A2A10B}"/>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1E5229CB-6286-44B8-A365-627CC3DF26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DEDCB9-0EE0-42D1-A1AD-1A4A1824E9DA}"/>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360873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A80CD-027F-4B81-90EF-62EEF7ADA50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A813741-9BA5-4520-A61E-FC392FD2B65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F2F64F6-7FAA-47EF-99B4-4B63EC7E6B8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E908A2F-A2C5-451C-9BCE-F3DA87897523}"/>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6" name="Espace réservé du pied de page 5">
            <a:extLst>
              <a:ext uri="{FF2B5EF4-FFF2-40B4-BE49-F238E27FC236}">
                <a16:creationId xmlns:a16="http://schemas.microsoft.com/office/drawing/2014/main" id="{1A3695DC-7B21-4FBD-ACE4-F00D896006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6DF91C-F5E7-4ABC-90F8-2A4F0C56CECA}"/>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152327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6FDC7-9D43-406A-8FD7-4C144576D76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17A31E4-92F7-4821-8AFF-249CC3BA0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B98B9F3-923D-4A30-B6DB-75A593EB9C4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43324E-799E-438C-A6A8-810CF9B4DD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5D063F-86F4-430B-99A3-636D8FBBBA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56FA330-BC42-40BE-BBC9-A013EC69169D}"/>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8" name="Espace réservé du pied de page 7">
            <a:extLst>
              <a:ext uri="{FF2B5EF4-FFF2-40B4-BE49-F238E27FC236}">
                <a16:creationId xmlns:a16="http://schemas.microsoft.com/office/drawing/2014/main" id="{34ADD422-65E7-47F8-B9E7-00607CF601E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F2261A0-0C7A-4CF0-8BF9-614302DF4C0D}"/>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245598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72263D-B6FB-4B6D-A27E-5A1E42E64F8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3379A7C-E55B-4FA8-A9B6-E719275318D2}"/>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4" name="Espace réservé du pied de page 3">
            <a:extLst>
              <a:ext uri="{FF2B5EF4-FFF2-40B4-BE49-F238E27FC236}">
                <a16:creationId xmlns:a16="http://schemas.microsoft.com/office/drawing/2014/main" id="{C20F00B9-DF84-4FDB-90D4-A863D5BE497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29D2327-2C25-4276-901A-7706C984AD6A}"/>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320198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1DF3E0-C3F0-40EA-B9A5-D3B6F723A7D2}"/>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3" name="Espace réservé du pied de page 2">
            <a:extLst>
              <a:ext uri="{FF2B5EF4-FFF2-40B4-BE49-F238E27FC236}">
                <a16:creationId xmlns:a16="http://schemas.microsoft.com/office/drawing/2014/main" id="{D4CD4DDF-E1B2-449B-BCD5-E862EFCEE0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4BF25F3-B813-4F03-8623-4DCBD2193240}"/>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138020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816A7-41B1-4319-AD8C-C14D761A19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913C37B-426D-405E-9A90-C142F74BD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D8F2E0A-0B14-4C3F-9479-7D59C6C9A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EB59314-D3DB-4BCB-BEB9-DE2F54D4787D}"/>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6" name="Espace réservé du pied de page 5">
            <a:extLst>
              <a:ext uri="{FF2B5EF4-FFF2-40B4-BE49-F238E27FC236}">
                <a16:creationId xmlns:a16="http://schemas.microsoft.com/office/drawing/2014/main" id="{AC18DAB0-D35D-4C61-8408-35AA2E3BB5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28B3FE-953E-4392-B18A-6443E619654E}"/>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58165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9D954-5117-4B82-9346-93FDAE57C7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EE7F78-F424-4E74-B64A-6DA23E454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72F1C1-CDC3-4864-952A-CA772C766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83EBCC-71E8-4EFB-950A-087E5F909915}"/>
              </a:ext>
            </a:extLst>
          </p:cNvPr>
          <p:cNvSpPr>
            <a:spLocks noGrp="1"/>
          </p:cNvSpPr>
          <p:nvPr>
            <p:ph type="dt" sz="half" idx="10"/>
          </p:nvPr>
        </p:nvSpPr>
        <p:spPr/>
        <p:txBody>
          <a:bodyPr/>
          <a:lstStyle/>
          <a:p>
            <a:fld id="{8A14A42D-C574-467F-9A7C-97E6BFBA3EDA}" type="datetimeFigureOut">
              <a:rPr lang="fr-FR" smtClean="0"/>
              <a:t>10/09/2021</a:t>
            </a:fld>
            <a:endParaRPr lang="fr-FR"/>
          </a:p>
        </p:txBody>
      </p:sp>
      <p:sp>
        <p:nvSpPr>
          <p:cNvPr id="6" name="Espace réservé du pied de page 5">
            <a:extLst>
              <a:ext uri="{FF2B5EF4-FFF2-40B4-BE49-F238E27FC236}">
                <a16:creationId xmlns:a16="http://schemas.microsoft.com/office/drawing/2014/main" id="{F5AD17DB-F09C-49B2-AFD2-6940A3E0C78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09064C-BC1E-4C0B-9335-907130AE4EC5}"/>
              </a:ext>
            </a:extLst>
          </p:cNvPr>
          <p:cNvSpPr>
            <a:spLocks noGrp="1"/>
          </p:cNvSpPr>
          <p:nvPr>
            <p:ph type="sldNum" sz="quarter" idx="12"/>
          </p:nvPr>
        </p:nvSpPr>
        <p:spPr/>
        <p:txBody>
          <a:bodyPr/>
          <a:lstStyle/>
          <a:p>
            <a:fld id="{7036EA80-9E9F-4BD2-BDED-C37703D83116}" type="slidenum">
              <a:rPr lang="fr-FR" smtClean="0"/>
              <a:t>‹N°›</a:t>
            </a:fld>
            <a:endParaRPr lang="fr-FR"/>
          </a:p>
        </p:txBody>
      </p:sp>
    </p:spTree>
    <p:extLst>
      <p:ext uri="{BB962C8B-B14F-4D97-AF65-F5344CB8AC3E}">
        <p14:creationId xmlns:p14="http://schemas.microsoft.com/office/powerpoint/2010/main" val="344061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2F5561C-DBC1-4CCD-B1A3-7473D1E9E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3F2DE73-E7C0-4E8F-B72B-7C1B1C0C72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59969B-DC75-43C4-A390-117EF62FD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4A42D-C574-467F-9A7C-97E6BFBA3EDA}" type="datetimeFigureOut">
              <a:rPr lang="fr-FR" smtClean="0"/>
              <a:t>10/09/2021</a:t>
            </a:fld>
            <a:endParaRPr lang="fr-FR"/>
          </a:p>
        </p:txBody>
      </p:sp>
      <p:sp>
        <p:nvSpPr>
          <p:cNvPr id="5" name="Espace réservé du pied de page 4">
            <a:extLst>
              <a:ext uri="{FF2B5EF4-FFF2-40B4-BE49-F238E27FC236}">
                <a16:creationId xmlns:a16="http://schemas.microsoft.com/office/drawing/2014/main" id="{61177FC6-5ED7-46DA-ADD8-7BAFBD818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7E67337-35DC-4BBD-BCFB-5FA5B91E25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6EA80-9E9F-4BD2-BDED-C37703D83116}" type="slidenum">
              <a:rPr lang="fr-FR" smtClean="0"/>
              <a:t>‹N°›</a:t>
            </a:fld>
            <a:endParaRPr lang="fr-FR"/>
          </a:p>
        </p:txBody>
      </p:sp>
    </p:spTree>
    <p:extLst>
      <p:ext uri="{BB962C8B-B14F-4D97-AF65-F5344CB8AC3E}">
        <p14:creationId xmlns:p14="http://schemas.microsoft.com/office/powerpoint/2010/main" val="876723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586B75A-687E-405C-8A0B-8D00578BA2C3}" type="datetimeFigureOut">
              <a:rPr lang="en-US" smtClean="0">
                <a:solidFill>
                  <a:prstClr val="black">
                    <a:lumMod val="50000"/>
                    <a:lumOff val="50000"/>
                  </a:prstClr>
                </a:solidFill>
              </a:rPr>
              <a:pPr defTabSz="457200"/>
              <a:t>9/10/2021</a:t>
            </a:fld>
            <a:endParaRPr lang="en-US" dirty="0">
              <a:solidFill>
                <a:prstClr val="black">
                  <a:lumMod val="50000"/>
                  <a:lumOff val="50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lumMod val="50000"/>
                  <a:lumOff val="50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srgbClr val="E32D91"/>
                </a:solidFill>
              </a:rPr>
              <a:pPr defTabSz="457200"/>
              <a:t>‹N°›</a:t>
            </a:fld>
            <a:endParaRPr lang="en-US" dirty="0">
              <a:solidFill>
                <a:srgbClr val="E32D91"/>
              </a:solidFill>
            </a:endParaRPr>
          </a:p>
        </p:txBody>
      </p:sp>
    </p:spTree>
    <p:extLst>
      <p:ext uri="{BB962C8B-B14F-4D97-AF65-F5344CB8AC3E}">
        <p14:creationId xmlns:p14="http://schemas.microsoft.com/office/powerpoint/2010/main" val="3452872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gif"/><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image" Target="../media/image40.jpeg"/><Relationship Id="rId5" Type="http://schemas.openxmlformats.org/officeDocument/2006/relationships/diagramLayout" Target="../diagrams/layout3.xml"/><Relationship Id="rId10" Type="http://schemas.openxmlformats.org/officeDocument/2006/relationships/image" Target="../media/image39.jpeg"/><Relationship Id="rId4" Type="http://schemas.openxmlformats.org/officeDocument/2006/relationships/diagramData" Target="../diagrams/data3.xml"/><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http://www.vosquestionsdeparents.fr/uploads/medias/IMAGES_MILAN/logo_jaime_ma_maternelle.jpg"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0BB6B-6D73-4059-9530-21FC1380B05F}"/>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45AA9389-1F96-46D7-9EBA-21E895475E8A}"/>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87847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3668889" cy="5305778"/>
          </a:xfrm>
          <a:solidFill>
            <a:srgbClr val="660066"/>
          </a:solidFill>
        </p:spPr>
        <p:txBody>
          <a:bodyPr>
            <a:normAutofit fontScale="90000"/>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L’ECOLE MATERNELLE REPOND AUX BESOINS DES ENFANTS</a:t>
            </a:r>
          </a:p>
        </p:txBody>
      </p:sp>
      <p:graphicFrame>
        <p:nvGraphicFramePr>
          <p:cNvPr id="5" name="Diagramme 4"/>
          <p:cNvGraphicFramePr/>
          <p:nvPr/>
        </p:nvGraphicFramePr>
        <p:xfrm>
          <a:off x="939800" y="148695"/>
          <a:ext cx="13258800" cy="654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6397625" y="2451100"/>
            <a:ext cx="23431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3399"/>
                </a:solidFill>
                <a:effectLst/>
                <a:uLnTx/>
                <a:uFillTx/>
                <a:latin typeface="Calibri" panose="020F0502020204030204"/>
                <a:ea typeface="+mn-ea"/>
                <a:cs typeface="+mn-cs"/>
              </a:rPr>
              <a:t>LES BESOINS DE L’ENFANT</a:t>
            </a:r>
          </a:p>
        </p:txBody>
      </p:sp>
      <p:pic>
        <p:nvPicPr>
          <p:cNvPr id="7" name="Picture 6" descr="Les moins de 3 ans plus nombreux à l&amp;#39;école">
            <a:extLst>
              <a:ext uri="{FF2B5EF4-FFF2-40B4-BE49-F238E27FC236}">
                <a16:creationId xmlns:a16="http://schemas.microsoft.com/office/drawing/2014/main" id="{90105E17-3819-4BB7-BB22-8CB05A306B8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3498" t="366" r="22676" b="-704"/>
          <a:stretch/>
        </p:blipFill>
        <p:spPr bwMode="auto">
          <a:xfrm>
            <a:off x="10468070" y="4152127"/>
            <a:ext cx="1428626" cy="238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61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Enfant, Sport, Cartoon, Enfance, Na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382" t="50969" r="73105" b="14209"/>
          <a:stretch/>
        </p:blipFill>
        <p:spPr bwMode="auto">
          <a:xfrm>
            <a:off x="10545814" y="73928"/>
            <a:ext cx="1400452" cy="17258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nfant, Sport, Cartoon, Enfance, Na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64006" t="48548" r="3009" b="16059"/>
          <a:stretch/>
        </p:blipFill>
        <p:spPr bwMode="auto">
          <a:xfrm>
            <a:off x="2698502" y="1614"/>
            <a:ext cx="836577" cy="81043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0" y="767643"/>
            <a:ext cx="3668889" cy="5741311"/>
          </a:xfrm>
          <a:solidFill>
            <a:srgbClr val="660066"/>
          </a:solidFill>
        </p:spPr>
        <p:txBody>
          <a:bodyPr>
            <a:normAutofit fontScale="90000"/>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sz="3600" b="1" dirty="0">
                <a:solidFill>
                  <a:schemeClr val="bg1"/>
                </a:solidFill>
                <a:latin typeface="Century Gothic" panose="020B0502020202020204" pitchFamily="34" charset="0"/>
              </a:rPr>
              <a:t>L’ECOLE</a:t>
            </a:r>
            <a:r>
              <a:rPr lang="fr-FR" b="1" dirty="0">
                <a:solidFill>
                  <a:schemeClr val="bg1"/>
                </a:solidFill>
                <a:latin typeface="Century Gothic" panose="020B0502020202020204" pitchFamily="34" charset="0"/>
              </a:rPr>
              <a:t> </a:t>
            </a:r>
            <a:r>
              <a:rPr lang="fr-FR" sz="3600" b="1" dirty="0">
                <a:solidFill>
                  <a:schemeClr val="bg1"/>
                </a:solidFill>
                <a:latin typeface="Century Gothic" panose="020B0502020202020204" pitchFamily="34" charset="0"/>
              </a:rPr>
              <a:t>MATERNELLE  MET EN PLACE DES MODALITES D’APPRENTISSAGE SPECIFIQUES</a:t>
            </a:r>
          </a:p>
        </p:txBody>
      </p:sp>
      <p:sp>
        <p:nvSpPr>
          <p:cNvPr id="8" name="ZoneTexte 7"/>
          <p:cNvSpPr txBox="1"/>
          <p:nvPr/>
        </p:nvSpPr>
        <p:spPr>
          <a:xfrm>
            <a:off x="3788485" y="2137665"/>
            <a:ext cx="5856480" cy="2554545"/>
          </a:xfrm>
          <a:prstGeom prst="rect">
            <a:avLst/>
          </a:prstGeom>
          <a:solidFill>
            <a:srgbClr val="9C5B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L’enfant apprend </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 expérimentant,</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 imitant,</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r-FR"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 observant, </a:t>
            </a:r>
          </a:p>
        </p:txBody>
      </p:sp>
      <p:pic>
        <p:nvPicPr>
          <p:cNvPr id="12" name="Picture 2" descr="Enfant, Sport, Cartoon, Enfance, Na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685" r="61205" b="68838"/>
          <a:stretch/>
        </p:blipFill>
        <p:spPr bwMode="auto">
          <a:xfrm>
            <a:off x="851805" y="2026173"/>
            <a:ext cx="1965278" cy="1490052"/>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17" name="Picture 12" descr="Afficher l'image d'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l="61927" t="865" r="4300" b="51700"/>
          <a:stretch/>
        </p:blipFill>
        <p:spPr bwMode="auto">
          <a:xfrm>
            <a:off x="948017" y="0"/>
            <a:ext cx="690017" cy="767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fficher l'image d'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l="1135" t="56296" r="66358" b="1066"/>
          <a:stretch/>
        </p:blipFill>
        <p:spPr bwMode="auto">
          <a:xfrm>
            <a:off x="0" y="0"/>
            <a:ext cx="738856" cy="767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nfant, Sport, Cartoon, Enfance, Nat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849" t="-569" r="773" b="63553"/>
          <a:stretch/>
        </p:blipFill>
        <p:spPr bwMode="auto">
          <a:xfrm>
            <a:off x="1790219" y="-9808"/>
            <a:ext cx="973353" cy="7676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0 faits sur le développement de la motricité globale des enfants |  Educatout">
            <a:extLst>
              <a:ext uri="{FF2B5EF4-FFF2-40B4-BE49-F238E27FC236}">
                <a16:creationId xmlns:a16="http://schemas.microsoft.com/office/drawing/2014/main" id="{08E747BA-92AC-4856-92EB-D5E471DA9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8485" y="32583"/>
            <a:ext cx="3790797" cy="19935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maine de la motricité - Ville des Ponts de Cé">
            <a:extLst>
              <a:ext uri="{FF2B5EF4-FFF2-40B4-BE49-F238E27FC236}">
                <a16:creationId xmlns:a16="http://schemas.microsoft.com/office/drawing/2014/main" id="{19CF3314-00A2-409D-97B9-66A98EDF8FF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492" r="14538"/>
          <a:stretch/>
        </p:blipFill>
        <p:spPr bwMode="auto">
          <a:xfrm>
            <a:off x="7731944" y="28395"/>
            <a:ext cx="2759073" cy="19977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pace de motricité 1-3 ans - Salle motricité - Exemples d&amp;#39;aménagement -  Haba petite enfance - Habermaaß GmbH | Petite enfance, Motricité, Idée  salle de jeux">
            <a:extLst>
              <a:ext uri="{FF2B5EF4-FFF2-40B4-BE49-F238E27FC236}">
                <a16:creationId xmlns:a16="http://schemas.microsoft.com/office/drawing/2014/main" id="{C0FF7404-25B8-4E8F-A9E9-A706B64979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54" t="28750" r="17335" b="5055"/>
          <a:stretch/>
        </p:blipFill>
        <p:spPr bwMode="auto">
          <a:xfrm>
            <a:off x="3772712" y="4955969"/>
            <a:ext cx="2944013" cy="190203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60838CF-E467-4D03-8AF0-5615A1688AEB}"/>
              </a:ext>
            </a:extLst>
          </p:cNvPr>
          <p:cNvPicPr>
            <a:picLocks noChangeAspect="1"/>
          </p:cNvPicPr>
          <p:nvPr/>
        </p:nvPicPr>
        <p:blipFill>
          <a:blip r:embed="rId9"/>
          <a:stretch>
            <a:fillRect/>
          </a:stretch>
        </p:blipFill>
        <p:spPr>
          <a:xfrm>
            <a:off x="9848777" y="2341259"/>
            <a:ext cx="2333435" cy="1941491"/>
          </a:xfrm>
          <a:prstGeom prst="rect">
            <a:avLst/>
          </a:prstGeom>
        </p:spPr>
      </p:pic>
      <p:pic>
        <p:nvPicPr>
          <p:cNvPr id="3080" name="Picture 8">
            <a:extLst>
              <a:ext uri="{FF2B5EF4-FFF2-40B4-BE49-F238E27FC236}">
                <a16:creationId xmlns:a16="http://schemas.microsoft.com/office/drawing/2014/main" id="{ED93588A-42F9-4789-9414-AD140837DB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8777" y="4955969"/>
            <a:ext cx="2343223" cy="187790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6A5C482-3CEC-4D9D-993F-78909AAF616F}"/>
              </a:ext>
            </a:extLst>
          </p:cNvPr>
          <p:cNvPicPr>
            <a:picLocks noChangeAspect="1"/>
          </p:cNvPicPr>
          <p:nvPr/>
        </p:nvPicPr>
        <p:blipFill rotWithShape="1">
          <a:blip r:embed="rId11"/>
          <a:srcRect l="7847" r="3472"/>
          <a:stretch/>
        </p:blipFill>
        <p:spPr>
          <a:xfrm>
            <a:off x="6904764" y="5065248"/>
            <a:ext cx="2789742" cy="1683472"/>
          </a:xfrm>
          <a:prstGeom prst="rect">
            <a:avLst/>
          </a:prstGeom>
        </p:spPr>
      </p:pic>
    </p:spTree>
    <p:extLst>
      <p:ext uri="{BB962C8B-B14F-4D97-AF65-F5344CB8AC3E}">
        <p14:creationId xmlns:p14="http://schemas.microsoft.com/office/powerpoint/2010/main" val="117797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3657600" cy="5305778"/>
          </a:xfrm>
          <a:solidFill>
            <a:srgbClr val="660066"/>
          </a:solidFill>
        </p:spPr>
        <p:txBody>
          <a:bodyPr>
            <a:normAutofit fontScale="90000"/>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L’ECOLE MATERNELLE PERMET A L’ENFANT DE MANIPULER</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 </a:t>
            </a:r>
          </a:p>
        </p:txBody>
      </p:sp>
      <p:sp>
        <p:nvSpPr>
          <p:cNvPr id="3" name="Espace réservé du contenu 2"/>
          <p:cNvSpPr>
            <a:spLocks noGrp="1"/>
          </p:cNvSpPr>
          <p:nvPr>
            <p:ph idx="1"/>
          </p:nvPr>
        </p:nvSpPr>
        <p:spPr>
          <a:xfrm>
            <a:off x="3657599" y="0"/>
            <a:ext cx="8662227" cy="6858000"/>
          </a:xfrm>
        </p:spPr>
        <p:txBody>
          <a:bodyPr>
            <a:normAutofit fontScale="92500" lnSpcReduction="20000"/>
          </a:bodyPr>
          <a:lstStyle/>
          <a:p>
            <a:pPr marL="0" indent="0" algn="ctr">
              <a:buNone/>
            </a:pPr>
            <a:r>
              <a:rPr lang="fr-FR" sz="4800" b="1" dirty="0">
                <a:solidFill>
                  <a:srgbClr val="FF66CC"/>
                </a:solidFill>
                <a:latin typeface="Century Gothic" panose="020B0502020202020204" pitchFamily="34" charset="0"/>
              </a:rPr>
              <a:t>Une large place est faite à la manipulation pour favoriser les apprentissages</a:t>
            </a:r>
          </a:p>
          <a:p>
            <a:pPr marL="0" indent="0" algn="ctr">
              <a:buNone/>
            </a:pPr>
            <a:endParaRPr lang="fr-FR" sz="4400" b="1" dirty="0">
              <a:solidFill>
                <a:srgbClr val="FF66CC"/>
              </a:solidFill>
              <a:latin typeface="Century Gothic" panose="020B0502020202020204" pitchFamily="34" charset="0"/>
            </a:endParaRPr>
          </a:p>
          <a:p>
            <a:pPr marL="0" indent="0" algn="ctr">
              <a:buNone/>
            </a:pPr>
            <a:endParaRPr lang="fr-FR" sz="4400" b="1" dirty="0">
              <a:solidFill>
                <a:srgbClr val="FF66CC"/>
              </a:solidFill>
              <a:latin typeface="Century Gothic" panose="020B0502020202020204" pitchFamily="34" charset="0"/>
            </a:endParaRPr>
          </a:p>
          <a:p>
            <a:endParaRPr lang="fr-FR" sz="4400" dirty="0">
              <a:latin typeface="Century Gothic" panose="020B0502020202020204" pitchFamily="34" charset="0"/>
            </a:endParaRPr>
          </a:p>
          <a:p>
            <a:pPr marL="0" indent="0">
              <a:buNone/>
            </a:pPr>
            <a:endParaRPr lang="fr-FR" sz="4400" b="1" dirty="0">
              <a:latin typeface="Century Gothic" panose="020B0502020202020204" pitchFamily="34" charset="0"/>
            </a:endParaRPr>
          </a:p>
          <a:p>
            <a:pPr marL="0" indent="0">
              <a:buNone/>
            </a:pPr>
            <a:endParaRPr lang="fr-FR" sz="4400" b="1" dirty="0">
              <a:latin typeface="Century Gothic" panose="020B0502020202020204" pitchFamily="34" charset="0"/>
            </a:endParaRPr>
          </a:p>
          <a:p>
            <a:pPr marL="0" indent="0">
              <a:buNone/>
            </a:pPr>
            <a:endParaRPr lang="fr-FR" sz="4400" b="1" dirty="0">
              <a:latin typeface="Century Gothic" panose="020B0502020202020204" pitchFamily="34" charset="0"/>
            </a:endParaRPr>
          </a:p>
          <a:p>
            <a:pPr marL="0" indent="0">
              <a:buNone/>
            </a:pPr>
            <a:endParaRPr lang="fr-FR" sz="4700" b="1" dirty="0">
              <a:latin typeface="Century Gothic" panose="020B0502020202020204" pitchFamily="34" charset="0"/>
            </a:endParaRPr>
          </a:p>
          <a:p>
            <a:pPr marL="0" indent="0">
              <a:buNone/>
            </a:pPr>
            <a:endParaRPr lang="fr-FR" sz="4700" b="1" dirty="0">
              <a:latin typeface="Century Gothic" panose="020B0502020202020204" pitchFamily="34" charset="0"/>
            </a:endParaRPr>
          </a:p>
          <a:p>
            <a:pPr marL="0" indent="0">
              <a:buNone/>
            </a:pPr>
            <a:r>
              <a:rPr lang="fr-FR" sz="3900" b="1" dirty="0">
                <a:latin typeface="Century Gothic" panose="020B0502020202020204" pitchFamily="34" charset="0"/>
              </a:rPr>
              <a:t>.</a:t>
            </a:r>
            <a:endParaRPr lang="fr-FR" sz="3900" b="1" dirty="0">
              <a:solidFill>
                <a:schemeClr val="tx1"/>
              </a:solidFill>
              <a:latin typeface="Century Gothic" panose="020B0502020202020204" pitchFamily="34" charset="0"/>
            </a:endParaRPr>
          </a:p>
        </p:txBody>
      </p:sp>
      <p:pic>
        <p:nvPicPr>
          <p:cNvPr id="5" name="Image 4" descr="Une image contenant table, intérieur, plastique, plusieurs&#10;&#10;Description générée automatiquement">
            <a:extLst>
              <a:ext uri="{FF2B5EF4-FFF2-40B4-BE49-F238E27FC236}">
                <a16:creationId xmlns:a16="http://schemas.microsoft.com/office/drawing/2014/main" id="{CEB8823B-C649-4BC7-9890-BC20C36F9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14" y="1416259"/>
            <a:ext cx="5123694" cy="5123694"/>
          </a:xfrm>
          <a:prstGeom prst="flowChartConnector">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77529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63" y="0"/>
            <a:ext cx="773600" cy="68580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p:cNvSpPr txBox="1"/>
          <p:nvPr/>
        </p:nvSpPr>
        <p:spPr>
          <a:xfrm>
            <a:off x="95223" y="2175557"/>
            <a:ext cx="2668466" cy="1077218"/>
          </a:xfrm>
          <a:prstGeom prst="rect">
            <a:avLst/>
          </a:prstGeom>
          <a:solidFill>
            <a:srgbClr val="FF3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Apprendre en jouant</a:t>
            </a:r>
            <a:endParaRPr kumimoji="0" lang="fr-FR" sz="3200" b="1" i="0" u="none" strike="noStrike" kern="1200" cap="none" spc="0" normalizeH="0" baseline="0" noProof="0" dirty="0">
              <a:ln>
                <a:noFill/>
              </a:ln>
              <a:solidFill>
                <a:srgbClr val="ED7D31">
                  <a:lumMod val="60000"/>
                  <a:lumOff val="40000"/>
                </a:srgbClr>
              </a:solidFill>
              <a:effectLst/>
              <a:uLnTx/>
              <a:uFillTx/>
              <a:latin typeface="Century Gothic" panose="020B0502020202020204" pitchFamily="34" charset="0"/>
              <a:ea typeface="+mn-ea"/>
              <a:cs typeface="+mn-cs"/>
            </a:endParaRPr>
          </a:p>
        </p:txBody>
      </p:sp>
      <p:sp>
        <p:nvSpPr>
          <p:cNvPr id="5" name="ZoneTexte 4"/>
          <p:cNvSpPr txBox="1"/>
          <p:nvPr/>
        </p:nvSpPr>
        <p:spPr>
          <a:xfrm>
            <a:off x="962526" y="4788660"/>
            <a:ext cx="4530961" cy="1938992"/>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Apprendre en réfléchissant et en résolvant des problèmes</a:t>
            </a:r>
            <a:endParaRPr kumimoji="0" lang="fr-FR" sz="3000" b="1" i="0" u="none" strike="noStrike" kern="1200" cap="none" spc="0" normalizeH="0" baseline="0" noProof="0" dirty="0">
              <a:ln>
                <a:noFill/>
              </a:ln>
              <a:solidFill>
                <a:srgbClr val="ED7D31">
                  <a:lumMod val="60000"/>
                  <a:lumOff val="40000"/>
                </a:srgbClr>
              </a:solidFill>
              <a:effectLst/>
              <a:uLnTx/>
              <a:uFillTx/>
              <a:latin typeface="Century Gothic" panose="020B0502020202020204" pitchFamily="34" charset="0"/>
              <a:ea typeface="+mn-ea"/>
              <a:cs typeface="+mn-cs"/>
            </a:endParaRPr>
          </a:p>
        </p:txBody>
      </p:sp>
      <p:sp>
        <p:nvSpPr>
          <p:cNvPr id="8" name="ZoneTexte 7"/>
          <p:cNvSpPr txBox="1"/>
          <p:nvPr/>
        </p:nvSpPr>
        <p:spPr>
          <a:xfrm>
            <a:off x="5916988" y="4586549"/>
            <a:ext cx="3575026" cy="2246769"/>
          </a:xfrm>
          <a:prstGeom prst="rect">
            <a:avLst/>
          </a:prstGeom>
          <a:solidFill>
            <a:srgbClr val="FF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Apprendre en s’exerçant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ED7D31">
                  <a:lumMod val="60000"/>
                  <a:lumOff val="40000"/>
                </a:srgbClr>
              </a:solidFill>
              <a:effectLst/>
              <a:uLnTx/>
              <a:uFillTx/>
              <a:latin typeface="Century Gothic" panose="020B0502020202020204" pitchFamily="34" charset="0"/>
              <a:ea typeface="+mn-ea"/>
              <a:cs typeface="+mn-cs"/>
            </a:endParaRPr>
          </a:p>
        </p:txBody>
      </p:sp>
      <p:sp>
        <p:nvSpPr>
          <p:cNvPr id="9" name="ZoneTexte 8"/>
          <p:cNvSpPr txBox="1"/>
          <p:nvPr/>
        </p:nvSpPr>
        <p:spPr>
          <a:xfrm>
            <a:off x="9154953" y="2317162"/>
            <a:ext cx="2966707" cy="1815882"/>
          </a:xfrm>
          <a:prstGeom prst="rect">
            <a:avLst/>
          </a:prstGeom>
          <a:solidFill>
            <a:srgbClr val="CC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Apprendre en se remémorant et en mémorisant</a:t>
            </a:r>
            <a:endParaRPr kumimoji="0" lang="fr-FR" sz="2800" b="1" i="0" u="none" strike="noStrike" kern="1200" cap="none" spc="0" normalizeH="0" baseline="0" noProof="0" dirty="0">
              <a:ln>
                <a:noFill/>
              </a:ln>
              <a:solidFill>
                <a:srgbClr val="ED7D31">
                  <a:lumMod val="60000"/>
                  <a:lumOff val="40000"/>
                </a:srgbClr>
              </a:solidFill>
              <a:effectLst/>
              <a:uLnTx/>
              <a:uFillTx/>
              <a:latin typeface="Century Gothic" panose="020B0502020202020204" pitchFamily="34" charset="0"/>
              <a:ea typeface="+mn-ea"/>
              <a:cs typeface="+mn-cs"/>
            </a:endParaRPr>
          </a:p>
        </p:txBody>
      </p:sp>
      <p:sp>
        <p:nvSpPr>
          <p:cNvPr id="2" name="Flèche vers le bas 1"/>
          <p:cNvSpPr/>
          <p:nvPr/>
        </p:nvSpPr>
        <p:spPr>
          <a:xfrm rot="4593268">
            <a:off x="3634579" y="1361537"/>
            <a:ext cx="631001" cy="2440910"/>
          </a:xfrm>
          <a:prstGeom prst="downArrow">
            <a:avLst>
              <a:gd name="adj1" fmla="val 50000"/>
              <a:gd name="adj2" fmla="val 54594"/>
            </a:avLst>
          </a:prstGeom>
          <a:solidFill>
            <a:srgbClr val="FF3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vers le bas 9"/>
          <p:cNvSpPr/>
          <p:nvPr/>
        </p:nvSpPr>
        <p:spPr>
          <a:xfrm rot="17790316" flipH="1">
            <a:off x="7727613" y="1558708"/>
            <a:ext cx="631001" cy="2440910"/>
          </a:xfrm>
          <a:prstGeom prst="downArrow">
            <a:avLst>
              <a:gd name="adj1" fmla="val 50000"/>
              <a:gd name="adj2" fmla="val 54594"/>
            </a:avLst>
          </a:prstGeom>
          <a:solidFill>
            <a:srgbClr val="CC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vers le bas 10"/>
          <p:cNvSpPr/>
          <p:nvPr/>
        </p:nvSpPr>
        <p:spPr>
          <a:xfrm rot="19843350" flipH="1">
            <a:off x="6644990" y="2282280"/>
            <a:ext cx="631001" cy="2440910"/>
          </a:xfrm>
          <a:prstGeom prst="downArrow">
            <a:avLst>
              <a:gd name="adj1" fmla="val 50000"/>
              <a:gd name="adj2" fmla="val 54594"/>
            </a:avLst>
          </a:prstGeom>
          <a:solidFill>
            <a:srgbClr val="FF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èche vers le bas 11"/>
          <p:cNvSpPr/>
          <p:nvPr/>
        </p:nvSpPr>
        <p:spPr>
          <a:xfrm rot="2260170">
            <a:off x="4024838" y="2492285"/>
            <a:ext cx="631001" cy="2440910"/>
          </a:xfrm>
          <a:prstGeom prst="downArrow">
            <a:avLst>
              <a:gd name="adj1" fmla="val 50000"/>
              <a:gd name="adj2" fmla="val 54594"/>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à coins arrondis 2"/>
          <p:cNvSpPr/>
          <p:nvPr/>
        </p:nvSpPr>
        <p:spPr>
          <a:xfrm>
            <a:off x="2224073" y="155579"/>
            <a:ext cx="7493980" cy="1085691"/>
          </a:xfrm>
          <a:prstGeom prst="roundRect">
            <a:avLst/>
          </a:prstGeom>
          <a:solidFill>
            <a:srgbClr val="FFCC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L’ECOLE MET EN PLACE DES SITUATIONS D’APPRENTISSAGE VARIEES</a:t>
            </a:r>
          </a:p>
        </p:txBody>
      </p:sp>
      <p:pic>
        <p:nvPicPr>
          <p:cNvPr id="4102"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625" y="5549176"/>
            <a:ext cx="1901752" cy="12092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967" y="1391367"/>
            <a:ext cx="2868647" cy="2381250"/>
          </a:xfrm>
          <a:prstGeom prst="rect">
            <a:avLst/>
          </a:prstGeom>
          <a:noFill/>
          <a:ln w="76200">
            <a:solidFill>
              <a:srgbClr val="6600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97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48" y="0"/>
            <a:ext cx="607632" cy="6885763"/>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lipse 3"/>
          <p:cNvSpPr/>
          <p:nvPr/>
        </p:nvSpPr>
        <p:spPr>
          <a:xfrm>
            <a:off x="3784601" y="2097312"/>
            <a:ext cx="4566919" cy="2583543"/>
          </a:xfrm>
          <a:prstGeom prst="ellipse">
            <a:avLst/>
          </a:pr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 BONNES RAISONS DE « LAISSER JOUER » LES ENFANTS CAR LE JEU…</a:t>
            </a:r>
          </a:p>
        </p:txBody>
      </p:sp>
      <p:sp>
        <p:nvSpPr>
          <p:cNvPr id="5" name="Ellipse 4"/>
          <p:cNvSpPr/>
          <p:nvPr/>
        </p:nvSpPr>
        <p:spPr>
          <a:xfrm>
            <a:off x="1632858" y="72569"/>
            <a:ext cx="3352800" cy="1988457"/>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Développe des capacités de concentration nécessaire aux apprentissages</a:t>
            </a:r>
          </a:p>
        </p:txBody>
      </p:sp>
      <p:sp>
        <p:nvSpPr>
          <p:cNvPr id="6" name="Ellipse 5"/>
          <p:cNvSpPr/>
          <p:nvPr/>
        </p:nvSpPr>
        <p:spPr>
          <a:xfrm>
            <a:off x="15948" y="1999706"/>
            <a:ext cx="3352800" cy="1988457"/>
          </a:xfrm>
          <a:prstGeom prst="ellipse">
            <a:avLst/>
          </a:prstGeom>
          <a:solidFill>
            <a:srgbClr val="CC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Procure le plaisir de découvrir,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 apprendre…</a:t>
            </a:r>
          </a:p>
        </p:txBody>
      </p:sp>
      <p:sp>
        <p:nvSpPr>
          <p:cNvPr id="7" name="Ellipse 6"/>
          <p:cNvSpPr/>
          <p:nvPr/>
        </p:nvSpPr>
        <p:spPr>
          <a:xfrm>
            <a:off x="3539672" y="4789710"/>
            <a:ext cx="3352800" cy="1988457"/>
          </a:xfrm>
          <a:prstGeom prst="ellipse">
            <a:avLst/>
          </a:prstGeom>
          <a:solidFill>
            <a:srgbClr val="FF99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Développe l’autonomie et le sens des responsabilités</a:t>
            </a:r>
          </a:p>
        </p:txBody>
      </p:sp>
      <p:sp>
        <p:nvSpPr>
          <p:cNvPr id="8" name="Ellipse 7"/>
          <p:cNvSpPr/>
          <p:nvPr/>
        </p:nvSpPr>
        <p:spPr>
          <a:xfrm>
            <a:off x="7090229" y="4717141"/>
            <a:ext cx="3352800" cy="1988457"/>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Offre un terrain d’exercice à l’aptitude sociale : partager, attendre son tour, collaborer, gérer des conflits</a:t>
            </a:r>
          </a:p>
        </p:txBody>
      </p:sp>
      <p:sp>
        <p:nvSpPr>
          <p:cNvPr id="9" name="Ellipse 8"/>
          <p:cNvSpPr/>
          <p:nvPr/>
        </p:nvSpPr>
        <p:spPr>
          <a:xfrm>
            <a:off x="8650515" y="2728684"/>
            <a:ext cx="3352800" cy="1988457"/>
          </a:xfrm>
          <a:prstGeom prst="ellipse">
            <a:avLst/>
          </a:prstGeom>
          <a:solidFill>
            <a:srgbClr val="FF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Permet l’auto-évaluation</a:t>
            </a:r>
          </a:p>
        </p:txBody>
      </p:sp>
      <p:sp>
        <p:nvSpPr>
          <p:cNvPr id="10" name="Ellipse 9"/>
          <p:cNvSpPr/>
          <p:nvPr/>
        </p:nvSpPr>
        <p:spPr>
          <a:xfrm>
            <a:off x="8766629" y="428620"/>
            <a:ext cx="3352800" cy="2086431"/>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Peut être un moment de liberté qui permet d’échapper aux pressions, de récupérer des tensions</a:t>
            </a:r>
          </a:p>
        </p:txBody>
      </p:sp>
      <p:sp>
        <p:nvSpPr>
          <p:cNvPr id="11" name="Ellipse 10"/>
          <p:cNvSpPr/>
          <p:nvPr/>
        </p:nvSpPr>
        <p:spPr>
          <a:xfrm>
            <a:off x="5297715" y="0"/>
            <a:ext cx="3352800" cy="1988457"/>
          </a:xfrm>
          <a:prstGeom prst="ellipse">
            <a:avLst/>
          </a:prstGeom>
          <a:solidFill>
            <a:srgbClr val="FF3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Répond à un besoin naturel pour la croissance de l’enfant</a:t>
            </a:r>
          </a:p>
        </p:txBody>
      </p:sp>
      <p:sp>
        <p:nvSpPr>
          <p:cNvPr id="12" name="Ellipse 11"/>
          <p:cNvSpPr/>
          <p:nvPr/>
        </p:nvSpPr>
        <p:spPr>
          <a:xfrm>
            <a:off x="36286" y="4209146"/>
            <a:ext cx="3352800" cy="1988457"/>
          </a:xfrm>
          <a:prstGeom prst="ellipse">
            <a:avLst/>
          </a:prstGeom>
          <a:solidFill>
            <a:srgbClr val="FF3300"/>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Stimule la créativité, la recherche par lui-même</a:t>
            </a:r>
          </a:p>
        </p:txBody>
      </p:sp>
      <p:pic>
        <p:nvPicPr>
          <p:cNvPr id="2050"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564" y="5143507"/>
            <a:ext cx="2246207"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1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948" y="0"/>
            <a:ext cx="607632" cy="688576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p:cNvSpPr txBox="1"/>
          <p:nvPr/>
        </p:nvSpPr>
        <p:spPr>
          <a:xfrm>
            <a:off x="1122351" y="-19691"/>
            <a:ext cx="99472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UNE ÉCOLE OÙ LES ENFANTS VONT </a:t>
            </a:r>
            <a:br>
              <a:rPr kumimoji="0" lang="fr-FR" sz="36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br>
            <a:r>
              <a:rPr kumimoji="0" lang="fr-FR" sz="36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APPRENDRE ENSEMBLE ET VIVRE ENSEMBLE</a:t>
            </a:r>
          </a:p>
        </p:txBody>
      </p:sp>
      <p:pic>
        <p:nvPicPr>
          <p:cNvPr id="2054" name="Picture 6"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438" y="3133981"/>
            <a:ext cx="3173768" cy="2380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me 5"/>
          <p:cNvGraphicFramePr/>
          <p:nvPr/>
        </p:nvGraphicFramePr>
        <p:xfrm>
          <a:off x="457201" y="734619"/>
          <a:ext cx="11734799" cy="6138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80405">
            <a:off x="309362" y="2170404"/>
            <a:ext cx="2753290" cy="3266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500" y="3091114"/>
            <a:ext cx="3616706" cy="2423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ocialisation et sociabilisation | chouette y a plus ecole">
            <a:extLst>
              <a:ext uri="{FF2B5EF4-FFF2-40B4-BE49-F238E27FC236}">
                <a16:creationId xmlns:a16="http://schemas.microsoft.com/office/drawing/2014/main" id="{784E5FD6-4893-4E55-966C-1E1ADD7CC0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6658" y="42347"/>
            <a:ext cx="1048968" cy="96054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4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3343"/>
            <a:ext cx="3465689" cy="5305778"/>
          </a:xfrm>
          <a:solidFill>
            <a:srgbClr val="660066"/>
          </a:solidFill>
        </p:spPr>
        <p:txBody>
          <a:bodyPr>
            <a:normAutofit fontScale="90000"/>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LA PLACE PRIMORDIALE DU LANGAGE A L’ECOLE MATERNELLE</a:t>
            </a:r>
          </a:p>
        </p:txBody>
      </p:sp>
      <p:sp>
        <p:nvSpPr>
          <p:cNvPr id="3" name="Espace réservé du contenu 2"/>
          <p:cNvSpPr>
            <a:spLocks noGrp="1"/>
          </p:cNvSpPr>
          <p:nvPr>
            <p:ph idx="1"/>
          </p:nvPr>
        </p:nvSpPr>
        <p:spPr>
          <a:xfrm>
            <a:off x="3465687" y="276726"/>
            <a:ext cx="8553860" cy="5796696"/>
          </a:xfrm>
        </p:spPr>
        <p:txBody>
          <a:bodyPr>
            <a:normAutofit/>
          </a:bodyPr>
          <a:lstStyle/>
          <a:p>
            <a:pPr marL="0" indent="0" algn="ctr">
              <a:buNone/>
            </a:pPr>
            <a:r>
              <a:rPr lang="fr-FR" sz="4400" b="1" dirty="0">
                <a:solidFill>
                  <a:srgbClr val="FF66CC"/>
                </a:solidFill>
                <a:latin typeface="Century Gothic" panose="020B0502020202020204" pitchFamily="34" charset="0"/>
              </a:rPr>
              <a:t>L’oral </a:t>
            </a:r>
            <a:r>
              <a:rPr lang="fr-FR" sz="4400" b="1" dirty="0">
                <a:latin typeface="Century Gothic" panose="020B0502020202020204" pitchFamily="34" charset="0"/>
              </a:rPr>
              <a:t>est l’un des objectifs essentiels de l’école maternelle et concerne tous les domaines.</a:t>
            </a:r>
            <a:br>
              <a:rPr lang="fr-FR" sz="4400" b="1" dirty="0">
                <a:latin typeface="Century Gothic" panose="020B0502020202020204" pitchFamily="34" charset="0"/>
              </a:rPr>
            </a:br>
            <a:endParaRPr lang="fr-FR" sz="4400" b="1" dirty="0">
              <a:latin typeface="Century Gothic" panose="020B0502020202020204" pitchFamily="34" charset="0"/>
            </a:endParaRPr>
          </a:p>
          <a:p>
            <a:pPr marL="0" indent="0" algn="ctr">
              <a:buNone/>
            </a:pPr>
            <a:endParaRPr lang="fr-FR" sz="4400" b="1" dirty="0">
              <a:solidFill>
                <a:schemeClr val="tx1"/>
              </a:solidFill>
              <a:latin typeface="Century Gothic" panose="020B0502020202020204" pitchFamily="34" charset="0"/>
            </a:endParaRPr>
          </a:p>
        </p:txBody>
      </p:sp>
      <p:pic>
        <p:nvPicPr>
          <p:cNvPr id="1026" name="Image 1"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l="7780" t="11302" r="14482" b="9146"/>
          <a:stretch>
            <a:fillRect/>
          </a:stretch>
        </p:blipFill>
        <p:spPr bwMode="auto">
          <a:xfrm>
            <a:off x="816077" y="276726"/>
            <a:ext cx="1562137" cy="111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p:cNvGrpSpPr/>
          <p:nvPr/>
        </p:nvGrpSpPr>
        <p:grpSpPr>
          <a:xfrm>
            <a:off x="3842751" y="2680783"/>
            <a:ext cx="7109651" cy="4177217"/>
            <a:chOff x="3842751" y="2680783"/>
            <a:chExt cx="7109651" cy="4177217"/>
          </a:xfrm>
        </p:grpSpPr>
        <p:pic>
          <p:nvPicPr>
            <p:cNvPr id="4" name="Picture 2" descr="marionnet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174" y="4639678"/>
              <a:ext cx="1628775"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099" y="3388217"/>
              <a:ext cx="3140075" cy="3469783"/>
            </a:xfrm>
            <a:prstGeom prst="rect">
              <a:avLst/>
            </a:prstGeom>
            <a:noFill/>
            <a:extLst>
              <a:ext uri="{909E8E84-426E-40DD-AFC4-6F175D3DCCD1}">
                <a14:hiddenFill xmlns:a14="http://schemas.microsoft.com/office/drawing/2010/main">
                  <a:solidFill>
                    <a:srgbClr val="FFFFFF"/>
                  </a:solidFill>
                </a14:hiddenFill>
              </a:ext>
            </a:extLst>
          </p:spPr>
        </p:pic>
        <p:sp>
          <p:nvSpPr>
            <p:cNvPr id="5" name="Bulle ronde 4"/>
            <p:cNvSpPr/>
            <p:nvPr/>
          </p:nvSpPr>
          <p:spPr>
            <a:xfrm>
              <a:off x="3842751" y="3675290"/>
              <a:ext cx="1841500" cy="1040232"/>
            </a:xfrm>
            <a:prstGeom prst="wedgeEllipseCallout">
              <a:avLst>
                <a:gd name="adj1" fmla="val 79168"/>
                <a:gd name="adj2" fmla="val 3686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à coins arrondis 5"/>
            <p:cNvSpPr/>
            <p:nvPr/>
          </p:nvSpPr>
          <p:spPr>
            <a:xfrm>
              <a:off x="6451065" y="2716809"/>
              <a:ext cx="914400" cy="584200"/>
            </a:xfrm>
            <a:prstGeom prst="wedgeRoundRectCallout">
              <a:avLst>
                <a:gd name="adj1" fmla="val 69167"/>
                <a:gd name="adj2" fmla="val 108647"/>
                <a:gd name="adj3" fmla="val 16667"/>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ensées 6"/>
            <p:cNvSpPr/>
            <p:nvPr/>
          </p:nvSpPr>
          <p:spPr>
            <a:xfrm>
              <a:off x="9168053" y="3143324"/>
              <a:ext cx="1784349" cy="1052082"/>
            </a:xfrm>
            <a:prstGeom prst="cloudCallout">
              <a:avLst>
                <a:gd name="adj1" fmla="val -66384"/>
                <a:gd name="adj2" fmla="val 94944"/>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410992" y="2680783"/>
              <a:ext cx="491707" cy="988582"/>
            </a:xfrm>
            <a:prstGeom prst="wedgeRectCallout">
              <a:avLst>
                <a:gd name="adj1" fmla="val -34166"/>
                <a:gd name="adj2" fmla="val 7020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Bulle ronde 9"/>
            <p:cNvSpPr/>
            <p:nvPr/>
          </p:nvSpPr>
          <p:spPr>
            <a:xfrm>
              <a:off x="5708508" y="3008909"/>
              <a:ext cx="735189" cy="917581"/>
            </a:xfrm>
            <a:prstGeom prst="wedgeEllipseCallout">
              <a:avLst>
                <a:gd name="adj1" fmla="val 169114"/>
                <a:gd name="adj2" fmla="val 10062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35732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3383" y="-8467"/>
            <a:ext cx="92343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1"/>
          <p:cNvSpPr>
            <a:spLocks noGrp="1"/>
          </p:cNvSpPr>
          <p:nvPr>
            <p:ph type="title"/>
          </p:nvPr>
        </p:nvSpPr>
        <p:spPr>
          <a:xfrm>
            <a:off x="0" y="767644"/>
            <a:ext cx="3465689" cy="5305778"/>
          </a:xfrm>
          <a:solidFill>
            <a:srgbClr val="660066"/>
          </a:solidFill>
        </p:spPr>
        <p:txBody>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sz="3600" b="1" dirty="0">
                <a:solidFill>
                  <a:schemeClr val="bg1"/>
                </a:solidFill>
                <a:latin typeface="Century Gothic" panose="020B0502020202020204" pitchFamily="34" charset="0"/>
              </a:rPr>
              <a:t>LES  CINQ DOMAINES D’APPREN-TISSAGE</a:t>
            </a:r>
          </a:p>
        </p:txBody>
      </p:sp>
      <p:sp>
        <p:nvSpPr>
          <p:cNvPr id="2" name="Rectangle 1"/>
          <p:cNvSpPr/>
          <p:nvPr/>
        </p:nvSpPr>
        <p:spPr>
          <a:xfrm>
            <a:off x="3793524" y="6390968"/>
            <a:ext cx="5614219" cy="275303"/>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C7AC5F-79EB-48D8-981C-9EB20E3B5C1A}"/>
              </a:ext>
            </a:extLst>
          </p:cNvPr>
          <p:cNvSpPr/>
          <p:nvPr/>
        </p:nvSpPr>
        <p:spPr>
          <a:xfrm>
            <a:off x="3647768" y="4719485"/>
            <a:ext cx="5614219" cy="284203"/>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Acquérir les premiers outils mathématiques</a:t>
            </a:r>
          </a:p>
        </p:txBody>
      </p:sp>
      <p:sp>
        <p:nvSpPr>
          <p:cNvPr id="6" name="Rectangle 5">
            <a:extLst>
              <a:ext uri="{FF2B5EF4-FFF2-40B4-BE49-F238E27FC236}">
                <a16:creationId xmlns:a16="http://schemas.microsoft.com/office/drawing/2014/main" id="{B1262F45-6BB1-4B8B-9E81-0B552FE0EE10}"/>
              </a:ext>
            </a:extLst>
          </p:cNvPr>
          <p:cNvSpPr/>
          <p:nvPr/>
        </p:nvSpPr>
        <p:spPr>
          <a:xfrm>
            <a:off x="3793524" y="5003688"/>
            <a:ext cx="5614219" cy="413886"/>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2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FF9BD355-E05C-4814-B689-520A9B0B60BC}"/>
              </a:ext>
            </a:extLst>
          </p:cNvPr>
          <p:cNvSpPr txBox="1">
            <a:spLocks/>
          </p:cNvSpPr>
          <p:nvPr/>
        </p:nvSpPr>
        <p:spPr>
          <a:xfrm>
            <a:off x="0" y="5822302"/>
            <a:ext cx="12192000" cy="1035698"/>
          </a:xfrm>
          <a:prstGeom prst="rect">
            <a:avLst/>
          </a:prstGeom>
          <a:solidFill>
            <a:srgbClr val="33CC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MOBILISER LE LANGAGE DANS TOUTES SES DIMENSIONS</a:t>
            </a:r>
          </a:p>
        </p:txBody>
      </p:sp>
      <p:sp>
        <p:nvSpPr>
          <p:cNvPr id="5" name="Rectangle 4">
            <a:extLst>
              <a:ext uri="{FF2B5EF4-FFF2-40B4-BE49-F238E27FC236}">
                <a16:creationId xmlns:a16="http://schemas.microsoft.com/office/drawing/2014/main" id="{C6E271BC-31D3-4AD7-A7C8-8588CB6E54E8}"/>
              </a:ext>
            </a:extLst>
          </p:cNvPr>
          <p:cNvSpPr/>
          <p:nvPr/>
        </p:nvSpPr>
        <p:spPr>
          <a:xfrm>
            <a:off x="0" y="0"/>
            <a:ext cx="3041780" cy="5822302"/>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Le guide indispensable pour réussir l&amp;#39;entrée en maternelle - Milan presse">
            <a:extLst>
              <a:ext uri="{FF2B5EF4-FFF2-40B4-BE49-F238E27FC236}">
                <a16:creationId xmlns:a16="http://schemas.microsoft.com/office/drawing/2014/main" id="{C115C1CF-3D89-4B58-9F9C-97E08283B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19" t="-1" r="587" b="779"/>
          <a:stretch/>
        </p:blipFill>
        <p:spPr bwMode="auto">
          <a:xfrm>
            <a:off x="2844799" y="0"/>
            <a:ext cx="9347201" cy="582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56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FF9BD355-E05C-4814-B689-520A9B0B60BC}"/>
              </a:ext>
            </a:extLst>
          </p:cNvPr>
          <p:cNvSpPr txBox="1">
            <a:spLocks/>
          </p:cNvSpPr>
          <p:nvPr/>
        </p:nvSpPr>
        <p:spPr>
          <a:xfrm>
            <a:off x="0" y="5822302"/>
            <a:ext cx="12192000" cy="1035698"/>
          </a:xfrm>
          <a:prstGeom prst="rect">
            <a:avLst/>
          </a:prstGeom>
          <a:solidFill>
            <a:srgbClr val="33CCCC"/>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MOBILISER LE LANGAGE DANS TOUTES SES DIMENSIONS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L’oral</a:t>
            </a:r>
          </a:p>
        </p:txBody>
      </p:sp>
      <p:sp>
        <p:nvSpPr>
          <p:cNvPr id="5" name="Rectangle 4">
            <a:extLst>
              <a:ext uri="{FF2B5EF4-FFF2-40B4-BE49-F238E27FC236}">
                <a16:creationId xmlns:a16="http://schemas.microsoft.com/office/drawing/2014/main" id="{C6E271BC-31D3-4AD7-A7C8-8588CB6E54E8}"/>
              </a:ext>
            </a:extLst>
          </p:cNvPr>
          <p:cNvSpPr/>
          <p:nvPr/>
        </p:nvSpPr>
        <p:spPr>
          <a:xfrm>
            <a:off x="-1" y="0"/>
            <a:ext cx="3870337" cy="5822302"/>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6C3D6D0-0FB9-4A39-81C8-0CFAD18E2949}"/>
              </a:ext>
            </a:extLst>
          </p:cNvPr>
          <p:cNvSpPr/>
          <p:nvPr/>
        </p:nvSpPr>
        <p:spPr>
          <a:xfrm>
            <a:off x="9692641" y="0"/>
            <a:ext cx="2499360" cy="5822302"/>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jeu de rôle">
            <a:extLst>
              <a:ext uri="{FF2B5EF4-FFF2-40B4-BE49-F238E27FC236}">
                <a16:creationId xmlns:a16="http://schemas.microsoft.com/office/drawing/2014/main" id="{A5422917-D1FC-4B3A-BB2A-E5036ECD2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38" y="0"/>
            <a:ext cx="5822302" cy="5822302"/>
          </a:xfrm>
          <a:prstGeom prst="rect">
            <a:avLst/>
          </a:prstGeom>
          <a:noFill/>
          <a:extLst>
            <a:ext uri="{909E8E84-426E-40DD-AFC4-6F175D3DCCD1}">
              <a14:hiddenFill xmlns:a14="http://schemas.microsoft.com/office/drawing/2010/main">
                <a:solidFill>
                  <a:srgbClr val="FFFFFF"/>
                </a:solidFill>
              </a14:hiddenFill>
            </a:ext>
          </a:extLst>
        </p:spPr>
      </p:pic>
      <p:sp>
        <p:nvSpPr>
          <p:cNvPr id="2" name="Organigramme : Alternative 1">
            <a:extLst>
              <a:ext uri="{FF2B5EF4-FFF2-40B4-BE49-F238E27FC236}">
                <a16:creationId xmlns:a16="http://schemas.microsoft.com/office/drawing/2014/main" id="{A2C35AFD-060A-4E61-8933-BB74BA51603A}"/>
              </a:ext>
            </a:extLst>
          </p:cNvPr>
          <p:cNvSpPr/>
          <p:nvPr/>
        </p:nvSpPr>
        <p:spPr>
          <a:xfrm>
            <a:off x="820158" y="797767"/>
            <a:ext cx="2230017"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OSER COMMUNIQUER</a:t>
            </a:r>
          </a:p>
        </p:txBody>
      </p:sp>
      <p:sp>
        <p:nvSpPr>
          <p:cNvPr id="9" name="Organigramme : Alternative 8">
            <a:extLst>
              <a:ext uri="{FF2B5EF4-FFF2-40B4-BE49-F238E27FC236}">
                <a16:creationId xmlns:a16="http://schemas.microsoft.com/office/drawing/2014/main" id="{5E1E571C-158D-42C3-BE6B-92366FD83BAC}"/>
              </a:ext>
            </a:extLst>
          </p:cNvPr>
          <p:cNvSpPr/>
          <p:nvPr/>
        </p:nvSpPr>
        <p:spPr>
          <a:xfrm>
            <a:off x="1299130" y="2444620"/>
            <a:ext cx="2230017"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ENRICHIR SON VOCABULAIRE</a:t>
            </a:r>
          </a:p>
        </p:txBody>
      </p:sp>
      <p:sp>
        <p:nvSpPr>
          <p:cNvPr id="10" name="Organigramme : Alternative 9">
            <a:extLst>
              <a:ext uri="{FF2B5EF4-FFF2-40B4-BE49-F238E27FC236}">
                <a16:creationId xmlns:a16="http://schemas.microsoft.com/office/drawing/2014/main" id="{16C818FA-5B3A-427A-AC71-D3D1B832E740}"/>
              </a:ext>
            </a:extLst>
          </p:cNvPr>
          <p:cNvSpPr/>
          <p:nvPr/>
        </p:nvSpPr>
        <p:spPr>
          <a:xfrm>
            <a:off x="1935166" y="4449147"/>
            <a:ext cx="2230017"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CONSTRUIRE DES PHRASES</a:t>
            </a:r>
          </a:p>
        </p:txBody>
      </p:sp>
      <p:sp>
        <p:nvSpPr>
          <p:cNvPr id="11" name="Organigramme : Alternative 10">
            <a:extLst>
              <a:ext uri="{FF2B5EF4-FFF2-40B4-BE49-F238E27FC236}">
                <a16:creationId xmlns:a16="http://schemas.microsoft.com/office/drawing/2014/main" id="{9C29BF6B-8562-4601-B351-3B860642C1C1}"/>
              </a:ext>
            </a:extLst>
          </p:cNvPr>
          <p:cNvSpPr/>
          <p:nvPr/>
        </p:nvSpPr>
        <p:spPr>
          <a:xfrm>
            <a:off x="9827312" y="611155"/>
            <a:ext cx="2230017"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DECOMPOSER EN SYLLABES ORALES</a:t>
            </a:r>
          </a:p>
        </p:txBody>
      </p:sp>
      <p:sp>
        <p:nvSpPr>
          <p:cNvPr id="12" name="Organigramme : Alternative 11">
            <a:extLst>
              <a:ext uri="{FF2B5EF4-FFF2-40B4-BE49-F238E27FC236}">
                <a16:creationId xmlns:a16="http://schemas.microsoft.com/office/drawing/2014/main" id="{C008E1FA-8B98-49DE-8715-D689050B7B82}"/>
              </a:ext>
            </a:extLst>
          </p:cNvPr>
          <p:cNvSpPr/>
          <p:nvPr/>
        </p:nvSpPr>
        <p:spPr>
          <a:xfrm>
            <a:off x="9416762" y="2380083"/>
            <a:ext cx="2230017"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DISCRIMINER DES SONS</a:t>
            </a:r>
          </a:p>
        </p:txBody>
      </p:sp>
      <p:sp>
        <p:nvSpPr>
          <p:cNvPr id="13" name="Organigramme : Alternative 12">
            <a:extLst>
              <a:ext uri="{FF2B5EF4-FFF2-40B4-BE49-F238E27FC236}">
                <a16:creationId xmlns:a16="http://schemas.microsoft.com/office/drawing/2014/main" id="{7D6A2213-E17B-4A23-861A-80AE1C4DBA62}"/>
              </a:ext>
            </a:extLst>
          </p:cNvPr>
          <p:cNvSpPr/>
          <p:nvPr/>
        </p:nvSpPr>
        <p:spPr>
          <a:xfrm>
            <a:off x="8964543" y="4449147"/>
            <a:ext cx="2584581" cy="849086"/>
          </a:xfrm>
          <a:prstGeom prst="flowChartAlternateProcess">
            <a:avLst/>
          </a:prstGeom>
          <a:solidFill>
            <a:srgbClr val="7DE1D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SAVOIR RACONTER, QUESTIONNER, EXPLIQUER</a:t>
            </a:r>
          </a:p>
        </p:txBody>
      </p:sp>
    </p:spTree>
    <p:extLst>
      <p:ext uri="{BB962C8B-B14F-4D97-AF65-F5344CB8AC3E}">
        <p14:creationId xmlns:p14="http://schemas.microsoft.com/office/powerpoint/2010/main" val="95526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979" y="661676"/>
            <a:ext cx="9273071" cy="5254945"/>
          </a:xfrm>
          <a:prstGeom prst="rect">
            <a:avLst/>
          </a:prstGeom>
          <a:solidFill>
            <a:srgbClr val="66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Gill Sans Nova" panose="020B0602020104020203" pitchFamily="34" charset="0"/>
                <a:ea typeface="+mn-ea"/>
                <a:cs typeface="+mn-cs"/>
              </a:rPr>
              <a:t>PROGRAMME 2021 DE L’ENSEIGNEMENT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DOCALLISME ON STREET"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DOCALLISME ON STREET" panose="020B0603050302020204" pitchFamily="34" charset="0"/>
                <a:ea typeface="+mn-ea"/>
                <a:cs typeface="+mn-cs"/>
              </a:rPr>
              <a:t>      A                    </a:t>
            </a:r>
            <a:r>
              <a:rPr kumimoji="0" lang="fr-FR" sz="5400" b="1" i="0" u="none" strike="noStrike" kern="1200" cap="none" spc="0" normalizeH="0" baseline="0" noProof="0" dirty="0">
                <a:ln>
                  <a:noFill/>
                </a:ln>
                <a:solidFill>
                  <a:prstClr val="white"/>
                </a:solidFill>
                <a:effectLst/>
                <a:uLnTx/>
                <a:uFillTx/>
                <a:latin typeface="Gill Sans Nova" panose="020B0602020104020203" pitchFamily="34" charset="0"/>
                <a:ea typeface="+mn-ea"/>
                <a:cs typeface="+mn-cs"/>
              </a:rPr>
              <a:t> </a:t>
            </a:r>
            <a:r>
              <a:rPr kumimoji="0" lang="fr-FR" sz="5400" b="1" i="0" u="none" strike="noStrike" kern="1200" cap="none" spc="0" normalizeH="0" baseline="0" noProof="0" dirty="0">
                <a:ln>
                  <a:noFill/>
                </a:ln>
                <a:solidFill>
                  <a:prstClr val="white"/>
                </a:solidFill>
                <a:effectLst/>
                <a:uLnTx/>
                <a:uFillTx/>
                <a:latin typeface="DOCALLISME ON STREET" panose="020B0603050302020204" pitchFamily="34" charset="0"/>
                <a:ea typeface="+mn-ea"/>
                <a:cs typeface="+mn-cs"/>
              </a:rPr>
              <a:t>MATERNELLE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400" b="1" i="0" u="none" strike="noStrike" kern="1200" cap="none" spc="0" normalizeH="0" baseline="0" noProof="0" dirty="0">
              <a:ln>
                <a:noFill/>
              </a:ln>
              <a:solidFill>
                <a:prstClr val="white"/>
              </a:solidFill>
              <a:effectLst/>
              <a:uLnTx/>
              <a:uFillTx/>
              <a:latin typeface="Gill Sans Nova" panose="020B06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400" b="1" i="0" u="none" strike="noStrike" kern="1200" cap="none" spc="0" normalizeH="0" baseline="0" noProof="0" dirty="0">
              <a:ln>
                <a:noFill/>
              </a:ln>
              <a:solidFill>
                <a:prstClr val="white"/>
              </a:solidFill>
              <a:effectLst/>
              <a:uLnTx/>
              <a:uFillTx/>
              <a:latin typeface="Gill Sans Nova" panose="020B0602020104020203" pitchFamily="34" charset="0"/>
              <a:ea typeface="+mn-ea"/>
              <a:cs typeface="+mn-cs"/>
            </a:endParaRPr>
          </a:p>
        </p:txBody>
      </p:sp>
      <p:sp>
        <p:nvSpPr>
          <p:cNvPr id="3" name="Sous-titre 2"/>
          <p:cNvSpPr>
            <a:spLocks noGrp="1"/>
          </p:cNvSpPr>
          <p:nvPr>
            <p:ph type="subTitle" idx="1"/>
          </p:nvPr>
        </p:nvSpPr>
        <p:spPr>
          <a:xfrm>
            <a:off x="1435492" y="5241481"/>
            <a:ext cx="7315200" cy="675140"/>
          </a:xfrm>
        </p:spPr>
        <p:txBody>
          <a:bodyPr>
            <a:normAutofit fontScale="70000" lnSpcReduction="20000"/>
          </a:bodyPr>
          <a:lstStyle/>
          <a:p>
            <a:pPr algn="ctr"/>
            <a:r>
              <a:rPr lang="fr-FR" sz="4000" b="1">
                <a:solidFill>
                  <a:schemeClr val="accent1">
                    <a:lumMod val="20000"/>
                    <a:lumOff val="80000"/>
                  </a:schemeClr>
                </a:solidFill>
                <a:latin typeface="Century Gothic" panose="020B0502020202020204" pitchFamily="34" charset="0"/>
              </a:rPr>
              <a:t>Partie 1- Communication  </a:t>
            </a:r>
            <a:r>
              <a:rPr lang="fr-FR" sz="4000" b="1" dirty="0">
                <a:solidFill>
                  <a:schemeClr val="accent1">
                    <a:lumMod val="20000"/>
                    <a:lumOff val="80000"/>
                  </a:schemeClr>
                </a:solidFill>
                <a:latin typeface="Century Gothic" panose="020B0502020202020204" pitchFamily="34" charset="0"/>
              </a:rPr>
              <a:t>aux  familles </a:t>
            </a:r>
          </a:p>
        </p:txBody>
      </p:sp>
      <p:sp>
        <p:nvSpPr>
          <p:cNvPr id="4" name="ZoneTexte 3"/>
          <p:cNvSpPr txBox="1"/>
          <p:nvPr/>
        </p:nvSpPr>
        <p:spPr>
          <a:xfrm>
            <a:off x="624808" y="6395141"/>
            <a:ext cx="1141914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Mauricette BODIN, Pôle PEP  - Enseignement Catholique de Loire-Atlantique – Septembre 2021</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48" y="6104709"/>
            <a:ext cx="1082180" cy="730471"/>
          </a:xfrm>
          <a:prstGeom prst="rect">
            <a:avLst/>
          </a:prstGeom>
        </p:spPr>
      </p:pic>
      <p:pic>
        <p:nvPicPr>
          <p:cNvPr id="10" name="Picture 2" descr="Ecole maternelle | Mairie de Véron">
            <a:extLst>
              <a:ext uri="{FF2B5EF4-FFF2-40B4-BE49-F238E27FC236}">
                <a16:creationId xmlns:a16="http://schemas.microsoft.com/office/drawing/2014/main" id="{3007EFC4-807E-4137-B9BA-38B4BF76BF6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5613" y="2338301"/>
            <a:ext cx="3195484" cy="23966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ussir_maternelle">
            <a:extLst>
              <a:ext uri="{FF2B5EF4-FFF2-40B4-BE49-F238E27FC236}">
                <a16:creationId xmlns:a16="http://schemas.microsoft.com/office/drawing/2014/main" id="{28FBC531-C3D7-4BF1-AD70-4E232F080C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43" r="33191"/>
          <a:stretch/>
        </p:blipFill>
        <p:spPr bwMode="auto">
          <a:xfrm>
            <a:off x="9267092" y="661675"/>
            <a:ext cx="2824590" cy="52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88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FF9BD355-E05C-4814-B689-520A9B0B60BC}"/>
              </a:ext>
            </a:extLst>
          </p:cNvPr>
          <p:cNvSpPr txBox="1">
            <a:spLocks/>
          </p:cNvSpPr>
          <p:nvPr/>
        </p:nvSpPr>
        <p:spPr>
          <a:xfrm>
            <a:off x="0" y="5822302"/>
            <a:ext cx="12192000" cy="1035698"/>
          </a:xfrm>
          <a:prstGeom prst="rect">
            <a:avLst/>
          </a:prstGeom>
          <a:solidFill>
            <a:srgbClr val="33CCCC"/>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MOBILISER LE LANGAGE DANS TOUTES SES DIMENSIONS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L’écrit</a:t>
            </a:r>
          </a:p>
        </p:txBody>
      </p:sp>
      <p:sp>
        <p:nvSpPr>
          <p:cNvPr id="5" name="Rectangle 4">
            <a:extLst>
              <a:ext uri="{FF2B5EF4-FFF2-40B4-BE49-F238E27FC236}">
                <a16:creationId xmlns:a16="http://schemas.microsoft.com/office/drawing/2014/main" id="{C6E271BC-31D3-4AD7-A7C8-8588CB6E54E8}"/>
              </a:ext>
            </a:extLst>
          </p:cNvPr>
          <p:cNvSpPr/>
          <p:nvPr/>
        </p:nvSpPr>
        <p:spPr>
          <a:xfrm>
            <a:off x="0" y="0"/>
            <a:ext cx="3041780" cy="5822302"/>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6DF4703C-5368-451B-B673-C80AD917B0D8}"/>
              </a:ext>
            </a:extLst>
          </p:cNvPr>
          <p:cNvPicPr>
            <a:picLocks noChangeAspect="1"/>
          </p:cNvPicPr>
          <p:nvPr/>
        </p:nvPicPr>
        <p:blipFill>
          <a:blip r:embed="rId3"/>
          <a:stretch>
            <a:fillRect/>
          </a:stretch>
        </p:blipFill>
        <p:spPr>
          <a:xfrm>
            <a:off x="3041780" y="0"/>
            <a:ext cx="7763069" cy="5822302"/>
          </a:xfrm>
          <a:prstGeom prst="rect">
            <a:avLst/>
          </a:prstGeom>
        </p:spPr>
      </p:pic>
      <p:sp>
        <p:nvSpPr>
          <p:cNvPr id="8" name="Rectangle 7">
            <a:extLst>
              <a:ext uri="{FF2B5EF4-FFF2-40B4-BE49-F238E27FC236}">
                <a16:creationId xmlns:a16="http://schemas.microsoft.com/office/drawing/2014/main" id="{76C3D6D0-0FB9-4A39-81C8-0CFAD18E2949}"/>
              </a:ext>
            </a:extLst>
          </p:cNvPr>
          <p:cNvSpPr/>
          <p:nvPr/>
        </p:nvSpPr>
        <p:spPr>
          <a:xfrm>
            <a:off x="10804849" y="0"/>
            <a:ext cx="1387151" cy="5822302"/>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rganigramme : Alternative 8">
            <a:extLst>
              <a:ext uri="{FF2B5EF4-FFF2-40B4-BE49-F238E27FC236}">
                <a16:creationId xmlns:a16="http://schemas.microsoft.com/office/drawing/2014/main" id="{06C1A2BE-C56E-4CEF-BF3E-2AD24D9D2E86}"/>
              </a:ext>
            </a:extLst>
          </p:cNvPr>
          <p:cNvSpPr/>
          <p:nvPr/>
        </p:nvSpPr>
        <p:spPr>
          <a:xfrm>
            <a:off x="820158" y="797767"/>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ECOUTER ET COMPRENDRE UNE HISTOIRE….</a:t>
            </a:r>
          </a:p>
        </p:txBody>
      </p:sp>
      <p:sp>
        <p:nvSpPr>
          <p:cNvPr id="10" name="Organigramme : Alternative 9">
            <a:extLst>
              <a:ext uri="{FF2B5EF4-FFF2-40B4-BE49-F238E27FC236}">
                <a16:creationId xmlns:a16="http://schemas.microsoft.com/office/drawing/2014/main" id="{958BD09F-41F0-49C0-95D7-ED634EFA13D9}"/>
              </a:ext>
            </a:extLst>
          </p:cNvPr>
          <p:cNvSpPr/>
          <p:nvPr/>
        </p:nvSpPr>
        <p:spPr>
          <a:xfrm>
            <a:off x="1215154" y="2377751"/>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DECOUVRIR A QUOI SERT L’ECRIT</a:t>
            </a:r>
          </a:p>
        </p:txBody>
      </p:sp>
      <p:sp>
        <p:nvSpPr>
          <p:cNvPr id="11" name="Organigramme : Alternative 10">
            <a:extLst>
              <a:ext uri="{FF2B5EF4-FFF2-40B4-BE49-F238E27FC236}">
                <a16:creationId xmlns:a16="http://schemas.microsoft.com/office/drawing/2014/main" id="{1CC1AFDC-7322-4019-A7CA-598F89A3B09E}"/>
              </a:ext>
            </a:extLst>
          </p:cNvPr>
          <p:cNvSpPr/>
          <p:nvPr/>
        </p:nvSpPr>
        <p:spPr>
          <a:xfrm>
            <a:off x="1654629" y="3937518"/>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PRODUIRE DES ECRITS</a:t>
            </a:r>
          </a:p>
        </p:txBody>
      </p:sp>
      <p:sp>
        <p:nvSpPr>
          <p:cNvPr id="12" name="Organigramme : Alternative 11">
            <a:extLst>
              <a:ext uri="{FF2B5EF4-FFF2-40B4-BE49-F238E27FC236}">
                <a16:creationId xmlns:a16="http://schemas.microsoft.com/office/drawing/2014/main" id="{053403C7-901C-4032-BCB9-5F3549FC6AC6}"/>
              </a:ext>
            </a:extLst>
          </p:cNvPr>
          <p:cNvSpPr/>
          <p:nvPr/>
        </p:nvSpPr>
        <p:spPr>
          <a:xfrm>
            <a:off x="9268407" y="300135"/>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DECOUVRIR LE PRINCIPE ALPHABETIQUE</a:t>
            </a:r>
          </a:p>
        </p:txBody>
      </p:sp>
      <p:sp>
        <p:nvSpPr>
          <p:cNvPr id="13" name="Organigramme : Alternative 12">
            <a:extLst>
              <a:ext uri="{FF2B5EF4-FFF2-40B4-BE49-F238E27FC236}">
                <a16:creationId xmlns:a16="http://schemas.microsoft.com/office/drawing/2014/main" id="{86B18C2D-3284-4653-AB00-921C95AFD58D}"/>
              </a:ext>
            </a:extLst>
          </p:cNvPr>
          <p:cNvSpPr/>
          <p:nvPr/>
        </p:nvSpPr>
        <p:spPr>
          <a:xfrm>
            <a:off x="9774435" y="1760376"/>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EXERCER LA MOTRICITE FINE</a:t>
            </a:r>
          </a:p>
        </p:txBody>
      </p:sp>
      <p:sp>
        <p:nvSpPr>
          <p:cNvPr id="14" name="Organigramme : Alternative 13">
            <a:extLst>
              <a:ext uri="{FF2B5EF4-FFF2-40B4-BE49-F238E27FC236}">
                <a16:creationId xmlns:a16="http://schemas.microsoft.com/office/drawing/2014/main" id="{5D90C1C5-8CB2-44E9-9E5C-C099D7879E14}"/>
              </a:ext>
            </a:extLst>
          </p:cNvPr>
          <p:cNvSpPr/>
          <p:nvPr/>
        </p:nvSpPr>
        <p:spPr>
          <a:xfrm>
            <a:off x="9774435" y="2702768"/>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EXERCER LE GESTE GRAPHIQUE</a:t>
            </a:r>
          </a:p>
        </p:txBody>
      </p:sp>
      <p:sp>
        <p:nvSpPr>
          <p:cNvPr id="15" name="Organigramme : Alternative 14">
            <a:extLst>
              <a:ext uri="{FF2B5EF4-FFF2-40B4-BE49-F238E27FC236}">
                <a16:creationId xmlns:a16="http://schemas.microsoft.com/office/drawing/2014/main" id="{1E30D78E-A589-49A2-8DEB-72D99C137F3A}"/>
              </a:ext>
            </a:extLst>
          </p:cNvPr>
          <p:cNvSpPr/>
          <p:nvPr/>
        </p:nvSpPr>
        <p:spPr>
          <a:xfrm>
            <a:off x="9774435" y="3645160"/>
            <a:ext cx="2230017" cy="849086"/>
          </a:xfrm>
          <a:prstGeom prst="flowChartAlternateProcess">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COMMENCER A ECRIRE EN CURSIF</a:t>
            </a:r>
          </a:p>
        </p:txBody>
      </p:sp>
    </p:spTree>
    <p:extLst>
      <p:ext uri="{BB962C8B-B14F-4D97-AF65-F5344CB8AC3E}">
        <p14:creationId xmlns:p14="http://schemas.microsoft.com/office/powerpoint/2010/main" val="1881437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FF9BD355-E05C-4814-B689-520A9B0B60BC}"/>
              </a:ext>
            </a:extLst>
          </p:cNvPr>
          <p:cNvSpPr txBox="1">
            <a:spLocks/>
          </p:cNvSpPr>
          <p:nvPr/>
        </p:nvSpPr>
        <p:spPr>
          <a:xfrm>
            <a:off x="0" y="5822302"/>
            <a:ext cx="12192000" cy="1035698"/>
          </a:xfrm>
          <a:prstGeom prst="rect">
            <a:avLst/>
          </a:prstGeom>
          <a:solidFill>
            <a:srgbClr val="FA0606"/>
          </a:solidFill>
          <a:ln>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AGIR, S’EXPRIMER, COMPRENDRE,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TRAVERS L’ACTIVITE PHYSIQUE</a:t>
            </a:r>
          </a:p>
        </p:txBody>
      </p:sp>
      <p:sp>
        <p:nvSpPr>
          <p:cNvPr id="5" name="Rectangle 4">
            <a:extLst>
              <a:ext uri="{FF2B5EF4-FFF2-40B4-BE49-F238E27FC236}">
                <a16:creationId xmlns:a16="http://schemas.microsoft.com/office/drawing/2014/main" id="{C6E271BC-31D3-4AD7-A7C8-8588CB6E54E8}"/>
              </a:ext>
            </a:extLst>
          </p:cNvPr>
          <p:cNvSpPr/>
          <p:nvPr/>
        </p:nvSpPr>
        <p:spPr>
          <a:xfrm>
            <a:off x="0" y="0"/>
            <a:ext cx="3041780" cy="5822302"/>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Pourquoi une demande de bilan psychomoteur pour un enfant en maternelle">
            <a:extLst>
              <a:ext uri="{FF2B5EF4-FFF2-40B4-BE49-F238E27FC236}">
                <a16:creationId xmlns:a16="http://schemas.microsoft.com/office/drawing/2014/main" id="{536A35DA-37F7-4685-88EA-03D1201EB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780" y="1"/>
            <a:ext cx="9150220" cy="5822301"/>
          </a:xfrm>
          <a:prstGeom prst="rect">
            <a:avLst/>
          </a:prstGeom>
          <a:noFill/>
          <a:extLst>
            <a:ext uri="{909E8E84-426E-40DD-AFC4-6F175D3DCCD1}">
              <a14:hiddenFill xmlns:a14="http://schemas.microsoft.com/office/drawing/2010/main">
                <a:solidFill>
                  <a:srgbClr val="FFFFFF"/>
                </a:solidFill>
              </a14:hiddenFill>
            </a:ext>
          </a:extLst>
        </p:spPr>
      </p:pic>
      <p:sp>
        <p:nvSpPr>
          <p:cNvPr id="6" name="Organigramme : Alternative 5">
            <a:extLst>
              <a:ext uri="{FF2B5EF4-FFF2-40B4-BE49-F238E27FC236}">
                <a16:creationId xmlns:a16="http://schemas.microsoft.com/office/drawing/2014/main" id="{F6ABF114-3700-46AB-867D-5D3B90D3A611}"/>
              </a:ext>
            </a:extLst>
          </p:cNvPr>
          <p:cNvSpPr/>
          <p:nvPr/>
        </p:nvSpPr>
        <p:spPr>
          <a:xfrm>
            <a:off x="867747" y="315687"/>
            <a:ext cx="2614747" cy="849086"/>
          </a:xfrm>
          <a:prstGeom prst="flowChartAlternateProcess">
            <a:avLst/>
          </a:prstGeom>
          <a:solidFill>
            <a:srgbClr val="0000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COURIR, SAUTER, LANCER…</a:t>
            </a:r>
          </a:p>
        </p:txBody>
      </p:sp>
      <p:sp>
        <p:nvSpPr>
          <p:cNvPr id="7" name="Organigramme : Alternative 6">
            <a:extLst>
              <a:ext uri="{FF2B5EF4-FFF2-40B4-BE49-F238E27FC236}">
                <a16:creationId xmlns:a16="http://schemas.microsoft.com/office/drawing/2014/main" id="{6E9BD83C-3F79-4250-9333-AB4CFC6DD463}"/>
              </a:ext>
            </a:extLst>
          </p:cNvPr>
          <p:cNvSpPr/>
          <p:nvPr/>
        </p:nvSpPr>
        <p:spPr>
          <a:xfrm>
            <a:off x="79308" y="1727717"/>
            <a:ext cx="3041780" cy="1388705"/>
          </a:xfrm>
          <a:prstGeom prst="flowChartAlternateProcess">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ENCHAINER SES ACTIONS ET SES DEPLACEMENTS EN FONCTION DES OBSTACLES</a:t>
            </a:r>
          </a:p>
        </p:txBody>
      </p:sp>
      <p:sp>
        <p:nvSpPr>
          <p:cNvPr id="8" name="Organigramme : Alternative 7">
            <a:extLst>
              <a:ext uri="{FF2B5EF4-FFF2-40B4-BE49-F238E27FC236}">
                <a16:creationId xmlns:a16="http://schemas.microsoft.com/office/drawing/2014/main" id="{C423E013-D77B-43A0-9797-EA70D5D4E7CC}"/>
              </a:ext>
            </a:extLst>
          </p:cNvPr>
          <p:cNvSpPr/>
          <p:nvPr/>
        </p:nvSpPr>
        <p:spPr>
          <a:xfrm>
            <a:off x="485192" y="3741578"/>
            <a:ext cx="3582955" cy="849086"/>
          </a:xfrm>
          <a:prstGeom prst="flowChartAlternateProcess">
            <a:avLst/>
          </a:prstGeom>
          <a:solidFill>
            <a:srgbClr val="0000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 DEPLACER AVEC AISANCE DANS DES DIFFERENTS ENVIRONNEMENTS</a:t>
            </a:r>
          </a:p>
        </p:txBody>
      </p:sp>
      <p:sp>
        <p:nvSpPr>
          <p:cNvPr id="9" name="Organigramme : Alternative 8">
            <a:extLst>
              <a:ext uri="{FF2B5EF4-FFF2-40B4-BE49-F238E27FC236}">
                <a16:creationId xmlns:a16="http://schemas.microsoft.com/office/drawing/2014/main" id="{9F921A35-7B04-4CC2-A14E-7DBE2B268D98}"/>
              </a:ext>
            </a:extLst>
          </p:cNvPr>
          <p:cNvSpPr/>
          <p:nvPr/>
        </p:nvSpPr>
        <p:spPr>
          <a:xfrm>
            <a:off x="2528597" y="4861251"/>
            <a:ext cx="3788228" cy="849086"/>
          </a:xfrm>
          <a:prstGeom prst="flowChartAlternateProcess">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COORDONNER SES GESTES AVEC CEUX DES AUTRES</a:t>
            </a:r>
          </a:p>
        </p:txBody>
      </p:sp>
      <p:sp>
        <p:nvSpPr>
          <p:cNvPr id="10" name="Organigramme : Alternative 9">
            <a:extLst>
              <a:ext uri="{FF2B5EF4-FFF2-40B4-BE49-F238E27FC236}">
                <a16:creationId xmlns:a16="http://schemas.microsoft.com/office/drawing/2014/main" id="{16D0DDA5-65E0-402B-913D-4E572C659230}"/>
              </a:ext>
            </a:extLst>
          </p:cNvPr>
          <p:cNvSpPr/>
          <p:nvPr/>
        </p:nvSpPr>
        <p:spPr>
          <a:xfrm>
            <a:off x="7837715" y="4861251"/>
            <a:ext cx="3788228" cy="849086"/>
          </a:xfrm>
          <a:prstGeom prst="flowChartAlternateProcess">
            <a:avLst/>
          </a:prstGeom>
          <a:solidFill>
            <a:srgbClr val="33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COOPERER DANS DES JEUX POUR ATTEINDRE UN BUT</a:t>
            </a:r>
          </a:p>
        </p:txBody>
      </p:sp>
    </p:spTree>
    <p:extLst>
      <p:ext uri="{BB962C8B-B14F-4D97-AF65-F5344CB8AC3E}">
        <p14:creationId xmlns:p14="http://schemas.microsoft.com/office/powerpoint/2010/main" val="326874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 idées pour faire classe à la maison | LaClasse.fr">
            <a:extLst>
              <a:ext uri="{FF2B5EF4-FFF2-40B4-BE49-F238E27FC236}">
                <a16:creationId xmlns:a16="http://schemas.microsoft.com/office/drawing/2014/main" id="{FF18E87D-1371-49FA-B0A6-6358C3966D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421"/>
          <a:stretch/>
        </p:blipFill>
        <p:spPr bwMode="auto">
          <a:xfrm>
            <a:off x="3043508" y="-10160"/>
            <a:ext cx="9138332" cy="5822302"/>
          </a:xfrm>
          <a:prstGeom prst="rect">
            <a:avLst/>
          </a:prstGeom>
          <a:noFill/>
          <a:extLst>
            <a:ext uri="{909E8E84-426E-40DD-AFC4-6F175D3DCCD1}">
              <a14:hiddenFill xmlns:a14="http://schemas.microsoft.com/office/drawing/2010/main">
                <a:solidFill>
                  <a:srgbClr val="FFFFFF"/>
                </a:solidFill>
              </a14:hiddenFill>
            </a:ext>
          </a:extLst>
        </p:spPr>
      </p:pic>
      <p:sp>
        <p:nvSpPr>
          <p:cNvPr id="5" name="Sous-titre 2">
            <a:extLst>
              <a:ext uri="{FF2B5EF4-FFF2-40B4-BE49-F238E27FC236}">
                <a16:creationId xmlns:a16="http://schemas.microsoft.com/office/drawing/2014/main" id="{337F0124-1611-49EE-8AD9-D7DB0E80931F}"/>
              </a:ext>
            </a:extLst>
          </p:cNvPr>
          <p:cNvSpPr txBox="1">
            <a:spLocks/>
          </p:cNvSpPr>
          <p:nvPr/>
        </p:nvSpPr>
        <p:spPr>
          <a:xfrm>
            <a:off x="0" y="5822302"/>
            <a:ext cx="12192000" cy="1035698"/>
          </a:xfrm>
          <a:prstGeom prst="rect">
            <a:avLst/>
          </a:prstGeom>
          <a:solidFill>
            <a:srgbClr val="660066"/>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AGIR, S’EXPRIMER, COMPRENDRE,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 TRAVERS LES ACTIVITES ARTISTIQUES</a:t>
            </a:r>
          </a:p>
        </p:txBody>
      </p:sp>
      <p:sp>
        <p:nvSpPr>
          <p:cNvPr id="6" name="Rectangle 5">
            <a:extLst>
              <a:ext uri="{FF2B5EF4-FFF2-40B4-BE49-F238E27FC236}">
                <a16:creationId xmlns:a16="http://schemas.microsoft.com/office/drawing/2014/main" id="{639DB3C3-08EA-4B1F-8CF1-2B2A4BAA4DB9}"/>
              </a:ext>
            </a:extLst>
          </p:cNvPr>
          <p:cNvSpPr/>
          <p:nvPr/>
        </p:nvSpPr>
        <p:spPr>
          <a:xfrm>
            <a:off x="0" y="0"/>
            <a:ext cx="3041780" cy="5822302"/>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rganigramme : Connecteur 6">
            <a:extLst>
              <a:ext uri="{FF2B5EF4-FFF2-40B4-BE49-F238E27FC236}">
                <a16:creationId xmlns:a16="http://schemas.microsoft.com/office/drawing/2014/main" id="{376B0388-2B7D-4656-8A7C-BD655D8997CD}"/>
              </a:ext>
            </a:extLst>
          </p:cNvPr>
          <p:cNvSpPr/>
          <p:nvPr/>
        </p:nvSpPr>
        <p:spPr>
          <a:xfrm>
            <a:off x="496827" y="559833"/>
            <a:ext cx="2155407" cy="1964094"/>
          </a:xfrm>
          <a:prstGeom prst="flowChartConnector">
            <a:avLst/>
          </a:prstGeom>
          <a:solidFill>
            <a:srgbClr val="FF2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S’EXERCER AU GRAPHISME DECORATIF</a:t>
            </a:r>
          </a:p>
        </p:txBody>
      </p:sp>
      <p:sp>
        <p:nvSpPr>
          <p:cNvPr id="8" name="Organigramme : Connecteur 7">
            <a:extLst>
              <a:ext uri="{FF2B5EF4-FFF2-40B4-BE49-F238E27FC236}">
                <a16:creationId xmlns:a16="http://schemas.microsoft.com/office/drawing/2014/main" id="{5399CDE8-04F3-4A64-AC63-30BF0A6375FF}"/>
              </a:ext>
            </a:extLst>
          </p:cNvPr>
          <p:cNvSpPr/>
          <p:nvPr/>
        </p:nvSpPr>
        <p:spPr>
          <a:xfrm>
            <a:off x="2652234" y="1273624"/>
            <a:ext cx="2700366" cy="2472612"/>
          </a:xfrm>
          <a:prstGeom prst="flowChartConnector">
            <a:avLst/>
          </a:prstGeom>
          <a:solidFill>
            <a:srgbClr val="9C5BC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REALISER DES OBJETS EN VOLUME, DES COMPOSITIONS PLASTIQUES</a:t>
            </a:r>
          </a:p>
        </p:txBody>
      </p:sp>
      <p:sp>
        <p:nvSpPr>
          <p:cNvPr id="9" name="Organigramme : Connecteur 8">
            <a:extLst>
              <a:ext uri="{FF2B5EF4-FFF2-40B4-BE49-F238E27FC236}">
                <a16:creationId xmlns:a16="http://schemas.microsoft.com/office/drawing/2014/main" id="{0D48F82D-D231-47E3-9D9C-C3BDE6E44E07}"/>
              </a:ext>
            </a:extLst>
          </p:cNvPr>
          <p:cNvSpPr/>
          <p:nvPr/>
        </p:nvSpPr>
        <p:spPr>
          <a:xfrm>
            <a:off x="791571" y="3825179"/>
            <a:ext cx="2456939" cy="2127382"/>
          </a:xfrm>
          <a:prstGeom prst="flowChartConnector">
            <a:avLst/>
          </a:prstGeom>
          <a:solidFill>
            <a:srgbClr val="99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S’INTERESSER A L’UNIVERS SONORE</a:t>
            </a:r>
          </a:p>
        </p:txBody>
      </p:sp>
      <p:sp>
        <p:nvSpPr>
          <p:cNvPr id="10" name="Organigramme : Connecteur 9">
            <a:extLst>
              <a:ext uri="{FF2B5EF4-FFF2-40B4-BE49-F238E27FC236}">
                <a16:creationId xmlns:a16="http://schemas.microsoft.com/office/drawing/2014/main" id="{B9138EE1-8441-497F-9CE2-02BD5E618F30}"/>
              </a:ext>
            </a:extLst>
          </p:cNvPr>
          <p:cNvSpPr/>
          <p:nvPr/>
        </p:nvSpPr>
        <p:spPr>
          <a:xfrm>
            <a:off x="3634273" y="3975757"/>
            <a:ext cx="2160038" cy="1773986"/>
          </a:xfrm>
          <a:prstGeom prst="flowChartConnector">
            <a:avLst/>
          </a:prstGeom>
          <a:solidFill>
            <a:srgbClr val="A200A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PRATIQUER DES ARTS DU SPECTACLE VIVANT</a:t>
            </a:r>
          </a:p>
        </p:txBody>
      </p:sp>
      <p:sp>
        <p:nvSpPr>
          <p:cNvPr id="2" name="Organigramme : Connecteur 1">
            <a:extLst>
              <a:ext uri="{FF2B5EF4-FFF2-40B4-BE49-F238E27FC236}">
                <a16:creationId xmlns:a16="http://schemas.microsoft.com/office/drawing/2014/main" id="{ED34B1B0-3C8B-44D3-91B7-B515F792CF76}"/>
              </a:ext>
            </a:extLst>
          </p:cNvPr>
          <p:cNvSpPr/>
          <p:nvPr/>
        </p:nvSpPr>
        <p:spPr>
          <a:xfrm>
            <a:off x="2271983" y="0"/>
            <a:ext cx="1754155" cy="1595535"/>
          </a:xfrm>
          <a:prstGeom prst="flowChartConnector">
            <a:avLst/>
          </a:pr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DESSINER</a:t>
            </a:r>
          </a:p>
        </p:txBody>
      </p:sp>
    </p:spTree>
    <p:extLst>
      <p:ext uri="{BB962C8B-B14F-4D97-AF65-F5344CB8AC3E}">
        <p14:creationId xmlns:p14="http://schemas.microsoft.com/office/powerpoint/2010/main" val="2679321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0" name="Picture 386" descr="C:\Users\Tom\AppData\Local\Microsoft\Windows\Temporary Internet Files\Content.IE5\3TCQXQ9O\MPj04386900000[1].jpg"/>
          <p:cNvPicPr>
            <a:picLocks noChangeAspect="1" noChangeArrowheads="1"/>
          </p:cNvPicPr>
          <p:nvPr/>
        </p:nvPicPr>
        <p:blipFill>
          <a:blip r:embed="rId3" cstate="print"/>
          <a:srcRect/>
          <a:stretch>
            <a:fillRect/>
          </a:stretch>
        </p:blipFill>
        <p:spPr bwMode="auto">
          <a:xfrm>
            <a:off x="3048000" y="0"/>
            <a:ext cx="9144000" cy="6858000"/>
          </a:xfrm>
          <a:prstGeom prst="rect">
            <a:avLst/>
          </a:prstGeom>
          <a:noFill/>
        </p:spPr>
      </p:pic>
      <p:sp>
        <p:nvSpPr>
          <p:cNvPr id="3" name="Sous-titre 2"/>
          <p:cNvSpPr>
            <a:spLocks noGrp="1"/>
          </p:cNvSpPr>
          <p:nvPr>
            <p:ph type="subTitle" idx="1"/>
          </p:nvPr>
        </p:nvSpPr>
        <p:spPr>
          <a:xfrm>
            <a:off x="0" y="5822302"/>
            <a:ext cx="12192000" cy="1035698"/>
          </a:xfrm>
          <a:solidFill>
            <a:srgbClr val="0070C0"/>
          </a:solidFill>
        </p:spPr>
        <p:txBody>
          <a:bodyPr>
            <a:normAutofit/>
          </a:bodyPr>
          <a:lstStyle/>
          <a:p>
            <a:r>
              <a:rPr lang="fr-FR" sz="3600" b="1" dirty="0">
                <a:latin typeface="Century Gothic" panose="020B0502020202020204" pitchFamily="34" charset="0"/>
              </a:rPr>
              <a:t>ACQUERIR LES PREMIERS OUTILS MATHEMATIQUES</a:t>
            </a:r>
          </a:p>
        </p:txBody>
      </p:sp>
      <p:sp>
        <p:nvSpPr>
          <p:cNvPr id="4" name="Rectangle 3">
            <a:extLst>
              <a:ext uri="{FF2B5EF4-FFF2-40B4-BE49-F238E27FC236}">
                <a16:creationId xmlns:a16="http://schemas.microsoft.com/office/drawing/2014/main" id="{08A2657E-CF99-47D1-AC7C-79C32F220F3C}"/>
              </a:ext>
            </a:extLst>
          </p:cNvPr>
          <p:cNvSpPr/>
          <p:nvPr/>
        </p:nvSpPr>
        <p:spPr>
          <a:xfrm>
            <a:off x="0" y="16327"/>
            <a:ext cx="3041780" cy="58223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lèche : pentagone 1">
            <a:extLst>
              <a:ext uri="{FF2B5EF4-FFF2-40B4-BE49-F238E27FC236}">
                <a16:creationId xmlns:a16="http://schemas.microsoft.com/office/drawing/2014/main" id="{5CE7BDC3-2394-481F-B35D-77555F8BA8E4}"/>
              </a:ext>
            </a:extLst>
          </p:cNvPr>
          <p:cNvSpPr/>
          <p:nvPr/>
        </p:nvSpPr>
        <p:spPr>
          <a:xfrm>
            <a:off x="1578429" y="101471"/>
            <a:ext cx="3041780" cy="811763"/>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REALISER UNE COLLECTION ENTRE 1 ET 1O OBJETS</a:t>
            </a:r>
          </a:p>
        </p:txBody>
      </p:sp>
      <p:sp>
        <p:nvSpPr>
          <p:cNvPr id="7" name="Flèche : pentagone 6">
            <a:extLst>
              <a:ext uri="{FF2B5EF4-FFF2-40B4-BE49-F238E27FC236}">
                <a16:creationId xmlns:a16="http://schemas.microsoft.com/office/drawing/2014/main" id="{4DD2DFC1-ADAA-4D72-9A4C-B4BBB0FD3D21}"/>
              </a:ext>
            </a:extLst>
          </p:cNvPr>
          <p:cNvSpPr/>
          <p:nvPr/>
        </p:nvSpPr>
        <p:spPr>
          <a:xfrm>
            <a:off x="214604" y="1019369"/>
            <a:ext cx="3380792" cy="811763"/>
          </a:xfrm>
          <a:prstGeom prst="homePlate">
            <a:avLst/>
          </a:prstGeom>
          <a:solidFill>
            <a:srgbClr val="0000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UTILISER LE DENOMBREMENT POUR COMPARER </a:t>
            </a:r>
          </a:p>
        </p:txBody>
      </p:sp>
      <p:sp>
        <p:nvSpPr>
          <p:cNvPr id="8" name="Flèche : pentagone 7">
            <a:extLst>
              <a:ext uri="{FF2B5EF4-FFF2-40B4-BE49-F238E27FC236}">
                <a16:creationId xmlns:a16="http://schemas.microsoft.com/office/drawing/2014/main" id="{B6F5E1A9-E206-437E-9B10-30040179C237}"/>
              </a:ext>
            </a:extLst>
          </p:cNvPr>
          <p:cNvSpPr/>
          <p:nvPr/>
        </p:nvSpPr>
        <p:spPr>
          <a:xfrm>
            <a:off x="394996" y="2009583"/>
            <a:ext cx="3380792" cy="811763"/>
          </a:xfrm>
          <a:prstGeom prst="homePlat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DIRE LA SUITE DES NOMBRES JUSQU’À 30</a:t>
            </a:r>
          </a:p>
        </p:txBody>
      </p:sp>
      <p:sp>
        <p:nvSpPr>
          <p:cNvPr id="9" name="Flèche : pentagone 8">
            <a:extLst>
              <a:ext uri="{FF2B5EF4-FFF2-40B4-BE49-F238E27FC236}">
                <a16:creationId xmlns:a16="http://schemas.microsoft.com/office/drawing/2014/main" id="{9AC6A208-4AD7-4542-9A1A-6BDC570277E8}"/>
              </a:ext>
            </a:extLst>
          </p:cNvPr>
          <p:cNvSpPr/>
          <p:nvPr/>
        </p:nvSpPr>
        <p:spPr>
          <a:xfrm>
            <a:off x="111966" y="2995129"/>
            <a:ext cx="3380792" cy="811763"/>
          </a:xfrm>
          <a:prstGeom prst="homePlate">
            <a:avLst/>
          </a:prstGeom>
          <a:solidFill>
            <a:srgbClr val="3333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ET ECRIRE LES NOMBRES EN CHIFFRES JUSQU’À 10 </a:t>
            </a:r>
          </a:p>
        </p:txBody>
      </p:sp>
      <p:sp>
        <p:nvSpPr>
          <p:cNvPr id="10" name="Flèche : pentagone 9">
            <a:extLst>
              <a:ext uri="{FF2B5EF4-FFF2-40B4-BE49-F238E27FC236}">
                <a16:creationId xmlns:a16="http://schemas.microsoft.com/office/drawing/2014/main" id="{6F91D3E8-5E88-422C-86B4-00B1C2921969}"/>
              </a:ext>
            </a:extLst>
          </p:cNvPr>
          <p:cNvSpPr/>
          <p:nvPr/>
        </p:nvSpPr>
        <p:spPr>
          <a:xfrm>
            <a:off x="214604" y="3957341"/>
            <a:ext cx="3380792" cy="811763"/>
          </a:xfrm>
          <a:prstGeom prst="homePlate">
            <a:avLst/>
          </a:prstGeom>
          <a:solidFill>
            <a:srgbClr val="0000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RESOUDRE DES PROBLEMES D’AJOUT, DE RETRAIT… </a:t>
            </a:r>
          </a:p>
        </p:txBody>
      </p:sp>
      <p:sp>
        <p:nvSpPr>
          <p:cNvPr id="11" name="Flèche : pentagone 10">
            <a:extLst>
              <a:ext uri="{FF2B5EF4-FFF2-40B4-BE49-F238E27FC236}">
                <a16:creationId xmlns:a16="http://schemas.microsoft.com/office/drawing/2014/main" id="{501CA770-13A2-4724-BDFD-5BF9FFF5BAC0}"/>
              </a:ext>
            </a:extLst>
          </p:cNvPr>
          <p:cNvSpPr/>
          <p:nvPr/>
        </p:nvSpPr>
        <p:spPr>
          <a:xfrm>
            <a:off x="394996" y="4919553"/>
            <a:ext cx="3380792" cy="811763"/>
          </a:xfrm>
          <a:prstGeom prst="homePlate">
            <a:avLst/>
          </a:prstGeom>
          <a:solidFill>
            <a:srgbClr val="00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NOMMER DES FORMES PLAMES ET DES SOLIDES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5822302"/>
            <a:ext cx="12192000" cy="1035698"/>
          </a:xfrm>
          <a:solidFill>
            <a:srgbClr val="92D050"/>
          </a:solidFill>
        </p:spPr>
        <p:txBody>
          <a:bodyPr>
            <a:normAutofit/>
          </a:bodyPr>
          <a:lstStyle/>
          <a:p>
            <a:r>
              <a:rPr lang="fr-FR" sz="3600" b="1" dirty="0">
                <a:latin typeface="Century Gothic" panose="020B0502020202020204" pitchFamily="34" charset="0"/>
              </a:rPr>
              <a:t>EXPLORER LE MONDE</a:t>
            </a:r>
          </a:p>
        </p:txBody>
      </p:sp>
      <p:sp>
        <p:nvSpPr>
          <p:cNvPr id="4" name="Rectangle 3">
            <a:extLst>
              <a:ext uri="{FF2B5EF4-FFF2-40B4-BE49-F238E27FC236}">
                <a16:creationId xmlns:a16="http://schemas.microsoft.com/office/drawing/2014/main" id="{08A2657E-CF99-47D1-AC7C-79C32F220F3C}"/>
              </a:ext>
            </a:extLst>
          </p:cNvPr>
          <p:cNvSpPr/>
          <p:nvPr/>
        </p:nvSpPr>
        <p:spPr>
          <a:xfrm>
            <a:off x="0" y="0"/>
            <a:ext cx="3041780" cy="58223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raisons d&amp;#39;initier les enfants au jardinage - Depuis mon hamac">
            <a:extLst>
              <a:ext uri="{FF2B5EF4-FFF2-40B4-BE49-F238E27FC236}">
                <a16:creationId xmlns:a16="http://schemas.microsoft.com/office/drawing/2014/main" id="{4612ABB9-F70B-4288-9A16-80B7B6CA0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780" y="-7772"/>
            <a:ext cx="9150220" cy="5822302"/>
          </a:xfrm>
          <a:prstGeom prst="rect">
            <a:avLst/>
          </a:prstGeom>
          <a:noFill/>
          <a:extLst>
            <a:ext uri="{909E8E84-426E-40DD-AFC4-6F175D3DCCD1}">
              <a14:hiddenFill xmlns:a14="http://schemas.microsoft.com/office/drawing/2010/main">
                <a:solidFill>
                  <a:srgbClr val="FFFFFF"/>
                </a:solidFill>
              </a14:hiddenFill>
            </a:ext>
          </a:extLst>
        </p:spPr>
      </p:pic>
      <p:sp>
        <p:nvSpPr>
          <p:cNvPr id="2" name="Soleil 1">
            <a:extLst>
              <a:ext uri="{FF2B5EF4-FFF2-40B4-BE49-F238E27FC236}">
                <a16:creationId xmlns:a16="http://schemas.microsoft.com/office/drawing/2014/main" id="{899B4345-7789-46F3-B1FE-1A907935B548}"/>
              </a:ext>
            </a:extLst>
          </p:cNvPr>
          <p:cNvSpPr/>
          <p:nvPr/>
        </p:nvSpPr>
        <p:spPr>
          <a:xfrm>
            <a:off x="671804" y="65314"/>
            <a:ext cx="3219061" cy="2771191"/>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SE</a:t>
            </a:r>
            <a:r>
              <a:rPr kumimoji="0" lang="fr-FR" sz="1800" b="0"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 </a:t>
            </a:r>
            <a:r>
              <a:rPr kumimoji="0" lang="fr-FR" sz="14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REPERER DANS L’ESPACE ET LE TEMPS</a:t>
            </a:r>
          </a:p>
        </p:txBody>
      </p:sp>
      <p:sp>
        <p:nvSpPr>
          <p:cNvPr id="6" name="Soleil 5">
            <a:extLst>
              <a:ext uri="{FF2B5EF4-FFF2-40B4-BE49-F238E27FC236}">
                <a16:creationId xmlns:a16="http://schemas.microsoft.com/office/drawing/2014/main" id="{14BB0DC2-C371-48EF-9EAE-9EB3C7FD4BF6}"/>
              </a:ext>
            </a:extLst>
          </p:cNvPr>
          <p:cNvSpPr/>
          <p:nvPr/>
        </p:nvSpPr>
        <p:spPr>
          <a:xfrm>
            <a:off x="87086" y="2475725"/>
            <a:ext cx="3393232" cy="3091542"/>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DECOUVRIR LE MONDE DU VIVANT</a:t>
            </a:r>
          </a:p>
        </p:txBody>
      </p:sp>
      <p:sp>
        <p:nvSpPr>
          <p:cNvPr id="7" name="Soleil 6">
            <a:extLst>
              <a:ext uri="{FF2B5EF4-FFF2-40B4-BE49-F238E27FC236}">
                <a16:creationId xmlns:a16="http://schemas.microsoft.com/office/drawing/2014/main" id="{CEE52438-A8F7-41E7-AEDC-7C177EB889E6}"/>
              </a:ext>
            </a:extLst>
          </p:cNvPr>
          <p:cNvSpPr/>
          <p:nvPr/>
        </p:nvSpPr>
        <p:spPr>
          <a:xfrm>
            <a:off x="2904153" y="1475792"/>
            <a:ext cx="3317032" cy="2884714"/>
          </a:xfrm>
          <a:prstGeom prst="su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MANIPULER LA MATIERE ET LES OBJETS</a:t>
            </a:r>
          </a:p>
        </p:txBody>
      </p:sp>
    </p:spTree>
    <p:extLst>
      <p:ext uri="{BB962C8B-B14F-4D97-AF65-F5344CB8AC3E}">
        <p14:creationId xmlns:p14="http://schemas.microsoft.com/office/powerpoint/2010/main" val="2612788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3756454" cy="5305778"/>
          </a:xfrm>
          <a:solidFill>
            <a:srgbClr val="660066"/>
          </a:solidFill>
        </p:spPr>
        <p:txBody>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L’EVALUATION POSITIVE</a:t>
            </a:r>
          </a:p>
        </p:txBody>
      </p:sp>
      <p:sp>
        <p:nvSpPr>
          <p:cNvPr id="5" name="Espace réservé du contenu 4"/>
          <p:cNvSpPr>
            <a:spLocks noGrp="1"/>
          </p:cNvSpPr>
          <p:nvPr>
            <p:ph idx="1"/>
          </p:nvPr>
        </p:nvSpPr>
        <p:spPr>
          <a:xfrm>
            <a:off x="3756454" y="2927555"/>
            <a:ext cx="8813800" cy="4460488"/>
          </a:xfrm>
        </p:spPr>
        <p:txBody>
          <a:bodyPr>
            <a:normAutofit/>
          </a:bodyPr>
          <a:lstStyle/>
          <a:p>
            <a:pPr marL="0" indent="0">
              <a:buNone/>
            </a:pPr>
            <a:r>
              <a:rPr lang="fr-FR" sz="3200" b="1" dirty="0">
                <a:solidFill>
                  <a:srgbClr val="800080"/>
                </a:solidFill>
                <a:latin typeface="Century Gothic" panose="020B0502020202020204" pitchFamily="34" charset="0"/>
              </a:rPr>
              <a:t>Deux outils pour suivre les progrès de l’élève :</a:t>
            </a:r>
          </a:p>
          <a:p>
            <a:r>
              <a:rPr lang="fr-FR" sz="3200" b="1" dirty="0">
                <a:solidFill>
                  <a:srgbClr val="002060"/>
                </a:solidFill>
                <a:latin typeface="Century Gothic" panose="020B0502020202020204" pitchFamily="34" charset="0"/>
              </a:rPr>
              <a:t>un carnet de suivi des apprentissages </a:t>
            </a:r>
            <a:r>
              <a:rPr lang="fr-FR" sz="3200" b="1" dirty="0">
                <a:solidFill>
                  <a:schemeClr val="accent1">
                    <a:lumMod val="75000"/>
                  </a:schemeClr>
                </a:solidFill>
                <a:latin typeface="Century Gothic" panose="020B0502020202020204" pitchFamily="34" charset="0"/>
              </a:rPr>
              <a:t> indique les réussites de l’enfant,</a:t>
            </a:r>
          </a:p>
          <a:p>
            <a:r>
              <a:rPr lang="fr-FR" sz="3200" b="1" dirty="0">
                <a:solidFill>
                  <a:srgbClr val="FF66CC"/>
                </a:solidFill>
                <a:latin typeface="Century Gothic" panose="020B0502020202020204" pitchFamily="34" charset="0"/>
              </a:rPr>
              <a:t>Un outil de synthèse est rempli en fin de GS indiquant le degré de réussite (souvent, pas encore…).</a:t>
            </a:r>
          </a:p>
        </p:txBody>
      </p:sp>
      <p:pic>
        <p:nvPicPr>
          <p:cNvPr id="6" name="Image 1"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t="6322" r="6505" b="5069"/>
          <a:stretch>
            <a:fillRect/>
          </a:stretch>
        </p:blipFill>
        <p:spPr bwMode="auto">
          <a:xfrm rot="922601">
            <a:off x="9664814" y="180793"/>
            <a:ext cx="1986944" cy="2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stretch>
            <a:fillRect/>
          </a:stretch>
        </p:blipFill>
        <p:spPr>
          <a:xfrm>
            <a:off x="4151298" y="109101"/>
            <a:ext cx="5136482" cy="2651823"/>
          </a:xfrm>
          <a:prstGeom prst="rect">
            <a:avLst/>
          </a:prstGeom>
        </p:spPr>
      </p:pic>
    </p:spTree>
    <p:extLst>
      <p:ext uri="{BB962C8B-B14F-4D97-AF65-F5344CB8AC3E}">
        <p14:creationId xmlns:p14="http://schemas.microsoft.com/office/powerpoint/2010/main" val="4108645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22" y="0"/>
            <a:ext cx="607632" cy="688576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p:cNvSpPr txBox="1"/>
          <p:nvPr/>
        </p:nvSpPr>
        <p:spPr>
          <a:xfrm>
            <a:off x="641447" y="146407"/>
            <a:ext cx="10748116"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UNE ÉCOLE QUI PRATIQUE, UNE ÉVALUATION POSITIVE</a:t>
            </a:r>
          </a:p>
        </p:txBody>
      </p:sp>
      <p:pic>
        <p:nvPicPr>
          <p:cNvPr id="10" name="Image 9"/>
          <p:cNvPicPr>
            <a:picLocks noChangeAspect="1"/>
          </p:cNvPicPr>
          <p:nvPr/>
        </p:nvPicPr>
        <p:blipFill rotWithShape="1">
          <a:blip r:embed="rId3"/>
          <a:srcRect l="1335" t="12087" r="1152" b="47192"/>
          <a:stretch/>
        </p:blipFill>
        <p:spPr>
          <a:xfrm>
            <a:off x="108964" y="3009694"/>
            <a:ext cx="12083036" cy="3368040"/>
          </a:xfrm>
          <a:prstGeom prst="rect">
            <a:avLst/>
          </a:prstGeom>
        </p:spPr>
      </p:pic>
      <p:grpSp>
        <p:nvGrpSpPr>
          <p:cNvPr id="3" name="Groupe 2"/>
          <p:cNvGrpSpPr/>
          <p:nvPr/>
        </p:nvGrpSpPr>
        <p:grpSpPr>
          <a:xfrm rot="771937">
            <a:off x="9561593" y="634320"/>
            <a:ext cx="2002222" cy="2181743"/>
            <a:chOff x="7788549" y="731182"/>
            <a:chExt cx="2002222" cy="2181743"/>
          </a:xfrm>
        </p:grpSpPr>
        <p:pic>
          <p:nvPicPr>
            <p:cNvPr id="1026" name="Picture 2"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549" y="731182"/>
              <a:ext cx="2002222" cy="218174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039997" y="1408773"/>
              <a:ext cx="16726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EXTRAIT DE LA SYNTHESE DES ACQUIS</a:t>
              </a:r>
            </a:p>
          </p:txBody>
        </p:sp>
      </p:grpSp>
    </p:spTree>
    <p:extLst>
      <p:ext uri="{BB962C8B-B14F-4D97-AF65-F5344CB8AC3E}">
        <p14:creationId xmlns:p14="http://schemas.microsoft.com/office/powerpoint/2010/main" val="243837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l="64" t="1905"/>
          <a:stretch/>
        </p:blipFill>
        <p:spPr>
          <a:xfrm>
            <a:off x="612638" y="29029"/>
            <a:ext cx="11066992" cy="6727372"/>
          </a:xfrm>
          <a:prstGeom prst="rect">
            <a:avLst/>
          </a:prstGeom>
        </p:spPr>
      </p:pic>
      <p:grpSp>
        <p:nvGrpSpPr>
          <p:cNvPr id="3" name="Groupe 2"/>
          <p:cNvGrpSpPr/>
          <p:nvPr/>
        </p:nvGrpSpPr>
        <p:grpSpPr>
          <a:xfrm rot="771937">
            <a:off x="9972012" y="-68207"/>
            <a:ext cx="2002222" cy="2181743"/>
            <a:chOff x="7788549" y="731182"/>
            <a:chExt cx="2002222" cy="2181743"/>
          </a:xfrm>
        </p:grpSpPr>
        <p:pic>
          <p:nvPicPr>
            <p:cNvPr id="4" name="Picture 2"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549" y="731182"/>
              <a:ext cx="2002222" cy="218174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8039997" y="1408773"/>
              <a:ext cx="16726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EXTRAIT DE LA SYNTHESE DES ACQUIS</a:t>
              </a:r>
            </a:p>
          </p:txBody>
        </p:sp>
      </p:grpSp>
      <p:sp>
        <p:nvSpPr>
          <p:cNvPr id="7" name="Rectangle 6"/>
          <p:cNvSpPr/>
          <p:nvPr/>
        </p:nvSpPr>
        <p:spPr>
          <a:xfrm>
            <a:off x="-1637" y="0"/>
            <a:ext cx="607632" cy="6885763"/>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06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3465689" cy="5305778"/>
          </a:xfrm>
          <a:solidFill>
            <a:srgbClr val="660066"/>
          </a:solidFill>
        </p:spPr>
        <p:txBody>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LES PARCOURS EDUCATIFS</a:t>
            </a:r>
          </a:p>
        </p:txBody>
      </p:sp>
      <p:sp>
        <p:nvSpPr>
          <p:cNvPr id="5" name="Espace réservé du contenu 4"/>
          <p:cNvSpPr>
            <a:spLocks noGrp="1"/>
          </p:cNvSpPr>
          <p:nvPr>
            <p:ph idx="1"/>
          </p:nvPr>
        </p:nvSpPr>
        <p:spPr>
          <a:xfrm>
            <a:off x="3367668" y="3457645"/>
            <a:ext cx="8906882" cy="3953052"/>
          </a:xfrm>
        </p:spPr>
        <p:txBody>
          <a:bodyPr/>
          <a:lstStyle/>
          <a:p>
            <a:pPr marL="0" indent="0">
              <a:buNone/>
            </a:pPr>
            <a:r>
              <a:rPr lang="fr-FR" sz="3200" b="1" dirty="0">
                <a:solidFill>
                  <a:srgbClr val="6600FF"/>
                </a:solidFill>
                <a:latin typeface="Century Gothic" panose="020B0502020202020204" pitchFamily="34" charset="0"/>
                <a:sym typeface="Webdings" panose="05030102010509060703" pitchFamily="18" charset="2"/>
              </a:rPr>
              <a:t>En maternelle, 2 parcours sont à débuter :</a:t>
            </a:r>
          </a:p>
          <a:p>
            <a:pPr marL="0" indent="0">
              <a:buNone/>
            </a:pPr>
            <a:endParaRPr lang="fr-FR" sz="3600" b="1" dirty="0">
              <a:solidFill>
                <a:srgbClr val="6600FF"/>
              </a:solidFill>
              <a:sym typeface="Webdings" panose="05030102010509060703" pitchFamily="18" charset="2"/>
            </a:endParaRPr>
          </a:p>
          <a:p>
            <a:pPr marL="0" indent="0">
              <a:buNone/>
            </a:pPr>
            <a:r>
              <a:rPr lang="fr-FR" sz="3600" b="1" dirty="0">
                <a:sym typeface="Webdings" panose="05030102010509060703" pitchFamily="18" charset="2"/>
              </a:rPr>
              <a:t></a:t>
            </a:r>
            <a:r>
              <a:rPr lang="fr-FR" sz="3600" b="1" dirty="0">
                <a:solidFill>
                  <a:srgbClr val="FFC000"/>
                </a:solidFill>
                <a:latin typeface="Century Gothic" panose="020B0502020202020204" pitchFamily="34" charset="0"/>
              </a:rPr>
              <a:t>PEAC</a:t>
            </a:r>
            <a:r>
              <a:rPr lang="fr-FR" sz="3600" b="1" dirty="0">
                <a:latin typeface="Century Gothic" panose="020B0502020202020204" pitchFamily="34" charset="0"/>
              </a:rPr>
              <a:t> </a:t>
            </a:r>
            <a:r>
              <a:rPr lang="fr-FR" b="1" dirty="0">
                <a:latin typeface="Century Gothic" panose="020B0502020202020204" pitchFamily="34" charset="0"/>
              </a:rPr>
              <a:t>: </a:t>
            </a:r>
            <a:r>
              <a:rPr lang="fr-FR" sz="3200" b="1" dirty="0">
                <a:effectLst>
                  <a:outerShdw blurRad="38100" dist="38100" dir="2700000" algn="tl">
                    <a:srgbClr val="000000">
                      <a:alpha val="43137"/>
                    </a:srgbClr>
                  </a:outerShdw>
                </a:effectLst>
                <a:latin typeface="Century Gothic" panose="020B0502020202020204" pitchFamily="34" charset="0"/>
              </a:rPr>
              <a:t>P</a:t>
            </a:r>
            <a:r>
              <a:rPr lang="fr-FR" b="1" dirty="0">
                <a:latin typeface="Century Gothic" panose="020B0502020202020204" pitchFamily="34" charset="0"/>
              </a:rPr>
              <a:t>arcours </a:t>
            </a:r>
            <a:r>
              <a:rPr lang="fr-FR" sz="3200" b="1" dirty="0">
                <a:effectLst>
                  <a:outerShdw blurRad="38100" dist="38100" dir="2700000" algn="tl">
                    <a:srgbClr val="000000">
                      <a:alpha val="43137"/>
                    </a:srgbClr>
                  </a:outerShdw>
                </a:effectLst>
                <a:latin typeface="Century Gothic" panose="020B0502020202020204" pitchFamily="34" charset="0"/>
              </a:rPr>
              <a:t>E</a:t>
            </a:r>
            <a:r>
              <a:rPr lang="fr-FR" b="1" dirty="0">
                <a:latin typeface="Century Gothic" panose="020B0502020202020204" pitchFamily="34" charset="0"/>
              </a:rPr>
              <a:t>ducatif </a:t>
            </a:r>
            <a:r>
              <a:rPr lang="fr-FR" sz="3200" b="1" dirty="0">
                <a:effectLst>
                  <a:outerShdw blurRad="38100" dist="38100" dir="2700000" algn="tl">
                    <a:srgbClr val="000000">
                      <a:alpha val="43137"/>
                    </a:srgbClr>
                  </a:outerShdw>
                </a:effectLst>
                <a:latin typeface="Century Gothic" panose="020B0502020202020204" pitchFamily="34" charset="0"/>
              </a:rPr>
              <a:t>A</a:t>
            </a:r>
            <a:r>
              <a:rPr lang="fr-FR" b="1" dirty="0">
                <a:latin typeface="Century Gothic" panose="020B0502020202020204" pitchFamily="34" charset="0"/>
              </a:rPr>
              <a:t>rtistique et </a:t>
            </a:r>
            <a:r>
              <a:rPr lang="fr-FR" sz="3200" b="1" dirty="0">
                <a:effectLst>
                  <a:outerShdw blurRad="38100" dist="38100" dir="2700000" algn="tl">
                    <a:srgbClr val="000000">
                      <a:alpha val="43137"/>
                    </a:srgbClr>
                  </a:outerShdw>
                </a:effectLst>
                <a:latin typeface="Century Gothic" panose="020B0502020202020204" pitchFamily="34" charset="0"/>
              </a:rPr>
              <a:t>C</a:t>
            </a:r>
            <a:r>
              <a:rPr lang="fr-FR" b="1" dirty="0">
                <a:latin typeface="Century Gothic" panose="020B0502020202020204" pitchFamily="34" charset="0"/>
              </a:rPr>
              <a:t>ulturel</a:t>
            </a:r>
          </a:p>
          <a:p>
            <a:pPr marL="0" indent="0">
              <a:buNone/>
            </a:pPr>
            <a:r>
              <a:rPr lang="fr-FR" sz="3600" b="1" dirty="0">
                <a:latin typeface="Century Gothic" panose="020B0502020202020204" pitchFamily="34" charset="0"/>
                <a:sym typeface="Webdings" panose="05030102010509060703" pitchFamily="18" charset="2"/>
              </a:rPr>
              <a:t></a:t>
            </a:r>
            <a:r>
              <a:rPr lang="fr-FR" sz="3600" b="1" dirty="0">
                <a:solidFill>
                  <a:srgbClr val="92D050"/>
                </a:solidFill>
                <a:latin typeface="Century Gothic" panose="020B0502020202020204" pitchFamily="34" charset="0"/>
              </a:rPr>
              <a:t>Santé </a:t>
            </a:r>
          </a:p>
          <a:p>
            <a:pPr marL="0" indent="0">
              <a:buNone/>
            </a:pPr>
            <a:r>
              <a:rPr lang="fr-FR" sz="3200" b="1" dirty="0">
                <a:solidFill>
                  <a:srgbClr val="FF3399"/>
                </a:solidFill>
                <a:latin typeface="Century Gothic" panose="020B0502020202020204" pitchFamily="34" charset="0"/>
              </a:rPr>
              <a:t>Ils seront poursuivis jusqu’au cycle 4. </a:t>
            </a:r>
          </a:p>
        </p:txBody>
      </p:sp>
      <p:pic>
        <p:nvPicPr>
          <p:cNvPr id="6" name="Picture 2"/>
          <p:cNvPicPr>
            <a:picLocks noChangeAspect="1" noChangeArrowheads="1"/>
          </p:cNvPicPr>
          <p:nvPr/>
        </p:nvPicPr>
        <p:blipFill>
          <a:blip r:embed="rId3" cstate="print"/>
          <a:srcRect t="23784"/>
          <a:stretch>
            <a:fillRect/>
          </a:stretch>
        </p:blipFill>
        <p:spPr bwMode="auto">
          <a:xfrm>
            <a:off x="5401363" y="624469"/>
            <a:ext cx="4959713" cy="2833176"/>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686274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3465689" cy="5305778"/>
          </a:xfrm>
          <a:solidFill>
            <a:srgbClr val="660066"/>
          </a:solidFill>
        </p:spPr>
        <p:txBody>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LA  LIAISON AVEC LE </a:t>
            </a:r>
            <a:br>
              <a:rPr lang="fr-FR" b="1" dirty="0">
                <a:solidFill>
                  <a:schemeClr val="bg1"/>
                </a:solidFill>
                <a:latin typeface="Century Gothic" panose="020B0502020202020204" pitchFamily="34" charset="0"/>
              </a:rPr>
            </a:br>
            <a:r>
              <a:rPr lang="fr-FR" b="1" dirty="0">
                <a:solidFill>
                  <a:schemeClr val="bg1"/>
                </a:solidFill>
                <a:latin typeface="Century Gothic" panose="020B0502020202020204" pitchFamily="34" charset="0"/>
              </a:rPr>
              <a:t>CYCLE 2</a:t>
            </a:r>
          </a:p>
        </p:txBody>
      </p:sp>
      <p:sp>
        <p:nvSpPr>
          <p:cNvPr id="5" name="Espace réservé du contenu 4"/>
          <p:cNvSpPr>
            <a:spLocks noGrp="1"/>
          </p:cNvSpPr>
          <p:nvPr>
            <p:ph idx="1"/>
          </p:nvPr>
        </p:nvSpPr>
        <p:spPr>
          <a:xfrm>
            <a:off x="3460750" y="2683922"/>
            <a:ext cx="8813800" cy="3953052"/>
          </a:xfrm>
        </p:spPr>
        <p:txBody>
          <a:bodyPr/>
          <a:lstStyle/>
          <a:p>
            <a:r>
              <a:rPr lang="fr-FR" sz="3600" b="1" dirty="0">
                <a:latin typeface="Century Gothic" panose="020B0502020202020204" pitchFamily="34" charset="0"/>
              </a:rPr>
              <a:t>Les enseignants de cycle 1 et les enseignants de cycle 2 travaillent </a:t>
            </a:r>
            <a:r>
              <a:rPr lang="fr-FR" sz="3600" b="1" dirty="0">
                <a:solidFill>
                  <a:srgbClr val="92D050"/>
                </a:solidFill>
                <a:latin typeface="Century Gothic" panose="020B0502020202020204" pitchFamily="34" charset="0"/>
              </a:rPr>
              <a:t>ensemble</a:t>
            </a:r>
            <a:r>
              <a:rPr lang="fr-FR" sz="3600" b="1" dirty="0">
                <a:latin typeface="Century Gothic" panose="020B0502020202020204" pitchFamily="34" charset="0"/>
              </a:rPr>
              <a:t> à la </a:t>
            </a:r>
            <a:r>
              <a:rPr lang="fr-FR" sz="3600" b="1" dirty="0">
                <a:solidFill>
                  <a:srgbClr val="FF66CC"/>
                </a:solidFill>
                <a:latin typeface="Century Gothic" panose="020B0502020202020204" pitchFamily="34" charset="0"/>
              </a:rPr>
              <a:t>continuité des apprentissages</a:t>
            </a:r>
            <a:r>
              <a:rPr lang="fr-FR" b="1" dirty="0">
                <a:solidFill>
                  <a:srgbClr val="FF66CC"/>
                </a:solidFill>
                <a:latin typeface="Century Gothic" panose="020B0502020202020204" pitchFamily="34" charset="0"/>
              </a:rPr>
              <a:t>.</a:t>
            </a:r>
          </a:p>
        </p:txBody>
      </p:sp>
      <p:pic>
        <p:nvPicPr>
          <p:cNvPr id="4" name="Image 3"/>
          <p:cNvPicPr>
            <a:picLocks noChangeAspect="1"/>
          </p:cNvPicPr>
          <p:nvPr/>
        </p:nvPicPr>
        <p:blipFill>
          <a:blip r:embed="rId3"/>
          <a:stretch>
            <a:fillRect/>
          </a:stretch>
        </p:blipFill>
        <p:spPr>
          <a:xfrm>
            <a:off x="3460750" y="345613"/>
            <a:ext cx="8648700" cy="2162175"/>
          </a:xfrm>
          <a:prstGeom prst="rect">
            <a:avLst/>
          </a:prstGeom>
        </p:spPr>
      </p:pic>
      <p:pic>
        <p:nvPicPr>
          <p:cNvPr id="6146"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100" y="3927032"/>
            <a:ext cx="3886200"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19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952239" y="895919"/>
            <a:ext cx="8213725" cy="5190237"/>
          </a:xfrm>
          <a:prstGeom prst="rect">
            <a:avLst/>
          </a:prstGeom>
          <a:solidFill>
            <a:srgbClr val="660066"/>
          </a:solidFill>
          <a:ln w="57150">
            <a:solidFill>
              <a:srgbClr val="9900CC"/>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Espace réservé du contenu 1"/>
          <p:cNvSpPr>
            <a:spLocks noGrp="1"/>
          </p:cNvSpPr>
          <p:nvPr>
            <p:ph idx="1"/>
          </p:nvPr>
        </p:nvSpPr>
        <p:spPr>
          <a:xfrm>
            <a:off x="3952239" y="943703"/>
            <a:ext cx="10515600" cy="4970593"/>
          </a:xfrm>
        </p:spPr>
        <p:txBody>
          <a:bodyPr>
            <a:normAutofit/>
          </a:bodyPr>
          <a:lstStyle/>
          <a:p>
            <a:pPr marL="0" indent="0">
              <a:buNone/>
            </a:pPr>
            <a:r>
              <a:rPr lang="fr-FR" sz="8800" b="1" dirty="0">
                <a:solidFill>
                  <a:schemeClr val="tx1"/>
                </a:solidFill>
                <a:latin typeface="Century Gothic" panose="020B0502020202020204" pitchFamily="34" charset="0"/>
              </a:rPr>
              <a:t>      </a:t>
            </a:r>
            <a:r>
              <a:rPr lang="fr-FR" sz="8800" b="1" dirty="0">
                <a:solidFill>
                  <a:schemeClr val="bg1"/>
                </a:solidFill>
                <a:latin typeface="Century Gothic" panose="020B0502020202020204" pitchFamily="34" charset="0"/>
              </a:rPr>
              <a:t>CYCLE 1</a:t>
            </a:r>
          </a:p>
          <a:p>
            <a:pPr marL="0" indent="0">
              <a:buNone/>
            </a:pPr>
            <a:r>
              <a:rPr lang="fr-FR" sz="5400" b="1" dirty="0">
                <a:solidFill>
                  <a:schemeClr val="bg1"/>
                </a:solidFill>
                <a:latin typeface="Century Gothic" panose="020B0502020202020204" pitchFamily="34" charset="0"/>
              </a:rPr>
              <a:t>   </a:t>
            </a:r>
          </a:p>
          <a:p>
            <a:pPr marL="0" indent="0">
              <a:buNone/>
            </a:pPr>
            <a:r>
              <a:rPr lang="fr-FR" sz="5400" b="1" dirty="0">
                <a:solidFill>
                  <a:schemeClr val="bg1"/>
                </a:solidFill>
                <a:latin typeface="Century Gothic" panose="020B0502020202020204" pitchFamily="34" charset="0"/>
              </a:rPr>
              <a:t>    </a:t>
            </a:r>
            <a:r>
              <a:rPr lang="fr-FR" sz="4800" b="1" dirty="0">
                <a:solidFill>
                  <a:schemeClr val="bg1"/>
                </a:solidFill>
                <a:latin typeface="Century Gothic" panose="020B0502020202020204" pitchFamily="34" charset="0"/>
              </a:rPr>
              <a:t>Cycle des</a:t>
            </a:r>
          </a:p>
          <a:p>
            <a:pPr marL="0" indent="0">
              <a:buNone/>
            </a:pPr>
            <a:r>
              <a:rPr lang="fr-FR" sz="4800" b="1" dirty="0">
                <a:solidFill>
                  <a:schemeClr val="bg1"/>
                </a:solidFill>
                <a:latin typeface="Century Gothic" panose="020B0502020202020204" pitchFamily="34" charset="0"/>
              </a:rPr>
              <a:t>apprentissages</a:t>
            </a:r>
          </a:p>
          <a:p>
            <a:pPr marL="0" indent="0">
              <a:buNone/>
            </a:pPr>
            <a:r>
              <a:rPr lang="fr-FR" sz="4800" b="1" dirty="0">
                <a:solidFill>
                  <a:schemeClr val="bg1"/>
                </a:solidFill>
                <a:latin typeface="Century Gothic" panose="020B0502020202020204" pitchFamily="34" charset="0"/>
              </a:rPr>
              <a:t>     premiers</a:t>
            </a:r>
          </a:p>
        </p:txBody>
      </p:sp>
      <p:pic>
        <p:nvPicPr>
          <p:cNvPr id="6" name="il_fi" descr="http://www.vosquestionsdeparents.fr/uploads/medias/IMAGES_MILAN/logo_jaime_ma_maternelle.jpg"/>
          <p:cNvPicPr>
            <a:picLocks noChangeAspect="1" noChangeArrowheads="1"/>
          </p:cNvPicPr>
          <p:nvPr/>
        </p:nvPicPr>
        <p:blipFill>
          <a:blip r:embed="rId3" r:link="rId4">
            <a:extLst>
              <a:ext uri="{28A0092B-C50C-407E-A947-70E740481C1C}">
                <a14:useLocalDpi xmlns:a14="http://schemas.microsoft.com/office/drawing/2010/main" val="0"/>
              </a:ext>
            </a:extLst>
          </a:blip>
          <a:srcRect l="14311" r="13348"/>
          <a:stretch>
            <a:fillRect/>
          </a:stretch>
        </p:blipFill>
        <p:spPr bwMode="auto">
          <a:xfrm rot="668717">
            <a:off x="8883838" y="2421940"/>
            <a:ext cx="2851961" cy="308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École maternelle et élémentaire | Académie de Lyon">
            <a:extLst>
              <a:ext uri="{FF2B5EF4-FFF2-40B4-BE49-F238E27FC236}">
                <a16:creationId xmlns:a16="http://schemas.microsoft.com/office/drawing/2014/main" id="{EC529795-094F-4844-9012-EB1C881353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168" t="6813" r="15527" b="1"/>
          <a:stretch/>
        </p:blipFill>
        <p:spPr bwMode="auto">
          <a:xfrm>
            <a:off x="-348207" y="848133"/>
            <a:ext cx="4300446" cy="528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02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67644"/>
            <a:ext cx="4164227" cy="5567842"/>
          </a:xfrm>
          <a:solidFill>
            <a:srgbClr val="660066"/>
          </a:solidFill>
        </p:spPr>
        <p:txBody>
          <a:bodyPr/>
          <a:lstStyle/>
          <a:p>
            <a:pPr algn="ctr"/>
            <a:br>
              <a:rPr lang="fr-FR" b="1" dirty="0"/>
            </a:br>
            <a:r>
              <a:rPr lang="fr-FR" sz="4000" b="1" dirty="0">
                <a:solidFill>
                  <a:schemeClr val="bg1"/>
                </a:solidFill>
                <a:latin typeface="Century Gothic" panose="020B0502020202020204" pitchFamily="34" charset="0"/>
              </a:rPr>
              <a:t>CYCLE 1</a:t>
            </a: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L’AGE DES ENFANTS</a:t>
            </a: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LA DUREE DU CYCLE</a:t>
            </a:r>
          </a:p>
        </p:txBody>
      </p:sp>
      <p:sp>
        <p:nvSpPr>
          <p:cNvPr id="7" name="ZoneTexte 6"/>
          <p:cNvSpPr txBox="1"/>
          <p:nvPr/>
        </p:nvSpPr>
        <p:spPr>
          <a:xfrm>
            <a:off x="4371976" y="3299736"/>
            <a:ext cx="70437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6" name="Picture 2" descr="Afficher l'image d'origine"/>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1487" t="4859" r="16631" b="16129"/>
          <a:stretch/>
        </p:blipFill>
        <p:spPr bwMode="auto">
          <a:xfrm>
            <a:off x="4248615" y="4302551"/>
            <a:ext cx="7763758" cy="17708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me 3"/>
          <p:cNvGraphicFramePr/>
          <p:nvPr/>
        </p:nvGraphicFramePr>
        <p:xfrm>
          <a:off x="4371976" y="390293"/>
          <a:ext cx="7640397" cy="43935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lèche droite 2"/>
          <p:cNvSpPr/>
          <p:nvPr/>
        </p:nvSpPr>
        <p:spPr>
          <a:xfrm>
            <a:off x="4356155" y="3512634"/>
            <a:ext cx="7548678" cy="733399"/>
          </a:xfrm>
          <a:prstGeom prst="rightArrow">
            <a:avLst/>
          </a:prstGeom>
          <a:solidFill>
            <a:srgbClr val="80008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ou 4 ans</a:t>
            </a:r>
          </a:p>
        </p:txBody>
      </p:sp>
      <p:pic>
        <p:nvPicPr>
          <p:cNvPr id="5122" name="Picture 2" descr="Afficher l'image d'origine"/>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3700571"/>
            <a:ext cx="1178008" cy="117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6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4633"/>
            <a:ext cx="4164227" cy="6325872"/>
          </a:xfrm>
          <a:solidFill>
            <a:srgbClr val="660066"/>
          </a:solidFill>
        </p:spPr>
        <p:txBody>
          <a:bodyPr/>
          <a:lstStyle/>
          <a:p>
            <a:pPr algn="ctr"/>
            <a:br>
              <a:rPr lang="fr-FR" b="1" dirty="0"/>
            </a:br>
            <a:r>
              <a:rPr lang="fr-FR" sz="4000" b="1" dirty="0">
                <a:solidFill>
                  <a:schemeClr val="bg1"/>
                </a:solidFill>
                <a:latin typeface="Century Gothic" panose="020B0502020202020204" pitchFamily="34" charset="0"/>
              </a:rPr>
              <a:t>CYCLE 1</a:t>
            </a: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L’INSTRUCTION OBLIGATOIRE DANS L’ANNEE DES 3 ANS</a:t>
            </a:r>
          </a:p>
        </p:txBody>
      </p:sp>
      <p:sp>
        <p:nvSpPr>
          <p:cNvPr id="7" name="ZoneTexte 6"/>
          <p:cNvSpPr txBox="1"/>
          <p:nvPr/>
        </p:nvSpPr>
        <p:spPr>
          <a:xfrm>
            <a:off x="4181978" y="2598738"/>
            <a:ext cx="79329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Dans l’année de ses 3 ans, un enfant doit bénéficier de l’instruction obligatoire. </a:t>
            </a:r>
            <a:r>
              <a:rPr kumimoji="0" lang="fr-FR" sz="32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Les apprentissages sont définis dans un programme</a:t>
            </a: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38" y="2085887"/>
            <a:ext cx="3441785" cy="1647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 petit groupe de jeunes Saut Heureusement Banque d'images - 81295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75" y="220662"/>
            <a:ext cx="4286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21490" y="1181100"/>
            <a:ext cx="111109" cy="149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790828" y="1298460"/>
            <a:ext cx="45719" cy="307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227917" y="1384389"/>
            <a:ext cx="48917" cy="7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948246" y="1384389"/>
            <a:ext cx="588285" cy="156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8277558" y="1211740"/>
            <a:ext cx="258973" cy="3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7948246" y="1362009"/>
            <a:ext cx="281354" cy="17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e 18">
            <a:extLst>
              <a:ext uri="{FF2B5EF4-FFF2-40B4-BE49-F238E27FC236}">
                <a16:creationId xmlns:a16="http://schemas.microsoft.com/office/drawing/2014/main" id="{28BC8079-9A05-4425-89D3-6B7EA4108235}"/>
              </a:ext>
            </a:extLst>
          </p:cNvPr>
          <p:cNvGrpSpPr/>
          <p:nvPr/>
        </p:nvGrpSpPr>
        <p:grpSpPr>
          <a:xfrm>
            <a:off x="6832599" y="1181100"/>
            <a:ext cx="1574445" cy="457200"/>
            <a:chOff x="6832599" y="1181100"/>
            <a:chExt cx="1574445" cy="457200"/>
          </a:xfrm>
        </p:grpSpPr>
        <p:sp>
          <p:nvSpPr>
            <p:cNvPr id="3" name="Rectangle 2"/>
            <p:cNvSpPr/>
            <p:nvPr/>
          </p:nvSpPr>
          <p:spPr>
            <a:xfrm>
              <a:off x="6832599" y="1181100"/>
              <a:ext cx="27458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130487" y="1541052"/>
              <a:ext cx="276557" cy="65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p:cNvSpPr/>
          <p:nvPr/>
        </p:nvSpPr>
        <p:spPr>
          <a:xfrm rot="1840362">
            <a:off x="7948246" y="1499488"/>
            <a:ext cx="83127" cy="7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19611242">
            <a:off x="7915657" y="1315187"/>
            <a:ext cx="2397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130487" y="1266080"/>
            <a:ext cx="99113" cy="110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561629" y="1259920"/>
            <a:ext cx="45719" cy="7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4" descr="L&amp;#39;école devrait-elle être obligatoire dès 3 ans ? - Capital.fr">
            <a:extLst>
              <a:ext uri="{FF2B5EF4-FFF2-40B4-BE49-F238E27FC236}">
                <a16:creationId xmlns:a16="http://schemas.microsoft.com/office/drawing/2014/main" id="{69A495B6-42DF-4F16-8528-3CA7F00F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37" r="2213" b="9445"/>
          <a:stretch/>
        </p:blipFill>
        <p:spPr bwMode="auto">
          <a:xfrm>
            <a:off x="8496925" y="4718253"/>
            <a:ext cx="3660638" cy="2123657"/>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5D18A64A-9453-4EEB-A8B7-813F46495C95}"/>
              </a:ext>
            </a:extLst>
          </p:cNvPr>
          <p:cNvPicPr>
            <a:picLocks noChangeAspect="1"/>
          </p:cNvPicPr>
          <p:nvPr/>
        </p:nvPicPr>
        <p:blipFill rotWithShape="1">
          <a:blip r:embed="rId6">
            <a:extLst>
              <a:ext uri="{28A0092B-C50C-407E-A947-70E740481C1C}">
                <a14:useLocalDpi xmlns:a14="http://schemas.microsoft.com/office/drawing/2010/main" val="0"/>
              </a:ext>
            </a:extLst>
          </a:blip>
          <a:srcRect b="7794"/>
          <a:stretch/>
        </p:blipFill>
        <p:spPr>
          <a:xfrm rot="21214332">
            <a:off x="4653908" y="4638660"/>
            <a:ext cx="1564689" cy="208834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40813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4633"/>
            <a:ext cx="4164227" cy="6325872"/>
          </a:xfrm>
          <a:solidFill>
            <a:srgbClr val="660066"/>
          </a:solidFill>
        </p:spPr>
        <p:txBody>
          <a:bodyPr/>
          <a:lstStyle/>
          <a:p>
            <a:pPr algn="ctr"/>
            <a:br>
              <a:rPr lang="fr-FR" b="1" dirty="0"/>
            </a:br>
            <a:r>
              <a:rPr lang="fr-FR" sz="4000" b="1" dirty="0">
                <a:solidFill>
                  <a:schemeClr val="bg1"/>
                </a:solidFill>
                <a:latin typeface="Century Gothic" panose="020B0502020202020204" pitchFamily="34" charset="0"/>
              </a:rPr>
              <a:t>CYCLE 1</a:t>
            </a: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L’INSTRUCTION OBLIGATOIRE DANS L’ANNEE DES 3 ANS</a:t>
            </a:r>
          </a:p>
        </p:txBody>
      </p:sp>
      <p:sp>
        <p:nvSpPr>
          <p:cNvPr id="7" name="ZoneTexte 6"/>
          <p:cNvSpPr txBox="1"/>
          <p:nvPr/>
        </p:nvSpPr>
        <p:spPr>
          <a:xfrm>
            <a:off x="4755689" y="4450488"/>
            <a:ext cx="70437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 petite section,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aménagement du temps  peut être demandée par la famille, pour l’après-midi.  </a:t>
            </a: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38" y="2085887"/>
            <a:ext cx="3441785" cy="16477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2599" y="1181100"/>
            <a:ext cx="27458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721490" y="1181100"/>
            <a:ext cx="111109" cy="149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790828" y="1298460"/>
            <a:ext cx="45719" cy="307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227917" y="1384389"/>
            <a:ext cx="48917" cy="7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948246" y="1384389"/>
            <a:ext cx="588285" cy="156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8277558" y="1211740"/>
            <a:ext cx="258973" cy="3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7948246" y="1362009"/>
            <a:ext cx="281354" cy="17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130487" y="1541052"/>
            <a:ext cx="276557" cy="65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rot="1840362">
            <a:off x="7948246" y="1499488"/>
            <a:ext cx="83127" cy="7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19611242">
            <a:off x="7915657" y="1315187"/>
            <a:ext cx="2397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130487" y="1266080"/>
            <a:ext cx="99113" cy="110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561629" y="1259920"/>
            <a:ext cx="45719" cy="7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Хлопчик спить images vectorielles, Хлопчик спить vecteurs libres de droits  | Depositphotos">
            <a:extLst>
              <a:ext uri="{FF2B5EF4-FFF2-40B4-BE49-F238E27FC236}">
                <a16:creationId xmlns:a16="http://schemas.microsoft.com/office/drawing/2014/main" id="{F9ACB1E0-8C1E-47B6-BDB3-EBA301D8E20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2556" y="2075668"/>
            <a:ext cx="4585439" cy="243792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8FF51192-4ACF-44BF-92B0-00E307704C53}"/>
              </a:ext>
            </a:extLst>
          </p:cNvPr>
          <p:cNvSpPr txBox="1"/>
          <p:nvPr/>
        </p:nvSpPr>
        <p:spPr>
          <a:xfrm>
            <a:off x="4242763" y="43371"/>
            <a:ext cx="73847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Un enfant inscrit à l’école doit y être présent.</a:t>
            </a:r>
          </a:p>
        </p:txBody>
      </p:sp>
      <p:pic>
        <p:nvPicPr>
          <p:cNvPr id="2050" name="Picture 2" descr="Cahier de liaison : page de garde, justificatifs d&amp;#39;absences et autres  documents... - Craie hâtive">
            <a:extLst>
              <a:ext uri="{FF2B5EF4-FFF2-40B4-BE49-F238E27FC236}">
                <a16:creationId xmlns:a16="http://schemas.microsoft.com/office/drawing/2014/main" id="{0510658B-2B86-4021-BA77-BD660D6172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43" b="9129"/>
          <a:stretch/>
        </p:blipFill>
        <p:spPr bwMode="auto">
          <a:xfrm>
            <a:off x="9377593" y="759727"/>
            <a:ext cx="2748718" cy="175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2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4633"/>
            <a:ext cx="4164227" cy="6325872"/>
          </a:xfrm>
          <a:solidFill>
            <a:srgbClr val="660066"/>
          </a:solidFill>
        </p:spPr>
        <p:txBody>
          <a:bodyPr>
            <a:normAutofit/>
          </a:bodyPr>
          <a:lstStyle/>
          <a:p>
            <a:pPr algn="ctr"/>
            <a:r>
              <a:rPr lang="fr-FR" sz="4000" b="1" dirty="0">
                <a:solidFill>
                  <a:schemeClr val="bg1"/>
                </a:solidFill>
                <a:latin typeface="Century Gothic" panose="020B0502020202020204" pitchFamily="34" charset="0"/>
              </a:rPr>
              <a:t>CYCLE 1</a:t>
            </a: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br>
              <a:rPr lang="fr-FR" sz="4000" b="1" dirty="0">
                <a:solidFill>
                  <a:schemeClr val="bg1"/>
                </a:solidFill>
                <a:latin typeface="Century Gothic" panose="020B0502020202020204" pitchFamily="34" charset="0"/>
              </a:rPr>
            </a:br>
            <a:r>
              <a:rPr lang="fr-FR" sz="3600" b="1" dirty="0">
                <a:solidFill>
                  <a:schemeClr val="bg1"/>
                </a:solidFill>
                <a:latin typeface="Century Gothic" panose="020B0502020202020204" pitchFamily="34" charset="0"/>
              </a:rPr>
              <a:t>UNE COOPERATION DANS LE RESPECT MUTUEL ET LA COHERENCE EDUCATIVE</a:t>
            </a:r>
          </a:p>
        </p:txBody>
      </p:sp>
      <p:sp>
        <p:nvSpPr>
          <p:cNvPr id="3" name="Rectangle 2"/>
          <p:cNvSpPr/>
          <p:nvPr/>
        </p:nvSpPr>
        <p:spPr>
          <a:xfrm>
            <a:off x="6832599" y="1181100"/>
            <a:ext cx="27458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721490" y="1181100"/>
            <a:ext cx="111109" cy="149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790828" y="1298460"/>
            <a:ext cx="45719" cy="307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227917" y="1384389"/>
            <a:ext cx="48917" cy="7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948246" y="1384389"/>
            <a:ext cx="588285" cy="156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8277558" y="1211740"/>
            <a:ext cx="258973" cy="3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7948246" y="1362009"/>
            <a:ext cx="281354" cy="17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130487" y="1541052"/>
            <a:ext cx="276557" cy="65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rot="1840362">
            <a:off x="7948246" y="1499488"/>
            <a:ext cx="83127" cy="7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19611242">
            <a:off x="7915657" y="1315187"/>
            <a:ext cx="2397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130487" y="1266080"/>
            <a:ext cx="99113" cy="110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561629" y="1259920"/>
            <a:ext cx="45719" cy="7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C702CA71-D1B9-48D7-AE7F-557DC25AFC14}"/>
              </a:ext>
            </a:extLst>
          </p:cNvPr>
          <p:cNvSpPr txBox="1"/>
          <p:nvPr/>
        </p:nvSpPr>
        <p:spPr>
          <a:xfrm>
            <a:off x="4258944" y="65798"/>
            <a:ext cx="757108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660066"/>
                </a:solidFill>
                <a:effectLst/>
                <a:uLnTx/>
                <a:uFillTx/>
                <a:latin typeface="Century Gothic" panose="020B0502020202020204" pitchFamily="34" charset="0"/>
                <a:ea typeface="+mn-ea"/>
                <a:cs typeface="+mn-cs"/>
              </a:rPr>
              <a:t>Une coéducation nécessaire pour accompagner l’enfant dans ses apprentissages de la vie quotidienne…</a:t>
            </a:r>
          </a:p>
        </p:txBody>
      </p:sp>
      <p:pic>
        <p:nvPicPr>
          <p:cNvPr id="18" name="Picture 2" descr="Il refuse de s&amp;#39;habiller tout seul">
            <a:extLst>
              <a:ext uri="{FF2B5EF4-FFF2-40B4-BE49-F238E27FC236}">
                <a16:creationId xmlns:a16="http://schemas.microsoft.com/office/drawing/2014/main" id="{2FF1C9A0-E448-4B00-AD4C-79EDF2E9DE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1332" y="4800083"/>
            <a:ext cx="3480315" cy="195631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CDD25350-BE87-47F3-A245-8A18FDD34EE8}"/>
              </a:ext>
            </a:extLst>
          </p:cNvPr>
          <p:cNvPicPr>
            <a:picLocks noChangeAspect="1"/>
          </p:cNvPicPr>
          <p:nvPr/>
        </p:nvPicPr>
        <p:blipFill>
          <a:blip r:embed="rId4"/>
          <a:stretch>
            <a:fillRect/>
          </a:stretch>
        </p:blipFill>
        <p:spPr>
          <a:xfrm>
            <a:off x="4253249" y="1648647"/>
            <a:ext cx="2762202" cy="2762202"/>
          </a:xfrm>
          <a:prstGeom prst="rect">
            <a:avLst/>
          </a:prstGeom>
        </p:spPr>
      </p:pic>
      <p:pic>
        <p:nvPicPr>
          <p:cNvPr id="24" name="Image 23" descr="Une image contenant personne, femme, intérieur, toilette&#10;&#10;Description générée automatiquement">
            <a:extLst>
              <a:ext uri="{FF2B5EF4-FFF2-40B4-BE49-F238E27FC236}">
                <a16:creationId xmlns:a16="http://schemas.microsoft.com/office/drawing/2014/main" id="{CF80CE4E-10AF-4A8F-9561-F7A906F2E7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921" b="17222"/>
          <a:stretch/>
        </p:blipFill>
        <p:spPr>
          <a:xfrm>
            <a:off x="9113300" y="4863138"/>
            <a:ext cx="2449703" cy="1929064"/>
          </a:xfrm>
          <a:prstGeom prst="rect">
            <a:avLst/>
          </a:prstGeom>
        </p:spPr>
      </p:pic>
      <p:pic>
        <p:nvPicPr>
          <p:cNvPr id="27" name="Image 26">
            <a:extLst>
              <a:ext uri="{FF2B5EF4-FFF2-40B4-BE49-F238E27FC236}">
                <a16:creationId xmlns:a16="http://schemas.microsoft.com/office/drawing/2014/main" id="{C54EB461-9F3B-45A9-A10A-634FFA771ABC}"/>
              </a:ext>
            </a:extLst>
          </p:cNvPr>
          <p:cNvPicPr>
            <a:picLocks noChangeAspect="1"/>
          </p:cNvPicPr>
          <p:nvPr/>
        </p:nvPicPr>
        <p:blipFill rotWithShape="1">
          <a:blip r:embed="rId6"/>
          <a:srcRect l="15123" t="3226" r="6125" b="4712"/>
          <a:stretch/>
        </p:blipFill>
        <p:spPr>
          <a:xfrm>
            <a:off x="7130288" y="2367922"/>
            <a:ext cx="2553511" cy="1700372"/>
          </a:xfrm>
          <a:prstGeom prst="rect">
            <a:avLst/>
          </a:prstGeom>
        </p:spPr>
      </p:pic>
      <p:pic>
        <p:nvPicPr>
          <p:cNvPr id="29" name="Image 28" descr="Une image contenant plancher, intérieur, enfant, mur&#10;&#10;Description générée automatiquement">
            <a:extLst>
              <a:ext uri="{FF2B5EF4-FFF2-40B4-BE49-F238E27FC236}">
                <a16:creationId xmlns:a16="http://schemas.microsoft.com/office/drawing/2014/main" id="{309B7A7F-4A0B-4B9C-9D3B-822DC3E682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19" r="12589"/>
          <a:stretch/>
        </p:blipFill>
        <p:spPr>
          <a:xfrm>
            <a:off x="9747006" y="3011723"/>
            <a:ext cx="2232048" cy="1788360"/>
          </a:xfrm>
          <a:prstGeom prst="rect">
            <a:avLst/>
          </a:prstGeom>
        </p:spPr>
      </p:pic>
      <p:sp>
        <p:nvSpPr>
          <p:cNvPr id="21" name="Bulle narrative : ronde 20">
            <a:extLst>
              <a:ext uri="{FF2B5EF4-FFF2-40B4-BE49-F238E27FC236}">
                <a16:creationId xmlns:a16="http://schemas.microsoft.com/office/drawing/2014/main" id="{AE012420-0605-4E18-90D4-FEDBB9087770}"/>
              </a:ext>
            </a:extLst>
          </p:cNvPr>
          <p:cNvSpPr/>
          <p:nvPr/>
        </p:nvSpPr>
        <p:spPr>
          <a:xfrm>
            <a:off x="10086316" y="1381682"/>
            <a:ext cx="1804076" cy="1477157"/>
          </a:xfrm>
          <a:prstGeom prst="wedgeEllipseCallout">
            <a:avLst>
              <a:gd name="adj1" fmla="val -65523"/>
              <a:gd name="adj2" fmla="val 47857"/>
            </a:avLst>
          </a:prstGeom>
          <a:solidFill>
            <a:srgbClr val="8000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Apprends moi à faire seul(e)</a:t>
            </a:r>
          </a:p>
        </p:txBody>
      </p:sp>
      <p:pic>
        <p:nvPicPr>
          <p:cNvPr id="31" name="Image 30" descr="Une image contenant texte, carte de visite&#10;&#10;Description générée automatiquement">
            <a:extLst>
              <a:ext uri="{FF2B5EF4-FFF2-40B4-BE49-F238E27FC236}">
                <a16:creationId xmlns:a16="http://schemas.microsoft.com/office/drawing/2014/main" id="{6B6DF079-2F74-4EC0-9635-61F5657A5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987" y="1462720"/>
            <a:ext cx="3048000" cy="1524000"/>
          </a:xfrm>
          <a:prstGeom prst="rect">
            <a:avLst/>
          </a:prstGeom>
        </p:spPr>
      </p:pic>
    </p:spTree>
    <p:extLst>
      <p:ext uri="{BB962C8B-B14F-4D97-AF65-F5344CB8AC3E}">
        <p14:creationId xmlns:p14="http://schemas.microsoft.com/office/powerpoint/2010/main" val="84185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91613"/>
            <a:ext cx="3731741" cy="5968181"/>
          </a:xfrm>
          <a:solidFill>
            <a:srgbClr val="660066"/>
          </a:solidFill>
        </p:spPr>
        <p:txBody>
          <a:bodyPr/>
          <a:lstStyle/>
          <a:p>
            <a:pPr algn="ctr"/>
            <a:br>
              <a:rPr lang="fr-FR" b="1" dirty="0"/>
            </a:br>
            <a:r>
              <a:rPr lang="fr-FR" b="1" dirty="0">
                <a:solidFill>
                  <a:schemeClr val="bg1"/>
                </a:solidFill>
                <a:latin typeface="Century Gothic" panose="020B0502020202020204" pitchFamily="34" charset="0"/>
              </a:rPr>
              <a:t>CYCLE 1</a:t>
            </a:r>
            <a:br>
              <a:rPr lang="fr-FR" b="1" dirty="0">
                <a:solidFill>
                  <a:schemeClr val="bg1"/>
                </a:solidFill>
                <a:latin typeface="Century Gothic" panose="020B0502020202020204" pitchFamily="34" charset="0"/>
              </a:rPr>
            </a:br>
            <a:br>
              <a:rPr lang="fr-FR" b="1" dirty="0">
                <a:solidFill>
                  <a:schemeClr val="bg1"/>
                </a:solidFill>
                <a:latin typeface="Century Gothic" panose="020B0502020202020204" pitchFamily="34" charset="0"/>
              </a:rPr>
            </a:br>
            <a:r>
              <a:rPr lang="fr-FR" sz="4000" b="1" dirty="0">
                <a:solidFill>
                  <a:schemeClr val="bg1"/>
                </a:solidFill>
                <a:latin typeface="Century Gothic" panose="020B0502020202020204" pitchFamily="34" charset="0"/>
              </a:rPr>
              <a:t>L’ECOLE MATERNELLE UNE ECOLE BIENVEILLANTE</a:t>
            </a:r>
          </a:p>
        </p:txBody>
      </p:sp>
      <p:sp>
        <p:nvSpPr>
          <p:cNvPr id="7" name="ZoneTexte 6"/>
          <p:cNvSpPr txBox="1"/>
          <p:nvPr/>
        </p:nvSpPr>
        <p:spPr>
          <a:xfrm>
            <a:off x="6159661" y="2085298"/>
            <a:ext cx="420083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MISSION</a:t>
            </a:r>
            <a:endPar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Donner envie aux enfants d’aller à l’école pour apprendre, affirmer et épanouir leur personnalité</a:t>
            </a:r>
          </a:p>
        </p:txBody>
      </p:sp>
      <p:pic>
        <p:nvPicPr>
          <p:cNvPr id="5" name="Espace réservé du contenu 5">
            <a:extLst>
              <a:ext uri="{FF2B5EF4-FFF2-40B4-BE49-F238E27FC236}">
                <a16:creationId xmlns:a16="http://schemas.microsoft.com/office/drawing/2014/main" id="{3BFD107F-CF52-4F05-A572-5095A7EB91B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4710" y="-220600"/>
            <a:ext cx="6990735" cy="7089292"/>
          </a:xfrm>
          <a:prstGeom prst="rect">
            <a:avLst/>
          </a:prstGeom>
        </p:spPr>
      </p:pic>
      <p:sp>
        <p:nvSpPr>
          <p:cNvPr id="8" name="ZoneTexte 7">
            <a:extLst>
              <a:ext uri="{FF2B5EF4-FFF2-40B4-BE49-F238E27FC236}">
                <a16:creationId xmlns:a16="http://schemas.microsoft.com/office/drawing/2014/main" id="{D60653A9-B651-44C8-A121-6EDF30FAA225}"/>
              </a:ext>
            </a:extLst>
          </p:cNvPr>
          <p:cNvSpPr txBox="1"/>
          <p:nvPr/>
        </p:nvSpPr>
        <p:spPr>
          <a:xfrm>
            <a:off x="6878645" y="1388258"/>
            <a:ext cx="4277032" cy="29700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7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MISSION</a:t>
            </a:r>
            <a:endParaRPr kumimoji="0" lang="fr-FR" sz="18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660066"/>
                </a:solidFill>
                <a:effectLst/>
                <a:uLnTx/>
                <a:uFillTx/>
                <a:latin typeface="Century Gothic" panose="020B0502020202020204" pitchFamily="34" charset="0"/>
                <a:ea typeface="+mn-ea"/>
                <a:cs typeface="+mn-cs"/>
              </a:rPr>
              <a:t>Donner envie aux enfants d’aller à l’école pour apprendre, affirmer et épanouir leur personnalité</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002136"/>
                </a:solidFill>
                <a:effectLst/>
                <a:uLnTx/>
                <a:uFillTx/>
                <a:latin typeface="Century Gothic" panose="020B0502020202020204" pitchFamily="34" charset="0"/>
                <a:ea typeface="+mn-ea"/>
                <a:cs typeface="+mn-cs"/>
              </a:rPr>
              <a:t>pour bien exercer leur curiosité sur le monde qui les entoure, tout en respectant le rythme de développement de chacun</a:t>
            </a:r>
          </a:p>
        </p:txBody>
      </p:sp>
    </p:spTree>
    <p:extLst>
      <p:ext uri="{BB962C8B-B14F-4D97-AF65-F5344CB8AC3E}">
        <p14:creationId xmlns:p14="http://schemas.microsoft.com/office/powerpoint/2010/main" val="358995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93525" y="-96934"/>
            <a:ext cx="96760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PRINCIPE FONDAMENTAL</a:t>
            </a:r>
          </a:p>
        </p:txBody>
      </p:sp>
      <p:pic>
        <p:nvPicPr>
          <p:cNvPr id="8" name="Image 7"/>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828336" y="382118"/>
            <a:ext cx="8003922" cy="4004014"/>
          </a:xfrm>
          <a:prstGeom prst="rect">
            <a:avLst/>
          </a:prstGeom>
        </p:spPr>
      </p:pic>
      <p:sp>
        <p:nvSpPr>
          <p:cNvPr id="5" name="ZoneTexte 4">
            <a:extLst>
              <a:ext uri="{FF2B5EF4-FFF2-40B4-BE49-F238E27FC236}">
                <a16:creationId xmlns:a16="http://schemas.microsoft.com/office/drawing/2014/main" id="{266ABB31-BE43-4349-8922-21B1C6240BEC}"/>
              </a:ext>
            </a:extLst>
          </p:cNvPr>
          <p:cNvSpPr txBox="1"/>
          <p:nvPr/>
        </p:nvSpPr>
        <p:spPr>
          <a:xfrm>
            <a:off x="0" y="4172018"/>
            <a:ext cx="11988800" cy="2677656"/>
          </a:xfrm>
          <a:prstGeom prst="rect">
            <a:avLst/>
          </a:pr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5B9BD5">
                    <a:lumMod val="20000"/>
                    <a:lumOff val="80000"/>
                  </a:srgbClr>
                </a:solidFill>
                <a:effectLst/>
                <a:uLnTx/>
                <a:uFillTx/>
                <a:latin typeface="Century Gothic" panose="020B0502020202020204" pitchFamily="34" charset="0"/>
                <a:ea typeface="+mn-ea"/>
                <a:cs typeface="+mn-cs"/>
              </a:rPr>
              <a:t>Tous les enfants sont </a:t>
            </a:r>
            <a:r>
              <a:rPr kumimoji="0" lang="fr-FR" sz="2800" b="1" i="0" u="none" strike="noStrike" kern="0" cap="none" spc="0" normalizeH="0" baseline="0" noProof="0" dirty="0">
                <a:ln>
                  <a:noFill/>
                </a:ln>
                <a:solidFill>
                  <a:srgbClr val="70AD47">
                    <a:lumMod val="75000"/>
                  </a:srgbClr>
                </a:solidFill>
                <a:effectLst/>
                <a:uLnTx/>
                <a:uFillTx/>
                <a:latin typeface="Century Gothic" panose="020B0502020202020204" pitchFamily="34" charset="0"/>
                <a:ea typeface="+mn-ea"/>
                <a:cs typeface="+mn-cs"/>
              </a:rPr>
              <a:t>capables d’apprendre et de progresser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5B9BD5">
                    <a:lumMod val="20000"/>
                    <a:lumOff val="80000"/>
                  </a:srgbClr>
                </a:solidFill>
                <a:effectLst/>
                <a:uLnTx/>
                <a:uFillTx/>
                <a:latin typeface="Century Gothic" panose="020B0502020202020204" pitchFamily="34" charset="0"/>
                <a:ea typeface="+mn-ea"/>
                <a:cs typeface="+mn-cs"/>
              </a:rPr>
              <a:t>En montrant à chaque enfant qu’il est capable d’apprendre à répondre avec succès à toutes sortes de défis</a:t>
            </a:r>
            <a:r>
              <a:rPr kumimoji="0" lang="fr-FR" sz="2800" b="1" i="0" u="none" strike="noStrike" kern="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fr-FR"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l’école maternelle l’engage à avoir confiance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fr-FR" sz="2800" b="0" i="0" u="none" strike="noStrike" kern="0" cap="none" spc="0" normalizeH="0" baseline="0" noProof="0" dirty="0">
                <a:ln>
                  <a:noFill/>
                </a:ln>
                <a:solidFill>
                  <a:srgbClr val="5B9BD5">
                    <a:lumMod val="20000"/>
                    <a:lumOff val="80000"/>
                  </a:srgbClr>
                </a:solidFill>
                <a:effectLst/>
                <a:uLnTx/>
                <a:uFillTx/>
                <a:latin typeface="Century Gothic" panose="020B0502020202020204" pitchFamily="34" charset="0"/>
                <a:ea typeface="+mn-ea"/>
                <a:cs typeface="+mn-cs"/>
              </a:rPr>
              <a:t>dans son propre pouvoir d’agir et de penser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5B9BD5">
                    <a:lumMod val="20000"/>
                    <a:lumOff val="80000"/>
                  </a:srgbClr>
                </a:solidFill>
                <a:effectLst/>
                <a:uLnTx/>
                <a:uFillTx/>
                <a:latin typeface="Century Gothic" panose="020B0502020202020204" pitchFamily="34" charset="0"/>
                <a:ea typeface="+mn-ea"/>
                <a:cs typeface="+mn-cs"/>
              </a:rPr>
              <a:t>		dans sa capacité à apprendre et réussir sa scolarité</a:t>
            </a:r>
          </a:p>
        </p:txBody>
      </p:sp>
    </p:spTree>
    <p:extLst>
      <p:ext uri="{BB962C8B-B14F-4D97-AF65-F5344CB8AC3E}">
        <p14:creationId xmlns:p14="http://schemas.microsoft.com/office/powerpoint/2010/main" val="323140240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3120</Words>
  <Application>Microsoft Office PowerPoint</Application>
  <PresentationFormat>Grand écran</PresentationFormat>
  <Paragraphs>261</Paragraphs>
  <Slides>29</Slides>
  <Notes>28</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29</vt:i4>
      </vt:variant>
    </vt:vector>
  </HeadingPairs>
  <TitlesOfParts>
    <vt:vector size="39" baseType="lpstr">
      <vt:lpstr>Aharoni</vt:lpstr>
      <vt:lpstr>Arial</vt:lpstr>
      <vt:lpstr>Calibri</vt:lpstr>
      <vt:lpstr>Calibri Light</vt:lpstr>
      <vt:lpstr>Century Gothic</vt:lpstr>
      <vt:lpstr>DOCALLISME ON STREET</vt:lpstr>
      <vt:lpstr>Gill Sans Nova</vt:lpstr>
      <vt:lpstr>Wingdings</vt:lpstr>
      <vt:lpstr>Thème Office</vt:lpstr>
      <vt:lpstr>1_Thème Office</vt:lpstr>
      <vt:lpstr>Présentation PowerPoint</vt:lpstr>
      <vt:lpstr>Présentation PowerPoint</vt:lpstr>
      <vt:lpstr>Présentation PowerPoint</vt:lpstr>
      <vt:lpstr> CYCLE 1  L’AGE DES ENFANTS   LA DUREE DU CYCLE</vt:lpstr>
      <vt:lpstr> CYCLE 1    L’INSTRUCTION OBLIGATOIRE DANS L’ANNEE DES 3 ANS</vt:lpstr>
      <vt:lpstr> CYCLE 1    L’INSTRUCTION OBLIGATOIRE DANS L’ANNEE DES 3 ANS</vt:lpstr>
      <vt:lpstr>CYCLE 1    UNE COOPERATION DANS LE RESPECT MUTUEL ET LA COHERENCE EDUCATIVE</vt:lpstr>
      <vt:lpstr> CYCLE 1  L’ECOLE MATERNELLE UNE ECOLE BIENVEILLANTE</vt:lpstr>
      <vt:lpstr>Présentation PowerPoint</vt:lpstr>
      <vt:lpstr> CYCLE 1  L’ECOLE MATERNELLE REPOND AUX BESOINS DES ENFANTS</vt:lpstr>
      <vt:lpstr> CYCLE 1    L’ECOLE MATERNELLE  MET EN PLACE DES MODALITES D’APPRENTISSAGE SPECIFIQUES</vt:lpstr>
      <vt:lpstr> CYCLE 1  L’ECOLE MATERNELLE PERMET A L’ENFANT DE MANIPULER    </vt:lpstr>
      <vt:lpstr>Présentation PowerPoint</vt:lpstr>
      <vt:lpstr>Présentation PowerPoint</vt:lpstr>
      <vt:lpstr>Présentation PowerPoint</vt:lpstr>
      <vt:lpstr> CYCLE 1  LA PLACE PRIMORDIALE DU LANGAGE A L’ECOLE MATERNELLE</vt:lpstr>
      <vt:lpstr> CYCLE 1  LES  CINQ DOMAINES D’APPREN-TISSAGE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CYCLE 1  L’EVALUATION POSITIVE</vt:lpstr>
      <vt:lpstr>Présentation PowerPoint</vt:lpstr>
      <vt:lpstr>Présentation PowerPoint</vt:lpstr>
      <vt:lpstr> CYCLE 1  LES PARCOURS EDUCATIFS</vt:lpstr>
      <vt:lpstr> CYCLE 1  LA  LIAISON AVEC LE  CYCLE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Mauricette Bodin</dc:creator>
  <cp:lastModifiedBy>Mauricette Bodin</cp:lastModifiedBy>
  <cp:revision>1</cp:revision>
  <dcterms:created xsi:type="dcterms:W3CDTF">2021-09-10T17:36:12Z</dcterms:created>
  <dcterms:modified xsi:type="dcterms:W3CDTF">2021-09-10T17:38:00Z</dcterms:modified>
</cp:coreProperties>
</file>