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3" r:id="rId5"/>
    <p:sldId id="286" r:id="rId6"/>
    <p:sldId id="284" r:id="rId7"/>
    <p:sldId id="289" r:id="rId8"/>
    <p:sldId id="294" r:id="rId9"/>
    <p:sldId id="291" r:id="rId10"/>
    <p:sldId id="298" r:id="rId11"/>
    <p:sldId id="297" r:id="rId12"/>
    <p:sldId id="295" r:id="rId13"/>
    <p:sldId id="296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94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D0644F-2FF3-4903-9CA9-8509D44BA1F4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3BA463-A0CA-43DE-9FA4-89BDD055B6FB}" type="datetime1">
              <a:rPr lang="fr-FR" noProof="0" smtClean="0"/>
              <a:t>31/10/2020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NgS_4I5z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Choisir un lieu calme</a:t>
            </a:r>
          </a:p>
          <a:p>
            <a:pPr rtl="0"/>
            <a:r>
              <a:rPr lang="fr-FR" dirty="0"/>
              <a:t>Inviter l’enfant à s’installer confortablement (sur sa chaise, un coussin, un fauteuil…)</a:t>
            </a:r>
          </a:p>
          <a:p>
            <a:pPr rtl="0"/>
            <a:r>
              <a:rPr lang="fr-FR" dirty="0"/>
              <a:t>Mettre une musique douce en fond, faire silence quelques secondes. </a:t>
            </a:r>
          </a:p>
          <a:p>
            <a:pPr rtl="0"/>
            <a:r>
              <a:rPr lang="fr-FR" dirty="0"/>
              <a:t>Se taire, fermer les yeux quelques secondes…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Respirer  : Réguler sa respiration permet à l’élève de canaliser son énergie et de rendre son corps et son esprit disponibles aux apprentissage. Sa concentration extérieure favorise sa concentration intérieure. </a:t>
            </a:r>
          </a:p>
          <a:p>
            <a:pPr rtl="0"/>
            <a:r>
              <a:rPr lang="fr-FR" dirty="0"/>
              <a:t>-Poser ses mains l’une sur l’autre sur le ventre en dessous du nombril. </a:t>
            </a:r>
          </a:p>
          <a:p>
            <a:pPr rtl="0"/>
            <a:r>
              <a:rPr lang="fr-FR" dirty="0"/>
              <a:t> -Respirer en gonflant le ventre pour pousser les mains en avant et faire en sorte qu’elles se séparent : En gonflant notre ventre, on fait entrer l’air dans notre corps, notre cœur, notre tête. 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Inspirer le plus longtemps possible pour expulser tout l’air du ventre : En expulsant l’air, on fait sortir tous les soucis, toute l’agitation qu’il y a en nous. </a:t>
            </a:r>
          </a:p>
          <a:p>
            <a:pPr marL="171450" indent="-171450" rtl="0">
              <a:buFontTx/>
              <a:buChar char="-"/>
            </a:pPr>
            <a:r>
              <a:rPr lang="fr-FR" dirty="0"/>
              <a:t>Refaire plusieurs fois l’exercice.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5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Une musique douce peut soutenir ce temps, comme par exemple</a:t>
            </a:r>
          </a:p>
          <a:p>
            <a:r>
              <a:rPr lang="fr-FR" dirty="0">
                <a:latin typeface="Century Gothic" panose="020B0502020202020204" pitchFamily="34" charset="0"/>
                <a:hlinkClick r:id="rId3"/>
              </a:rPr>
              <a:t>https://www.youtube.com/watch?v=jVNgS_4I5zE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75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ntrod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la section 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41" name="Espace réservé du texte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46" name="Espace réservé d’imag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45" name="Espace réservé d’imag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44" name="Espace réservé d’imag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43" name="Espace réservé d’imag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Photo de profil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-tête de section avec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Merci </a:t>
            </a:r>
            <a:br>
              <a:rPr lang="fr-FR" noProof="0"/>
            </a:br>
            <a:r>
              <a:rPr lang="fr-FR" noProof="0"/>
              <a:t>Vous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Nom complet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E-mail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-tête de section avec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e libre : Form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76" name="Forme libre : Form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43" name="Forme libre : Form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3" name="Forme libre : Form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7" name="Forme libre : Form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42" name="Forme libre : Form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4" name="Forme libre : Form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8" name="Espace réservé d’imag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9" name="Espace réservé d’imag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0" name="Espace réservé d’imag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1" name="Espace réservé d’imag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au pied de page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Titre 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/>
          </a:p>
        </p:txBody>
      </p:sp>
      <p:sp>
        <p:nvSpPr>
          <p:cNvPr id="3" name="Espace réservé de l’image 2" descr="Espace réservé d’imag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2" name="Espace réservé d’imag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4" name="Espace réservé d’imag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5" name="Espace réservé d’imag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6" name="Espace réservé d’imag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9" name="Forme libre : Forme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3" name="Espace réservé d’imag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4" name="Espace réservé d’imag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7" name="Espace réservé d’imag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8" name="Espace réservé d’imag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Icône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52" name="Sous-titr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ce réservé d’imag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Insérez ou glissez-déplacez votre conception d’écran ici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fr-FR" noProof="0"/>
              <a:t>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fr-FR" noProof="0"/>
              <a:t>3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e libre : Form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4" name="Forme libre : Form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5" name="Forme libre : Form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6" name="Forme libre : Form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7" name="Forme libre : Form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youtube.com/watch?v=jVNgS_4I5zE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861" y="2780903"/>
            <a:ext cx="4517111" cy="2897064"/>
          </a:xfrm>
        </p:spPr>
        <p:txBody>
          <a:bodyPr rtlCol="0"/>
          <a:lstStyle/>
          <a:p>
            <a:pPr rtl="0"/>
            <a:r>
              <a:rPr lang="fr-FR" sz="6000" dirty="0">
                <a:latin typeface="Century Gothic" panose="020B0502020202020204" pitchFamily="34" charset="0"/>
              </a:rPr>
              <a:t>PROPOSER UN TEMPS CALME </a:t>
            </a:r>
            <a:br>
              <a:rPr lang="fr-FR" sz="6000" dirty="0">
                <a:latin typeface="Century Gothic" panose="020B0502020202020204" pitchFamily="34" charset="0"/>
              </a:rPr>
            </a:br>
            <a:r>
              <a:rPr lang="fr-FR" sz="6000" dirty="0">
                <a:latin typeface="Century Gothic" panose="020B0502020202020204" pitchFamily="34" charset="0"/>
              </a:rPr>
              <a:t> </a:t>
            </a:r>
            <a:br>
              <a:rPr lang="fr-FR" sz="6000" dirty="0">
                <a:latin typeface="Century Gothic" panose="020B0502020202020204" pitchFamily="34" charset="0"/>
              </a:rPr>
            </a:br>
            <a:endParaRPr lang="fr-FR" sz="3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77316A3D-C790-48C4-A205-0E25E29F88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559" r="17559"/>
          <a:stretch>
            <a:fillRect/>
          </a:stretch>
        </p:blipFill>
        <p:spPr/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939E81-EC2E-4833-A16A-E22BA13C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706" y="273681"/>
            <a:ext cx="1905266" cy="12860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385997-3732-483E-AD05-A0EB9A2EAE71}"/>
              </a:ext>
            </a:extLst>
          </p:cNvPr>
          <p:cNvSpPr txBox="1"/>
          <p:nvPr/>
        </p:nvSpPr>
        <p:spPr>
          <a:xfrm>
            <a:off x="3850261" y="6519446"/>
            <a:ext cx="834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Mauricette BODIN, DDEC Loire-Atlantique, Pôle Pastoral, Educatif et Pédagogique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08917C-3DB8-44C3-9AF7-403D063DA0C8}"/>
              </a:ext>
            </a:extLst>
          </p:cNvPr>
          <p:cNvSpPr txBox="1"/>
          <p:nvPr/>
        </p:nvSpPr>
        <p:spPr>
          <a:xfrm>
            <a:off x="6639791" y="4712276"/>
            <a:ext cx="5375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après le temps de discussion </a:t>
            </a:r>
          </a:p>
          <a:p>
            <a:pPr algn="r"/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sur l’école</a:t>
            </a:r>
          </a:p>
          <a:p>
            <a:pPr algn="r"/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et favorisant l’intériorité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7291F-EFAC-4A14-8F97-E1D27819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59" y="296614"/>
            <a:ext cx="2734053" cy="790238"/>
          </a:xfrm>
        </p:spPr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PRIER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1754-D6FF-4C50-878D-3200B2E08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fr-FR" noProof="0" smtClean="0"/>
              <a:pPr algn="ctr" rtl="0"/>
              <a:t>10</a:t>
            </a:fld>
            <a:endParaRPr lang="fr-FR" noProof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E788679-00EC-4E16-8F08-E420B356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604" y="1732695"/>
            <a:ext cx="4793714" cy="133735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cap="none" dirty="0">
                <a:latin typeface="Century Gothic" panose="020B0502020202020204" pitchFamily="34" charset="0"/>
              </a:rPr>
              <a:t>L’enfant est invité à parler avec Jésus,</a:t>
            </a:r>
          </a:p>
          <a:p>
            <a:r>
              <a:rPr lang="fr-FR" cap="none" dirty="0">
                <a:latin typeface="Century Gothic" panose="020B0502020202020204" pitchFamily="34" charset="0"/>
              </a:rPr>
              <a:t> et à faire une prière avec un adulte</a:t>
            </a:r>
          </a:p>
          <a:p>
            <a:r>
              <a:rPr lang="fr-FR" cap="none" dirty="0">
                <a:latin typeface="Century Gothic" panose="020B0502020202020204" pitchFamily="34" charset="0"/>
              </a:rPr>
              <a:t> ou seul…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B9BA97CE-E9A6-4984-8E63-4BA8AC20A3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580" b="258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B06D4D-F5F8-415D-956F-C6E137E0801C}"/>
              </a:ext>
            </a:extLst>
          </p:cNvPr>
          <p:cNvSpPr/>
          <p:nvPr/>
        </p:nvSpPr>
        <p:spPr>
          <a:xfrm>
            <a:off x="0" y="3749457"/>
            <a:ext cx="7982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Seigneur, je pense à tous les enfants </a:t>
            </a:r>
          </a:p>
          <a:p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qui ne peuvent pas aller à l’école</a:t>
            </a:r>
            <a:b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….</a:t>
            </a:r>
          </a:p>
          <a:p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Seigneur, je te dis merci pour ma vie à l’école qui me permet d’apprendre,</a:t>
            </a:r>
          </a:p>
          <a:p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 me faire des amis….</a:t>
            </a:r>
          </a:p>
          <a:p>
            <a: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et de bien grandir</a:t>
            </a:r>
            <a:br>
              <a:rPr lang="fr-F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</a:br>
            <a:endParaRPr lang="fr-FR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 descr="Arrière-plan logo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225171" y="3813232"/>
            <a:ext cx="3126709" cy="275369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638488" y="2034597"/>
            <a:ext cx="4936561" cy="3026930"/>
          </a:xfrm>
        </p:spPr>
        <p:txBody>
          <a:bodyPr rtlCol="0"/>
          <a:lstStyle/>
          <a:p>
            <a:pPr rtl="0"/>
            <a:r>
              <a:rPr lang="fr-FR" sz="6600" dirty="0">
                <a:latin typeface="Century Gothic" panose="020B0502020202020204" pitchFamily="34" charset="0"/>
              </a:rPr>
              <a:t>RETROUVER LE CALME </a:t>
            </a:r>
            <a:br>
              <a:rPr lang="fr-FR" sz="6600" dirty="0">
                <a:latin typeface="Century Gothic" panose="020B0502020202020204" pitchFamily="34" charset="0"/>
              </a:rPr>
            </a:br>
            <a:r>
              <a:rPr lang="fr-FR" sz="6600" dirty="0">
                <a:latin typeface="Century Gothic" panose="020B0502020202020204" pitchFamily="34" charset="0"/>
              </a:rPr>
              <a:t>EN SOI :</a:t>
            </a:r>
            <a:br>
              <a:rPr lang="fr-FR" sz="6600" dirty="0">
                <a:latin typeface="Century Gothic" panose="020B0502020202020204" pitchFamily="34" charset="0"/>
              </a:rPr>
            </a:br>
            <a:r>
              <a:rPr lang="fr-FR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 POSER </a:t>
            </a:r>
          </a:p>
        </p:txBody>
      </p:sp>
      <p:sp>
        <p:nvSpPr>
          <p:cNvPr id="10" name="Forme libre : Forme 8" descr="Arrière-plan logo">
            <a:extLst>
              <a:ext uri="{FF2B5EF4-FFF2-40B4-BE49-F238E27FC236}">
                <a16:creationId xmlns:a16="http://schemas.microsoft.com/office/drawing/2014/main" id="{ADDE1F6C-DFC7-48B2-AF8B-00A423A3E23A}"/>
              </a:ext>
            </a:extLst>
          </p:cNvPr>
          <p:cNvSpPr/>
          <p:nvPr/>
        </p:nvSpPr>
        <p:spPr>
          <a:xfrm rot="10800000">
            <a:off x="152249" y="291071"/>
            <a:ext cx="3126709" cy="302693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lt1"/>
              </a:solidFill>
            </a:endParaRPr>
          </a:p>
        </p:txBody>
      </p:sp>
      <p:pic>
        <p:nvPicPr>
          <p:cNvPr id="2050" name="Picture 2" descr="Résultat de recherche d'images pour &quot;ENFANT ASSIS&quot;">
            <a:extLst>
              <a:ext uri="{FF2B5EF4-FFF2-40B4-BE49-F238E27FC236}">
                <a16:creationId xmlns:a16="http://schemas.microsoft.com/office/drawing/2014/main" id="{7B6DE69A-85F1-4F33-AB6F-EE48F9AC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1" y="691119"/>
            <a:ext cx="2343150" cy="22268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910546-7B69-4959-AAB6-A0951EBCCF75}"/>
              </a:ext>
            </a:extLst>
          </p:cNvPr>
          <p:cNvSpPr/>
          <p:nvPr/>
        </p:nvSpPr>
        <p:spPr>
          <a:xfrm>
            <a:off x="2796988" y="785308"/>
            <a:ext cx="2343150" cy="537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lt1"/>
                </a:solidFill>
                <a:latin typeface="Century Gothic" panose="020B0502020202020204" pitchFamily="34" charset="0"/>
              </a:rPr>
              <a:t>S’installer confortablement</a:t>
            </a:r>
          </a:p>
        </p:txBody>
      </p:sp>
      <p:pic>
        <p:nvPicPr>
          <p:cNvPr id="2052" name="Picture 4" descr="Résultat de recherche d'images pour &quot;ENFANT qui met ses mains sur le ventre pour respirer&quot;">
            <a:extLst>
              <a:ext uri="{FF2B5EF4-FFF2-40B4-BE49-F238E27FC236}">
                <a16:creationId xmlns:a16="http://schemas.microsoft.com/office/drawing/2014/main" id="{686273C7-1051-4F13-BB42-9B41CE6F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3" y="4118517"/>
            <a:ext cx="2143125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3E9460-CC3B-4EBC-B53E-3A6D54CCFDF2}"/>
              </a:ext>
            </a:extLst>
          </p:cNvPr>
          <p:cNvSpPr/>
          <p:nvPr/>
        </p:nvSpPr>
        <p:spPr>
          <a:xfrm>
            <a:off x="1952400" y="5897939"/>
            <a:ext cx="4032325" cy="537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Poser les mains sur son ventre et respirer profondément</a:t>
            </a:r>
            <a:endParaRPr lang="fr-FR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76325D1-721F-487A-A433-E6C6E6B27D04}"/>
              </a:ext>
            </a:extLst>
          </p:cNvPr>
          <p:cNvSpPr/>
          <p:nvPr/>
        </p:nvSpPr>
        <p:spPr>
          <a:xfrm>
            <a:off x="2672098" y="3877162"/>
            <a:ext cx="2343150" cy="537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lt1"/>
                </a:solidFill>
                <a:latin typeface="Century Gothic" panose="020B0502020202020204" pitchFamily="34" charset="0"/>
              </a:rPr>
              <a:t>Se taire</a:t>
            </a:r>
          </a:p>
          <a:p>
            <a:pPr algn="ctr"/>
            <a:r>
              <a:rPr lang="fr-FR" b="1" dirty="0">
                <a:solidFill>
                  <a:schemeClr val="lt1"/>
                </a:solidFill>
                <a:latin typeface="Century Gothic" panose="020B0502020202020204" pitchFamily="34" charset="0"/>
              </a:rPr>
              <a:t>faire silence</a:t>
            </a:r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 descr="Arrière-plan logo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639853" y="3281344"/>
            <a:ext cx="3329475" cy="3140238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1" y="834166"/>
            <a:ext cx="4793714" cy="2078699"/>
          </a:xfrm>
        </p:spPr>
        <p:txBody>
          <a:bodyPr rtlCol="0"/>
          <a:lstStyle/>
          <a:p>
            <a:pPr algn="ctr" rtl="0"/>
            <a:r>
              <a:rPr lang="fr-FR" dirty="0">
                <a:latin typeface="Century Gothic" panose="020B0502020202020204" pitchFamily="34" charset="0"/>
              </a:rPr>
              <a:t>REALISER UN petit exercice de respiration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smtClean="0"/>
              <a:pPr algn="ctr" rtl="0"/>
              <a:t>3</a:t>
            </a:fld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9B6B587-6C95-4FB4-AA45-18C2327DE4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552" r="17552"/>
          <a:stretch>
            <a:fillRect/>
          </a:stretch>
        </p:blipFill>
        <p:spPr/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383FAD-57E2-492D-885A-25969FAAF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5" r="27182" b="-1286"/>
          <a:stretch/>
        </p:blipFill>
        <p:spPr>
          <a:xfrm>
            <a:off x="1039092" y="3590493"/>
            <a:ext cx="2551294" cy="24985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63D0EF-8E0E-48D1-9EBF-29047ABC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26" y="1313945"/>
            <a:ext cx="4793714" cy="239685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cap="none" dirty="0">
                <a:latin typeface="Century Gothic" panose="020B0502020202020204" pitchFamily="34" charset="0"/>
              </a:rPr>
              <a:t>L’enfant imagine qu’il tient par la tige un pissenlit.</a:t>
            </a:r>
          </a:p>
          <a:p>
            <a:r>
              <a:rPr lang="fr-FR" cap="none" dirty="0">
                <a:latin typeface="Century Gothic" panose="020B0502020202020204" pitchFamily="34" charset="0"/>
              </a:rPr>
              <a:t>L’enfant prend une grande inspiration et souffle doucement et longtemps pour que tous les pétales s’envolent…</a:t>
            </a:r>
          </a:p>
          <a:p>
            <a:r>
              <a:rPr lang="fr-FR" cap="none" dirty="0">
                <a:latin typeface="Century Gothic" panose="020B0502020202020204" pitchFamily="34" charset="0"/>
              </a:rPr>
              <a:t>Il  recommence pour les 2 autres pissenlits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8CE3EE-E80B-463A-AFF8-74A4EDACF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fr-FR" noProof="0" smtClean="0"/>
              <a:pPr algn="ctr" rtl="0"/>
              <a:t>4</a:t>
            </a:fld>
            <a:endParaRPr lang="fr-FR" noProof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96EC672D-367E-429E-98E2-9F58525A05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640" r="25640"/>
          <a:stretch>
            <a:fillRect/>
          </a:stretch>
        </p:blipFill>
        <p:spPr/>
      </p:pic>
      <p:pic>
        <p:nvPicPr>
          <p:cNvPr id="3074" name="Picture 2" descr="Résultat de recherche d'images pour &quot;exercice de respiration pour se détendre&quot;">
            <a:extLst>
              <a:ext uri="{FF2B5EF4-FFF2-40B4-BE49-F238E27FC236}">
                <a16:creationId xmlns:a16="http://schemas.microsoft.com/office/drawing/2014/main" id="{F1C71937-2DCA-4E62-BD4F-1476112D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7" y="3967900"/>
            <a:ext cx="4793714" cy="23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8C67CB1-7567-4580-B478-CADF318EBCCB}"/>
              </a:ext>
            </a:extLst>
          </p:cNvPr>
          <p:cNvSpPr txBox="1">
            <a:spLocks/>
          </p:cNvSpPr>
          <p:nvPr/>
        </p:nvSpPr>
        <p:spPr>
          <a:xfrm>
            <a:off x="367064" y="426584"/>
            <a:ext cx="4793714" cy="104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latin typeface="Century Gothic" panose="020B0502020202020204" pitchFamily="34" charset="0"/>
              </a:rPr>
              <a:t>LE Pissenlit</a:t>
            </a:r>
          </a:p>
        </p:txBody>
      </p:sp>
    </p:spTree>
    <p:extLst>
      <p:ext uri="{BB962C8B-B14F-4D97-AF65-F5344CB8AC3E}">
        <p14:creationId xmlns:p14="http://schemas.microsoft.com/office/powerpoint/2010/main" val="43993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 descr="Arrière-plan logo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715750" y="3073525"/>
            <a:ext cx="3658823" cy="3597438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2" y="984773"/>
            <a:ext cx="4793714" cy="2078699"/>
          </a:xfrm>
        </p:spPr>
        <p:txBody>
          <a:bodyPr rtlCol="0"/>
          <a:lstStyle/>
          <a:p>
            <a:pPr algn="ctr" rtl="0"/>
            <a:r>
              <a:rPr lang="fr-FR" dirty="0">
                <a:latin typeface="Century Gothic" panose="020B0502020202020204" pitchFamily="34" charset="0"/>
              </a:rPr>
              <a:t>SE RETROUVER AVEC SOI-MEME</a:t>
            </a:r>
            <a:br>
              <a:rPr lang="fr-FR" dirty="0">
                <a:latin typeface="Century Gothic" panose="020B0502020202020204" pitchFamily="34" charset="0"/>
              </a:rPr>
            </a:b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FAIRE SILENCE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smtClean="0"/>
              <a:pPr algn="ctr" rtl="0"/>
              <a:t>5</a:t>
            </a:fld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9B6B587-6C95-4FB4-AA45-18C2327DE4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552" r="17552"/>
          <a:stretch>
            <a:fillRect/>
          </a:stretch>
        </p:blipFill>
        <p:spPr/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9C5F1D-7531-4EE7-9B25-4028D5462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4" t="15483" r="19603" b="16335"/>
          <a:stretch/>
        </p:blipFill>
        <p:spPr>
          <a:xfrm>
            <a:off x="1101437" y="3580676"/>
            <a:ext cx="2930236" cy="2774898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918A4E-75A6-4B7F-B962-192674244412}"/>
              </a:ext>
            </a:extLst>
          </p:cNvPr>
          <p:cNvSpPr/>
          <p:nvPr/>
        </p:nvSpPr>
        <p:spPr>
          <a:xfrm>
            <a:off x="6512240" y="5764549"/>
            <a:ext cx="5679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Une musique douce peut soutenir ce temps</a:t>
            </a:r>
          </a:p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https://www.youtube.com/watch?v=jVNgS_4I5zE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1754-D6FF-4C50-878D-3200B2E08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fr-FR" noProof="0" smtClean="0"/>
              <a:pPr algn="ctr" rtl="0"/>
              <a:t>6</a:t>
            </a:fld>
            <a:endParaRPr lang="fr-FR" noProof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E788679-00EC-4E16-8F08-E420B356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04" y="4287165"/>
            <a:ext cx="4562853" cy="197401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2800" cap="none" dirty="0">
                <a:latin typeface="Century Gothic" panose="020B0502020202020204" pitchFamily="34" charset="0"/>
              </a:rPr>
              <a:t>L’enfant est invité à se redire les éléments qu’il a retenus de l’échange sur « à quoi sert l’école et d’apprendre à réfléchir. »</a:t>
            </a:r>
          </a:p>
          <a:p>
            <a:endParaRPr lang="fr-FR" cap="none" dirty="0">
              <a:latin typeface="Century Gothic" panose="020B0502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2092AD4-D199-4B47-90EE-45C1FD79576F}"/>
              </a:ext>
            </a:extLst>
          </p:cNvPr>
          <p:cNvSpPr txBox="1">
            <a:spLocks/>
          </p:cNvSpPr>
          <p:nvPr/>
        </p:nvSpPr>
        <p:spPr>
          <a:xfrm>
            <a:off x="250706" y="1107902"/>
            <a:ext cx="4562853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Century Gothic" panose="020B0502020202020204" pitchFamily="34" charset="0"/>
              </a:rPr>
              <a:t>FERMER LES YEUX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ET SE REDIRE DANS SA TETE LES ELEMENTS ECHANGES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565948BF-98A8-4F04-AF49-31CB57EFE0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5875" b="15875"/>
          <a:stretch>
            <a:fillRect/>
          </a:stretch>
        </p:blipFill>
        <p:spPr>
          <a:xfrm>
            <a:off x="6985992" y="1382669"/>
            <a:ext cx="4290933" cy="4404388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4C1C07-A5C8-4526-BC1E-CB9D7A35C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63" y="1631373"/>
            <a:ext cx="3906982" cy="39069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53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1754-D6FF-4C50-878D-3200B2E08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fr-FR" noProof="0" smtClean="0"/>
              <a:pPr algn="ctr" rtl="0"/>
              <a:t>7</a:t>
            </a:fld>
            <a:endParaRPr lang="fr-FR" noProof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E788679-00EC-4E16-8F08-E420B356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20" y="2463990"/>
            <a:ext cx="4111032" cy="372582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fr-FR" sz="2400" cap="none" dirty="0">
              <a:latin typeface="Century Gothic" panose="020B0502020202020204" pitchFamily="34" charset="0"/>
            </a:endParaRPr>
          </a:p>
          <a:p>
            <a:pPr algn="ctr"/>
            <a:r>
              <a:rPr lang="fr-FR" sz="2400" cap="none" dirty="0">
                <a:latin typeface="Century Gothic" panose="020B0502020202020204" pitchFamily="34" charset="0"/>
              </a:rPr>
              <a:t>L’enfant est invité à contempler ,</a:t>
            </a:r>
          </a:p>
          <a:p>
            <a:pPr algn="ctr"/>
            <a:r>
              <a:rPr lang="fr-FR" sz="2400" cap="none" dirty="0">
                <a:latin typeface="Century Gothic" panose="020B0502020202020204" pitchFamily="34" charset="0"/>
              </a:rPr>
              <a:t>dans le silence,</a:t>
            </a:r>
          </a:p>
          <a:p>
            <a:pPr algn="ctr"/>
            <a:r>
              <a:rPr lang="fr-FR" sz="2400" cap="none" dirty="0">
                <a:latin typeface="Century Gothic" panose="020B0502020202020204" pitchFamily="34" charset="0"/>
              </a:rPr>
              <a:t>une réalisation qu’il a fait en classe seul ou avec ses camarades …</a:t>
            </a:r>
          </a:p>
          <a:p>
            <a:pPr algn="ctr"/>
            <a:r>
              <a:rPr lang="fr-FR" sz="2400" cap="none" dirty="0">
                <a:latin typeface="Century Gothic" panose="020B0502020202020204" pitchFamily="34" charset="0"/>
              </a:rPr>
              <a:t>pendant plusieurs secondes.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2092AD4-D199-4B47-90EE-45C1FD79576F}"/>
              </a:ext>
            </a:extLst>
          </p:cNvPr>
          <p:cNvSpPr txBox="1">
            <a:spLocks/>
          </p:cNvSpPr>
          <p:nvPr/>
        </p:nvSpPr>
        <p:spPr>
          <a:xfrm>
            <a:off x="550270" y="391887"/>
            <a:ext cx="5133008" cy="11344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entury Gothic" panose="020B0502020202020204" pitchFamily="34" charset="0"/>
              </a:rPr>
              <a:t>contempler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8B6BC3-B2E7-4981-A808-06B417EBC843}"/>
              </a:ext>
            </a:extLst>
          </p:cNvPr>
          <p:cNvSpPr/>
          <p:nvPr/>
        </p:nvSpPr>
        <p:spPr>
          <a:xfrm>
            <a:off x="8681421" y="4313816"/>
            <a:ext cx="2194560" cy="387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lt1"/>
                </a:solidFill>
                <a:latin typeface="Century Gothic" panose="020B0502020202020204" pitchFamily="34" charset="0"/>
              </a:rPr>
              <a:t>ECOUTER 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A954CEC-2760-4A95-9851-76038FC394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490" r="17490"/>
          <a:stretch>
            <a:fillRect/>
          </a:stretch>
        </p:blipFill>
        <p:spPr>
          <a:xfrm>
            <a:off x="7000051" y="1255802"/>
            <a:ext cx="4290933" cy="440438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15E6E8-B2FE-4665-959C-A5336FBD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91" y="1506682"/>
            <a:ext cx="4071189" cy="38965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551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1754-D6FF-4C50-878D-3200B2E08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fr-FR" noProof="0" smtClean="0"/>
              <a:pPr algn="ctr" rtl="0"/>
              <a:t>8</a:t>
            </a:fld>
            <a:endParaRPr lang="fr-FR" noProof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B0EEF94-3F5C-4B4A-B64B-1E96482930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3460" r="13460"/>
          <a:stretch>
            <a:fillRect/>
          </a:stretch>
        </p:blipFill>
        <p:spPr/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E788679-00EC-4E16-8F08-E420B356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23" y="3293937"/>
            <a:ext cx="4411529" cy="32131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2800" cap="none" dirty="0">
                <a:latin typeface="Century Gothic" panose="020B0502020202020204" pitchFamily="34" charset="0"/>
              </a:rPr>
              <a:t>L’enfant  réfléchit  </a:t>
            </a:r>
          </a:p>
          <a:p>
            <a:r>
              <a:rPr lang="fr-FR" sz="2800" cap="none" dirty="0">
                <a:latin typeface="Century Gothic" panose="020B0502020202020204" pitchFamily="34" charset="0"/>
              </a:rPr>
              <a:t>à ce qu’il vit avec un ou des camarades de la  classe et ce qu’il peut réaliser pour faire plaisir, aujourd’hui, à une personne de son choix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2092AD4-D199-4B47-90EE-45C1FD79576F}"/>
              </a:ext>
            </a:extLst>
          </p:cNvPr>
          <p:cNvSpPr txBox="1">
            <a:spLocks/>
          </p:cNvSpPr>
          <p:nvPr/>
        </p:nvSpPr>
        <p:spPr>
          <a:xfrm>
            <a:off x="224300" y="-510539"/>
            <a:ext cx="6806923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entury Gothic" panose="020B0502020202020204" pitchFamily="34" charset="0"/>
              </a:rPr>
              <a:t>ALLER A LA RENCONTRE</a:t>
            </a:r>
          </a:p>
          <a:p>
            <a:r>
              <a:rPr lang="fr-FR" dirty="0">
                <a:latin typeface="Century Gothic" panose="020B0502020202020204" pitchFamily="34" charset="0"/>
              </a:rPr>
              <a:t> DE SOI ET DES AUTRES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283C5A-5A9F-4AC1-8471-93FCCD8C9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9208" b="-1307"/>
          <a:stretch/>
        </p:blipFill>
        <p:spPr>
          <a:xfrm>
            <a:off x="7294417" y="1349969"/>
            <a:ext cx="4069893" cy="4136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455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683106"/>
            <a:ext cx="4793714" cy="2078699"/>
          </a:xfrm>
        </p:spPr>
        <p:txBody>
          <a:bodyPr rtlCol="0"/>
          <a:lstStyle/>
          <a:p>
            <a:pPr algn="ctr" rtl="0"/>
            <a:r>
              <a:rPr lang="fr-FR" dirty="0">
                <a:latin typeface="Century Gothic" panose="020B0502020202020204" pitchFamily="34" charset="0"/>
              </a:rPr>
              <a:t> l’enfant est prêt a  ENTRER EN RELATION AVEC JESUS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smtClean="0"/>
              <a:pPr algn="ctr" rtl="0"/>
              <a:t>9</a:t>
            </a:fld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9B6B587-6C95-4FB4-AA45-18C2327DE4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552" r="17552"/>
          <a:stretch>
            <a:fillRect/>
          </a:stretch>
        </p:blipFill>
        <p:spPr/>
      </p:pic>
      <p:sp>
        <p:nvSpPr>
          <p:cNvPr id="5" name="Ovale 5" descr="Arrière-plan logo">
            <a:extLst>
              <a:ext uri="{FF2B5EF4-FFF2-40B4-BE49-F238E27FC236}">
                <a16:creationId xmlns:a16="http://schemas.microsoft.com/office/drawing/2014/main" id="{8A5DA9FF-650D-4455-915F-3BF1464FF731}"/>
              </a:ext>
            </a:extLst>
          </p:cNvPr>
          <p:cNvSpPr/>
          <p:nvPr/>
        </p:nvSpPr>
        <p:spPr>
          <a:xfrm>
            <a:off x="706581" y="3491345"/>
            <a:ext cx="3283528" cy="3143459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930E80-D75E-4982-AAFD-199108C52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38" y="3869748"/>
            <a:ext cx="2381250" cy="23812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2869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58_TF66835393" id="{AEF83432-9987-43E7-93CB-66D3A1030347}" vid="{A5139289-3B87-4A1B-968E-674441561D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d’argumentaire Sphères bleues</Template>
  <TotalTime>0</TotalTime>
  <Words>515</Words>
  <Application>Microsoft Office PowerPoint</Application>
  <PresentationFormat>Grand écran</PresentationFormat>
  <Paragraphs>67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Corbel</vt:lpstr>
      <vt:lpstr>Times New Roman</vt:lpstr>
      <vt:lpstr>Thème Office</vt:lpstr>
      <vt:lpstr>PROPOSER UN TEMPS CALME    </vt:lpstr>
      <vt:lpstr>RETROUVER LE CALME  EN SOI : SE POSER </vt:lpstr>
      <vt:lpstr>REALISER UN petit exercice de respiration</vt:lpstr>
      <vt:lpstr>Présentation PowerPoint</vt:lpstr>
      <vt:lpstr>SE RETROUVER AVEC SOI-MEME  FAIRE SILENCE</vt:lpstr>
      <vt:lpstr>Présentation PowerPoint</vt:lpstr>
      <vt:lpstr>Présentation PowerPoint</vt:lpstr>
      <vt:lpstr>Présentation PowerPoint</vt:lpstr>
      <vt:lpstr> l’enfant est prêt a  ENTRER EN RELATION AVEC JESUS</vt:lpstr>
      <vt:lpstr>PRIER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2020-03-21T07:01:19Z</dcterms:created>
  <dcterms:modified xsi:type="dcterms:W3CDTF">2020-10-31T09:39:37Z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