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3" r:id="rId2"/>
    <p:sldId id="300" r:id="rId3"/>
    <p:sldId id="257" r:id="rId4"/>
    <p:sldId id="299" r:id="rId5"/>
    <p:sldId id="305" r:id="rId6"/>
    <p:sldId id="267" r:id="rId7"/>
    <p:sldId id="304" r:id="rId8"/>
    <p:sldId id="258" r:id="rId9"/>
    <p:sldId id="259" r:id="rId10"/>
    <p:sldId id="260" r:id="rId11"/>
    <p:sldId id="261" r:id="rId12"/>
    <p:sldId id="262" r:id="rId13"/>
    <p:sldId id="263" r:id="rId14"/>
    <p:sldId id="264" r:id="rId15"/>
    <p:sldId id="306" r:id="rId16"/>
    <p:sldId id="266" r:id="rId17"/>
    <p:sldId id="307" r:id="rId18"/>
    <p:sldId id="301" r:id="rId19"/>
    <p:sldId id="29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notesViewPr>
    <p:cSldViewPr snapToGrid="0">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E8007-EF3D-4215-A399-81023C151CC0}" type="datetimeFigureOut">
              <a:rPr lang="fr-FR" smtClean="0"/>
              <a:t>30/10/2020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DF1A5-77DA-4FBB-B2E4-4B209FB856FC}" type="slidenum">
              <a:rPr lang="fr-FR" smtClean="0"/>
              <a:t>‹N°›</a:t>
            </a:fld>
            <a:endParaRPr lang="fr-FR"/>
          </a:p>
        </p:txBody>
      </p:sp>
    </p:spTree>
    <p:extLst>
      <p:ext uri="{BB962C8B-B14F-4D97-AF65-F5344CB8AC3E}">
        <p14:creationId xmlns:p14="http://schemas.microsoft.com/office/powerpoint/2010/main" val="162651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vikidia.org/wiki/Paix"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fr.vikidia.org/wiki/Solidarit%C3%A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La fraternité</a:t>
            </a:r>
            <a:r>
              <a:rPr lang="fr-FR" dirty="0"/>
              <a:t>  entre les enfants est fondée sur l'appartenance à une même collectivité,  sur l'adhésion à un groupe</a:t>
            </a:r>
          </a:p>
          <a:p>
            <a:r>
              <a:rPr lang="fr-FR" dirty="0"/>
              <a:t>La fraternité entre les peuples, elle représente les mêmes buts, le partage des opinions ou des choix. Elle permet la </a:t>
            </a:r>
            <a:r>
              <a:rPr lang="fr-FR" dirty="0">
                <a:hlinkClick r:id="rId3" tooltip="Paix"/>
              </a:rPr>
              <a:t>paix</a:t>
            </a:r>
            <a:r>
              <a:rPr lang="fr-FR" dirty="0"/>
              <a:t> et la </a:t>
            </a:r>
            <a:r>
              <a:rPr lang="fr-FR" dirty="0">
                <a:hlinkClick r:id="rId4" tooltip="Solidarité"/>
              </a:rPr>
              <a:t>solidarité</a:t>
            </a:r>
            <a:r>
              <a:rPr lang="fr-FR" dirty="0"/>
              <a:t>.</a:t>
            </a:r>
          </a:p>
        </p:txBody>
      </p:sp>
      <p:sp>
        <p:nvSpPr>
          <p:cNvPr id="4" name="Espace réservé du numéro de diapositive 3"/>
          <p:cNvSpPr>
            <a:spLocks noGrp="1"/>
          </p:cNvSpPr>
          <p:nvPr>
            <p:ph type="sldNum" sz="quarter" idx="5"/>
          </p:nvPr>
        </p:nvSpPr>
        <p:spPr/>
        <p:txBody>
          <a:bodyPr/>
          <a:lstStyle/>
          <a:p>
            <a:fld id="{3B5DF1A5-77DA-4FBB-B2E4-4B209FB856FC}" type="slidenum">
              <a:rPr lang="fr-FR" smtClean="0"/>
              <a:t>1</a:t>
            </a:fld>
            <a:endParaRPr lang="fr-FR"/>
          </a:p>
        </p:txBody>
      </p:sp>
    </p:spTree>
    <p:extLst>
      <p:ext uri="{BB962C8B-B14F-4D97-AF65-F5344CB8AC3E}">
        <p14:creationId xmlns:p14="http://schemas.microsoft.com/office/powerpoint/2010/main" val="6892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2D02A4C7-2E78-4B3F-BC07-1338DEF7D76C}"/>
              </a:ext>
            </a:extLst>
          </p:cNvPr>
          <p:cNvSpPr>
            <a:spLocks noGrp="1" noRot="1" noChangeAspect="1" noChangeArrowheads="1" noTextEdit="1"/>
          </p:cNvSpPr>
          <p:nvPr>
            <p:ph type="sldImg"/>
          </p:nvPr>
        </p:nvSpPr>
        <p:spPr/>
      </p:sp>
      <p:sp>
        <p:nvSpPr>
          <p:cNvPr id="35843" name="Espace réservé des notes 2">
            <a:extLst>
              <a:ext uri="{FF2B5EF4-FFF2-40B4-BE49-F238E27FC236}">
                <a16:creationId xmlns:a16="http://schemas.microsoft.com/office/drawing/2014/main" id="{89C9ED6B-6595-4FB1-80F7-0B56A35BD481}"/>
              </a:ext>
            </a:extLst>
          </p:cNvPr>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fr-FR" altLang="fr-FR"/>
              <a:t>L’importance du dialogue, la différence d’opinions</a:t>
            </a:r>
          </a:p>
          <a:p>
            <a:r>
              <a:rPr lang="fr-FR" altLang="fr-FR"/>
              <a:t>Plume et Mina trouvent que l'automne c'est trop beau avec toutes ces couleurs. Raoul n'est pas d'accord du tout et trouve ça moche, les feuilles qui tombent. Chonchon se demande qui a raison et à quel avis il doit se ranger. Mais faut-il être d'accord sur tout pour être bien ensemble ? Et y a-t-il des choses sur lesquelles tout le monde s'accorde ? Peut-on avoir des avis différents et avoir tous raison ? Les quatre amis se confient sur les décaccords et ce que cela leur cause comme émotion. </a:t>
            </a:r>
            <a:br>
              <a:rPr lang="fr-FR" altLang="fr-FR"/>
            </a:br>
            <a:r>
              <a:rPr lang="fr-FR" altLang="fr-FR"/>
              <a:t>Cette vidéo des </a:t>
            </a:r>
            <a:r>
              <a:rPr lang="fr-FR" altLang="fr-FR" i="1"/>
              <a:t>P'tits philos</a:t>
            </a:r>
            <a:r>
              <a:rPr lang="fr-FR" altLang="fr-FR"/>
              <a:t> propose aux enfants de réfléchir et s'exprimer sur les opinions, la discussion et les disputes. Un vrai sujet de philosophie à tout âge !</a:t>
            </a:r>
          </a:p>
        </p:txBody>
      </p:sp>
      <p:sp>
        <p:nvSpPr>
          <p:cNvPr id="35844" name="Espace réservé du numéro de diapositive 3">
            <a:extLst>
              <a:ext uri="{FF2B5EF4-FFF2-40B4-BE49-F238E27FC236}">
                <a16:creationId xmlns:a16="http://schemas.microsoft.com/office/drawing/2014/main" id="{6A0D53B1-F4BA-4DC1-AC75-07877A006BF8}"/>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a:lnSpc>
                <a:spcPct val="95000"/>
              </a:lnSpc>
              <a:buClrTx/>
              <a:buFontTx/>
              <a:buNone/>
            </a:pPr>
            <a:fld id="{6D7B2C73-185E-4CB7-8A61-872BF2105DE2}" type="slidenum">
              <a:rPr lang="fr-FR" altLang="fr-FR">
                <a:solidFill>
                  <a:srgbClr val="000000"/>
                </a:solidFill>
                <a:latin typeface="Times New Roman" panose="02020603050405020304" pitchFamily="18" charset="0"/>
              </a:rPr>
              <a:pPr>
                <a:lnSpc>
                  <a:spcPct val="95000"/>
                </a:lnSpc>
                <a:buClrTx/>
                <a:buFontTx/>
                <a:buNone/>
              </a:pPr>
              <a:t>6</a:t>
            </a:fld>
            <a:endParaRPr lang="fr-FR" altLang="fr-FR">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P'tits Philos : Pourquoi parfois, c'est pas juste ?</a:t>
            </a:r>
          </a:p>
          <a:p>
            <a:r>
              <a:rPr lang="fr-FR" dirty="0" err="1"/>
              <a:t>Chonchon</a:t>
            </a:r>
            <a:r>
              <a:rPr lang="fr-FR" dirty="0"/>
              <a:t> ne comprend pas pourquoi il a toujours la part de gâteau la plus petite, ce n'est vraiment pas juste ! Ses amis Raoul, Mina et Plume expriment tour à tour ce qu'ils trouvent injuste : quand on a un plus petit cadeau que son frère ou sa </a:t>
            </a:r>
            <a:r>
              <a:rPr lang="fr-FR" dirty="0" err="1"/>
              <a:t>soeur</a:t>
            </a:r>
            <a:r>
              <a:rPr lang="fr-FR" dirty="0"/>
              <a:t>, quand les parents disent "non", quand on est puni alors qu'on n'a rien fait... Mais qu'est-ce qui serait juste ? Est-ce d'avoir tous la même chose tout le temps, alors qu'on est différents ? </a:t>
            </a:r>
          </a:p>
          <a:p>
            <a:endParaRPr lang="fr-FR" dirty="0"/>
          </a:p>
        </p:txBody>
      </p:sp>
      <p:sp>
        <p:nvSpPr>
          <p:cNvPr id="4" name="Espace réservé du numéro de diapositive 3"/>
          <p:cNvSpPr>
            <a:spLocks noGrp="1"/>
          </p:cNvSpPr>
          <p:nvPr>
            <p:ph type="sldNum" sz="quarter" idx="5"/>
          </p:nvPr>
        </p:nvSpPr>
        <p:spPr/>
        <p:txBody>
          <a:bodyPr/>
          <a:lstStyle/>
          <a:p>
            <a:fld id="{3B5DF1A5-77DA-4FBB-B2E4-4B209FB856FC}" type="slidenum">
              <a:rPr lang="fr-FR" smtClean="0"/>
              <a:t>16</a:t>
            </a:fld>
            <a:endParaRPr lang="fr-FR"/>
          </a:p>
        </p:txBody>
      </p:sp>
    </p:spTree>
    <p:extLst>
      <p:ext uri="{BB962C8B-B14F-4D97-AF65-F5344CB8AC3E}">
        <p14:creationId xmlns:p14="http://schemas.microsoft.com/office/powerpoint/2010/main" val="155198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5DF1A5-77DA-4FBB-B2E4-4B209FB856FC}" type="slidenum">
              <a:rPr lang="fr-FR" smtClean="0"/>
              <a:t>18</a:t>
            </a:fld>
            <a:endParaRPr lang="fr-FR"/>
          </a:p>
        </p:txBody>
      </p:sp>
    </p:spTree>
    <p:extLst>
      <p:ext uri="{BB962C8B-B14F-4D97-AF65-F5344CB8AC3E}">
        <p14:creationId xmlns:p14="http://schemas.microsoft.com/office/powerpoint/2010/main" val="264744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666C5-13F2-4B94-B437-1B61AF3A135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37BBAE3-48BE-4DA8-861C-C9C40FE66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E7C181A-AD1D-4FAE-95E7-EDDE7922B919}"/>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5" name="Espace réservé du pied de page 4">
            <a:extLst>
              <a:ext uri="{FF2B5EF4-FFF2-40B4-BE49-F238E27FC236}">
                <a16:creationId xmlns:a16="http://schemas.microsoft.com/office/drawing/2014/main" id="{93CCEDAE-F4E8-4B90-95C2-8902676062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4E9B45-07E7-48A6-BE61-2BD3DC18224E}"/>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81029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726B0-ABE2-4F4F-AED2-4EA488D2F98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43F687-9811-40AF-8391-A938705E596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5D9710-CE3D-4E8F-BF80-0B0E76D647CA}"/>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5" name="Espace réservé du pied de page 4">
            <a:extLst>
              <a:ext uri="{FF2B5EF4-FFF2-40B4-BE49-F238E27FC236}">
                <a16:creationId xmlns:a16="http://schemas.microsoft.com/office/drawing/2014/main" id="{7306595B-F14E-40B2-815B-8FFC419B79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AC5378-D9F7-424C-B7D7-EA41217F9622}"/>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128379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942EFB1-1ED4-4FC2-B7B8-E1111C2E3B0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893D312-90FB-4F24-944B-DB3416A448A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E6ED61-3824-4E54-9FCD-0B038E5A90C2}"/>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5" name="Espace réservé du pied de page 4">
            <a:extLst>
              <a:ext uri="{FF2B5EF4-FFF2-40B4-BE49-F238E27FC236}">
                <a16:creationId xmlns:a16="http://schemas.microsoft.com/office/drawing/2014/main" id="{91DBCFC3-150D-425B-8308-745ABD2FDF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C32033-93EE-448B-B5C0-E0C6A6B27EEF}"/>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285305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8332F-7867-4015-888A-CDF37146D9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29561F-72CE-45B3-8B70-DCF71D4FE5B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03803C-5D74-4AFC-A725-E6793099A0E5}"/>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5" name="Espace réservé du pied de page 4">
            <a:extLst>
              <a:ext uri="{FF2B5EF4-FFF2-40B4-BE49-F238E27FC236}">
                <a16:creationId xmlns:a16="http://schemas.microsoft.com/office/drawing/2014/main" id="{0840C5A7-8590-491C-9512-37E1528E63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611C86-8578-4DD9-81B2-17E4E6B4ED67}"/>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391114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D8F8F-3E33-4890-8A23-F59205A651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60A7D2A-D5B5-4DFD-B8A7-888C23D13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E1AA8C9-815F-4552-9718-C4DDC621068B}"/>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5" name="Espace réservé du pied de page 4">
            <a:extLst>
              <a:ext uri="{FF2B5EF4-FFF2-40B4-BE49-F238E27FC236}">
                <a16:creationId xmlns:a16="http://schemas.microsoft.com/office/drawing/2014/main" id="{C6980450-8C0A-4A40-98F8-8BA6FC7FD3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959EA7-49C2-4B15-B47E-B4973F859654}"/>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245228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65B5FE-1368-418A-870F-FF98AE9286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62A82C-79BB-4CF1-8CDA-9B900A310F9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77C2AFB-FF7F-49F7-8AFC-CE377D298FE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B65A2B7-C569-4F6B-A53F-4C9C005C778D}"/>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6" name="Espace réservé du pied de page 5">
            <a:extLst>
              <a:ext uri="{FF2B5EF4-FFF2-40B4-BE49-F238E27FC236}">
                <a16:creationId xmlns:a16="http://schemas.microsoft.com/office/drawing/2014/main" id="{80BE5EC4-193A-4604-9151-ACAC7E36A9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8F00CD-9A0A-4E17-8979-B61DC551A619}"/>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288018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17941-A981-46B4-921E-9DC20E24763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4D0B91-A5F8-4AE2-942C-B6CE47D1F3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FB2BF47-7972-4667-9CED-1D5F5CCFB97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BF45783-8463-4758-B1E3-CE4329F06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F05B7B0-769C-4DF9-91A9-C248DB0670D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A5A03B7-EF8C-4640-8767-08B2394F8830}"/>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8" name="Espace réservé du pied de page 7">
            <a:extLst>
              <a:ext uri="{FF2B5EF4-FFF2-40B4-BE49-F238E27FC236}">
                <a16:creationId xmlns:a16="http://schemas.microsoft.com/office/drawing/2014/main" id="{257F3525-487A-470F-87D5-4FA70C58655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B525554-ACA8-4251-B106-D09318CDBADC}"/>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118732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10DD3-5867-41FA-AEC7-EC76C87879C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69241B8-3F0C-4DAE-8073-33A39F1695C2}"/>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4" name="Espace réservé du pied de page 3">
            <a:extLst>
              <a:ext uri="{FF2B5EF4-FFF2-40B4-BE49-F238E27FC236}">
                <a16:creationId xmlns:a16="http://schemas.microsoft.com/office/drawing/2014/main" id="{EBC1C6C8-65D3-4494-A96D-584C1D9F4A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A325D79-70A4-4D58-8D00-624A710335ED}"/>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383195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77C88C-7F00-415C-BC40-FBD1ECD98DC1}"/>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3" name="Espace réservé du pied de page 2">
            <a:extLst>
              <a:ext uri="{FF2B5EF4-FFF2-40B4-BE49-F238E27FC236}">
                <a16:creationId xmlns:a16="http://schemas.microsoft.com/office/drawing/2014/main" id="{6071F41B-E369-4567-A53E-9514DE7228D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67AFEF-4EB1-4C38-9631-8715ABD6249E}"/>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137229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ACF63-0028-48A6-B5A4-E76D5B4DCC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622C27D-653B-494F-B043-D33E629B0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6E4AB7-76B7-4D51-8E6A-9A8231970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08493E3-B1E3-4804-9444-6AF0D38BF06D}"/>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6" name="Espace réservé du pied de page 5">
            <a:extLst>
              <a:ext uri="{FF2B5EF4-FFF2-40B4-BE49-F238E27FC236}">
                <a16:creationId xmlns:a16="http://schemas.microsoft.com/office/drawing/2014/main" id="{A03B4B1E-F36D-450B-A43A-5E39B4F578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86CE84-F237-4B29-9859-98DC5566B7FD}"/>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356543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D6C90-E318-4D58-95F7-0B4CFD9F3BC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3574256-2A77-4D4D-BFE1-C3CFBEA49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7F78E5F-E37F-4352-BF6F-37DC24BB5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AEDF363-57C4-46B2-B8EF-68F3F031AFFF}"/>
              </a:ext>
            </a:extLst>
          </p:cNvPr>
          <p:cNvSpPr>
            <a:spLocks noGrp="1"/>
          </p:cNvSpPr>
          <p:nvPr>
            <p:ph type="dt" sz="half" idx="10"/>
          </p:nvPr>
        </p:nvSpPr>
        <p:spPr/>
        <p:txBody>
          <a:bodyPr/>
          <a:lstStyle/>
          <a:p>
            <a:fld id="{1C11B636-DA81-4C8E-A52A-D38DD25BB316}" type="datetimeFigureOut">
              <a:rPr lang="fr-FR" smtClean="0"/>
              <a:t>30/10/2020</a:t>
            </a:fld>
            <a:endParaRPr lang="fr-FR"/>
          </a:p>
        </p:txBody>
      </p:sp>
      <p:sp>
        <p:nvSpPr>
          <p:cNvPr id="6" name="Espace réservé du pied de page 5">
            <a:extLst>
              <a:ext uri="{FF2B5EF4-FFF2-40B4-BE49-F238E27FC236}">
                <a16:creationId xmlns:a16="http://schemas.microsoft.com/office/drawing/2014/main" id="{6BD03767-34F2-4856-A3D0-033C6670DF1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C9FA63-23A1-49F9-849D-4EBC02455572}"/>
              </a:ext>
            </a:extLst>
          </p:cNvPr>
          <p:cNvSpPr>
            <a:spLocks noGrp="1"/>
          </p:cNvSpPr>
          <p:nvPr>
            <p:ph type="sldNum" sz="quarter" idx="12"/>
          </p:nvPr>
        </p:nvSpPr>
        <p:spPr/>
        <p:txBody>
          <a:bodyPr/>
          <a:lstStyle/>
          <a:p>
            <a:fld id="{8500D04D-B060-452E-BA61-E1E85B49F9ED}" type="slidenum">
              <a:rPr lang="fr-FR" smtClean="0"/>
              <a:t>‹N°›</a:t>
            </a:fld>
            <a:endParaRPr lang="fr-FR"/>
          </a:p>
        </p:txBody>
      </p:sp>
    </p:spTree>
    <p:extLst>
      <p:ext uri="{BB962C8B-B14F-4D97-AF65-F5344CB8AC3E}">
        <p14:creationId xmlns:p14="http://schemas.microsoft.com/office/powerpoint/2010/main" val="211276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2B4C0FD-B9F7-4E17-8850-681E52592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EA68CED-9648-4994-9E7C-ECB096A145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BF5E5D-2A63-4059-AF8F-82E4B7F1E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1B636-DA81-4C8E-A52A-D38DD25BB316}" type="datetimeFigureOut">
              <a:rPr lang="fr-FR" smtClean="0"/>
              <a:t>30/10/2020</a:t>
            </a:fld>
            <a:endParaRPr lang="fr-FR"/>
          </a:p>
        </p:txBody>
      </p:sp>
      <p:sp>
        <p:nvSpPr>
          <p:cNvPr id="5" name="Espace réservé du pied de page 4">
            <a:extLst>
              <a:ext uri="{FF2B5EF4-FFF2-40B4-BE49-F238E27FC236}">
                <a16:creationId xmlns:a16="http://schemas.microsoft.com/office/drawing/2014/main" id="{F1C5E656-63A7-4F66-BB7E-45EAB17393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A01BB2D-0DF4-42FA-BE37-3C4D3CADE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0D04D-B060-452E-BA61-E1E85B49F9ED}" type="slidenum">
              <a:rPr lang="fr-FR" smtClean="0"/>
              <a:t>‹N°›</a:t>
            </a:fld>
            <a:endParaRPr lang="fr-FR"/>
          </a:p>
        </p:txBody>
      </p:sp>
    </p:spTree>
    <p:extLst>
      <p:ext uri="{BB962C8B-B14F-4D97-AF65-F5344CB8AC3E}">
        <p14:creationId xmlns:p14="http://schemas.microsoft.com/office/powerpoint/2010/main" val="179643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jpg"/><Relationship Id="rId4" Type="http://schemas.openxmlformats.org/officeDocument/2006/relationships/hyperlink" Target="https://www.familiscope.fr/videos/1jour-1questio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 ">
            <a:extLst>
              <a:ext uri="{FF2B5EF4-FFF2-40B4-BE49-F238E27FC236}">
                <a16:creationId xmlns:a16="http://schemas.microsoft.com/office/drawing/2014/main" id="{25C6FEFB-B77C-4FE9-9EC5-CCAF417AD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79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 ">
            <a:extLst>
              <a:ext uri="{FF2B5EF4-FFF2-40B4-BE49-F238E27FC236}">
                <a16:creationId xmlns:a16="http://schemas.microsoft.com/office/drawing/2014/main" id="{01692593-E2F1-4C80-B434-1BA333DC9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638" y="0"/>
            <a:ext cx="4479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 ">
            <a:extLst>
              <a:ext uri="{FF2B5EF4-FFF2-40B4-BE49-F238E27FC236}">
                <a16:creationId xmlns:a16="http://schemas.microsoft.com/office/drawing/2014/main" id="{242E9C74-71AF-46D7-9FF3-604536AEC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718" y="0"/>
            <a:ext cx="447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8EC16AE-704C-4996-9794-D88942D86A1D}"/>
              </a:ext>
            </a:extLst>
          </p:cNvPr>
          <p:cNvSpPr/>
          <p:nvPr/>
        </p:nvSpPr>
        <p:spPr>
          <a:xfrm>
            <a:off x="1847463" y="522514"/>
            <a:ext cx="9405256" cy="5094514"/>
          </a:xfrm>
          <a:prstGeom prst="rect">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Tous différents, vivons la fraternité">
            <a:extLst>
              <a:ext uri="{FF2B5EF4-FFF2-40B4-BE49-F238E27FC236}">
                <a16:creationId xmlns:a16="http://schemas.microsoft.com/office/drawing/2014/main" id="{B91F2CBA-BC3D-4757-8640-6405EBAD9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301" y="867746"/>
            <a:ext cx="8705863" cy="43119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 coins arrondis 1">
            <a:extLst>
              <a:ext uri="{FF2B5EF4-FFF2-40B4-BE49-F238E27FC236}">
                <a16:creationId xmlns:a16="http://schemas.microsoft.com/office/drawing/2014/main" id="{E5C9BEC8-1E79-4D59-ACF6-CD1CAF40CBE0}"/>
              </a:ext>
            </a:extLst>
          </p:cNvPr>
          <p:cNvSpPr/>
          <p:nvPr/>
        </p:nvSpPr>
        <p:spPr>
          <a:xfrm>
            <a:off x="1847461" y="5812971"/>
            <a:ext cx="9330612" cy="830425"/>
          </a:xfrm>
          <a:prstGeom prst="roundRect">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Century Gothic" panose="020B0502020202020204" pitchFamily="34" charset="0"/>
              </a:rPr>
              <a:t>Qu’est ce que la fraternité pour des élèves de GS et CP ?</a:t>
            </a:r>
          </a:p>
          <a:p>
            <a:pPr algn="ctr"/>
            <a:r>
              <a:rPr lang="fr-FR" sz="2400" b="1" dirty="0">
                <a:solidFill>
                  <a:schemeClr val="tx1"/>
                </a:solidFill>
                <a:latin typeface="Century Gothic" panose="020B0502020202020204" pitchFamily="34" charset="0"/>
              </a:rPr>
              <a:t>Comment la développer ?</a:t>
            </a:r>
          </a:p>
        </p:txBody>
      </p:sp>
    </p:spTree>
    <p:extLst>
      <p:ext uri="{BB962C8B-B14F-4D97-AF65-F5344CB8AC3E}">
        <p14:creationId xmlns:p14="http://schemas.microsoft.com/office/powerpoint/2010/main" val="114263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C2A9575-BDA1-4FB0-80E5-FED579F99409}"/>
              </a:ext>
            </a:extLst>
          </p:cNvPr>
          <p:cNvPicPr>
            <a:picLocks noChangeAspect="1"/>
          </p:cNvPicPr>
          <p:nvPr/>
        </p:nvPicPr>
        <p:blipFill rotWithShape="1">
          <a:blip r:embed="rId2"/>
          <a:srcRect l="1594" r="3442" b="1741"/>
          <a:stretch/>
        </p:blipFill>
        <p:spPr>
          <a:xfrm>
            <a:off x="2043404" y="1028514"/>
            <a:ext cx="9974425" cy="5530907"/>
          </a:xfrm>
          <a:prstGeom prst="rect">
            <a:avLst/>
          </a:prstGeom>
        </p:spPr>
      </p:pic>
      <p:pic>
        <p:nvPicPr>
          <p:cNvPr id="3" name="Picture 2" descr=" ">
            <a:extLst>
              <a:ext uri="{FF2B5EF4-FFF2-40B4-BE49-F238E27FC236}">
                <a16:creationId xmlns:a16="http://schemas.microsoft.com/office/drawing/2014/main" id="{7706E8E8-F5AD-4619-866C-43EFED887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8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CC5624B-CD70-414D-9B2B-5545B7969E7E}"/>
              </a:ext>
            </a:extLst>
          </p:cNvPr>
          <p:cNvPicPr>
            <a:picLocks noChangeAspect="1"/>
          </p:cNvPicPr>
          <p:nvPr/>
        </p:nvPicPr>
        <p:blipFill>
          <a:blip r:embed="rId2"/>
          <a:stretch>
            <a:fillRect/>
          </a:stretch>
        </p:blipFill>
        <p:spPr>
          <a:xfrm>
            <a:off x="3243308" y="488081"/>
            <a:ext cx="7122460" cy="5954843"/>
          </a:xfrm>
          <a:prstGeom prst="rect">
            <a:avLst/>
          </a:prstGeom>
        </p:spPr>
      </p:pic>
      <p:pic>
        <p:nvPicPr>
          <p:cNvPr id="3" name="Picture 2" descr=" ">
            <a:extLst>
              <a:ext uri="{FF2B5EF4-FFF2-40B4-BE49-F238E27FC236}">
                <a16:creationId xmlns:a16="http://schemas.microsoft.com/office/drawing/2014/main" id="{CA358097-07D5-460F-898F-87961B8CB1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52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8C910BF-4631-4871-9BED-75D2F330F69F}"/>
              </a:ext>
            </a:extLst>
          </p:cNvPr>
          <p:cNvPicPr>
            <a:picLocks noChangeAspect="1"/>
          </p:cNvPicPr>
          <p:nvPr/>
        </p:nvPicPr>
        <p:blipFill>
          <a:blip r:embed="rId2"/>
          <a:stretch>
            <a:fillRect/>
          </a:stretch>
        </p:blipFill>
        <p:spPr>
          <a:xfrm>
            <a:off x="3699631" y="412554"/>
            <a:ext cx="5053751" cy="5846204"/>
          </a:xfrm>
          <a:prstGeom prst="rect">
            <a:avLst/>
          </a:prstGeom>
        </p:spPr>
      </p:pic>
      <p:pic>
        <p:nvPicPr>
          <p:cNvPr id="3" name="Picture 2" descr=" ">
            <a:extLst>
              <a:ext uri="{FF2B5EF4-FFF2-40B4-BE49-F238E27FC236}">
                <a16:creationId xmlns:a16="http://schemas.microsoft.com/office/drawing/2014/main" id="{BB7AA35D-030C-4B48-BE40-9C6328CCB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4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ECA1377-1FE2-45C3-9CDF-9F4D3EF27410}"/>
              </a:ext>
            </a:extLst>
          </p:cNvPr>
          <p:cNvPicPr>
            <a:picLocks noChangeAspect="1"/>
          </p:cNvPicPr>
          <p:nvPr/>
        </p:nvPicPr>
        <p:blipFill>
          <a:blip r:embed="rId2"/>
          <a:stretch>
            <a:fillRect/>
          </a:stretch>
        </p:blipFill>
        <p:spPr>
          <a:xfrm>
            <a:off x="1883398" y="1191601"/>
            <a:ext cx="9857408" cy="4962617"/>
          </a:xfrm>
          <a:prstGeom prst="rect">
            <a:avLst/>
          </a:prstGeom>
        </p:spPr>
      </p:pic>
      <p:pic>
        <p:nvPicPr>
          <p:cNvPr id="3" name="Picture 2" descr=" ">
            <a:extLst>
              <a:ext uri="{FF2B5EF4-FFF2-40B4-BE49-F238E27FC236}">
                <a16:creationId xmlns:a16="http://schemas.microsoft.com/office/drawing/2014/main" id="{8F0F6339-6EE1-4E10-942B-A23C156E40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8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B81362A-15B8-4E54-A994-392446701AA2}"/>
              </a:ext>
            </a:extLst>
          </p:cNvPr>
          <p:cNvPicPr>
            <a:picLocks noChangeAspect="1"/>
          </p:cNvPicPr>
          <p:nvPr/>
        </p:nvPicPr>
        <p:blipFill>
          <a:blip r:embed="rId2"/>
          <a:stretch>
            <a:fillRect/>
          </a:stretch>
        </p:blipFill>
        <p:spPr>
          <a:xfrm>
            <a:off x="1798523" y="727697"/>
            <a:ext cx="10259887" cy="5598458"/>
          </a:xfrm>
          <a:prstGeom prst="rect">
            <a:avLst/>
          </a:prstGeom>
        </p:spPr>
      </p:pic>
      <p:pic>
        <p:nvPicPr>
          <p:cNvPr id="3" name="Picture 2" descr=" ">
            <a:extLst>
              <a:ext uri="{FF2B5EF4-FFF2-40B4-BE49-F238E27FC236}">
                <a16:creationId xmlns:a16="http://schemas.microsoft.com/office/drawing/2014/main" id="{F42CDC90-B854-4E0A-9846-BCC69BFCA3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7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
            <a:extLst>
              <a:ext uri="{FF2B5EF4-FFF2-40B4-BE49-F238E27FC236}">
                <a16:creationId xmlns:a16="http://schemas.microsoft.com/office/drawing/2014/main" id="{F542BB1B-9AFE-4077-BA73-08ADD464B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 ">
            <a:extLst>
              <a:ext uri="{FF2B5EF4-FFF2-40B4-BE49-F238E27FC236}">
                <a16:creationId xmlns:a16="http://schemas.microsoft.com/office/drawing/2014/main" id="{6F4CD72E-AEE0-40E9-878C-6351102BC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075" y="0"/>
            <a:ext cx="447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E444AB-6BAC-4495-BCEE-1CB707C017CE}"/>
              </a:ext>
            </a:extLst>
          </p:cNvPr>
          <p:cNvSpPr/>
          <p:nvPr/>
        </p:nvSpPr>
        <p:spPr>
          <a:xfrm>
            <a:off x="2220686" y="0"/>
            <a:ext cx="4655976" cy="6951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latin typeface="Century Gothic" panose="020B0502020202020204" pitchFamily="34" charset="0"/>
              </a:rPr>
              <a:t>Une vidéo</a:t>
            </a:r>
          </a:p>
          <a:p>
            <a:pPr algn="ctr"/>
            <a:r>
              <a:rPr lang="fr-FR" sz="4400" b="1" dirty="0">
                <a:latin typeface="Century Gothic" panose="020B0502020202020204" pitchFamily="34" charset="0"/>
              </a:rPr>
              <a:t>pour échanger  sur le sentiment d’injuste chez les enfants</a:t>
            </a:r>
          </a:p>
        </p:txBody>
      </p:sp>
    </p:spTree>
    <p:extLst>
      <p:ext uri="{BB962C8B-B14F-4D97-AF65-F5344CB8AC3E}">
        <p14:creationId xmlns:p14="http://schemas.microsoft.com/office/powerpoint/2010/main" val="152346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3EF9AA-61DD-430E-B333-343CAA228F23}"/>
              </a:ext>
            </a:extLst>
          </p:cNvPr>
          <p:cNvSpPr/>
          <p:nvPr/>
        </p:nvSpPr>
        <p:spPr>
          <a:xfrm>
            <a:off x="2693436" y="6371549"/>
            <a:ext cx="8708571" cy="369332"/>
          </a:xfrm>
          <a:prstGeom prst="rect">
            <a:avLst/>
          </a:prstGeom>
        </p:spPr>
        <p:txBody>
          <a:bodyPr wrap="square">
            <a:spAutoFit/>
          </a:bodyPr>
          <a:lstStyle/>
          <a:p>
            <a:r>
              <a:rPr lang="fr-FR" dirty="0">
                <a:latin typeface="Century Gothic" panose="020B0502020202020204" pitchFamily="34" charset="0"/>
              </a:rPr>
              <a:t>https://www.familiscope.fr/videos/1jour-1question/pourquoi-parfois/</a:t>
            </a:r>
          </a:p>
        </p:txBody>
      </p:sp>
      <p:pic>
        <p:nvPicPr>
          <p:cNvPr id="3" name="Image 2">
            <a:extLst>
              <a:ext uri="{FF2B5EF4-FFF2-40B4-BE49-F238E27FC236}">
                <a16:creationId xmlns:a16="http://schemas.microsoft.com/office/drawing/2014/main" id="{1426AE34-2CCF-401B-938D-86C92CD11B46}"/>
              </a:ext>
            </a:extLst>
          </p:cNvPr>
          <p:cNvPicPr>
            <a:picLocks noChangeAspect="1"/>
          </p:cNvPicPr>
          <p:nvPr/>
        </p:nvPicPr>
        <p:blipFill>
          <a:blip r:embed="rId3"/>
          <a:stretch>
            <a:fillRect/>
          </a:stretch>
        </p:blipFill>
        <p:spPr>
          <a:xfrm>
            <a:off x="5617029" y="3700049"/>
            <a:ext cx="3938099" cy="2668968"/>
          </a:xfrm>
          <a:prstGeom prst="rect">
            <a:avLst/>
          </a:prstGeom>
        </p:spPr>
      </p:pic>
      <p:pic>
        <p:nvPicPr>
          <p:cNvPr id="4" name="Image 3">
            <a:extLst>
              <a:ext uri="{FF2B5EF4-FFF2-40B4-BE49-F238E27FC236}">
                <a16:creationId xmlns:a16="http://schemas.microsoft.com/office/drawing/2014/main" id="{CCBFA429-BABB-441D-969A-F8D793F7D392}"/>
              </a:ext>
            </a:extLst>
          </p:cNvPr>
          <p:cNvPicPr>
            <a:picLocks noChangeAspect="1"/>
          </p:cNvPicPr>
          <p:nvPr/>
        </p:nvPicPr>
        <p:blipFill rotWithShape="1">
          <a:blip r:embed="rId4"/>
          <a:srcRect l="5437" t="7860" r="2168"/>
          <a:stretch/>
        </p:blipFill>
        <p:spPr>
          <a:xfrm>
            <a:off x="4917233" y="186613"/>
            <a:ext cx="5887616" cy="3519293"/>
          </a:xfrm>
          <a:prstGeom prst="rect">
            <a:avLst/>
          </a:prstGeom>
        </p:spPr>
      </p:pic>
      <p:pic>
        <p:nvPicPr>
          <p:cNvPr id="5" name="Picture 2" descr=" ">
            <a:extLst>
              <a:ext uri="{FF2B5EF4-FFF2-40B4-BE49-F238E27FC236}">
                <a16:creationId xmlns:a16="http://schemas.microsoft.com/office/drawing/2014/main" id="{A9DCEEF8-1091-4B2B-A845-84F2F37DCE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3D885B8F-44C2-4758-B466-C18DFDCA64AC}"/>
              </a:ext>
            </a:extLst>
          </p:cNvPr>
          <p:cNvPicPr>
            <a:picLocks noChangeAspect="1"/>
          </p:cNvPicPr>
          <p:nvPr/>
        </p:nvPicPr>
        <p:blipFill>
          <a:blip r:embed="rId6">
            <a:clrChange>
              <a:clrFrom>
                <a:srgbClr val="D9D5D6"/>
              </a:clrFrom>
              <a:clrTo>
                <a:srgbClr val="D9D5D6">
                  <a:alpha val="0"/>
                </a:srgbClr>
              </a:clrTo>
            </a:clrChange>
            <a:extLst>
              <a:ext uri="{28A0092B-C50C-407E-A947-70E740481C1C}">
                <a14:useLocalDpi xmlns:a14="http://schemas.microsoft.com/office/drawing/2010/main" val="0"/>
              </a:ext>
            </a:extLst>
          </a:blip>
          <a:stretch>
            <a:fillRect/>
          </a:stretch>
        </p:blipFill>
        <p:spPr>
          <a:xfrm>
            <a:off x="1772817" y="1185449"/>
            <a:ext cx="3066661" cy="1607353"/>
          </a:xfrm>
          <a:prstGeom prst="rect">
            <a:avLst/>
          </a:prstGeom>
        </p:spPr>
      </p:pic>
    </p:spTree>
    <p:extLst>
      <p:ext uri="{BB962C8B-B14F-4D97-AF65-F5344CB8AC3E}">
        <p14:creationId xmlns:p14="http://schemas.microsoft.com/office/powerpoint/2010/main" val="131614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
            <a:extLst>
              <a:ext uri="{FF2B5EF4-FFF2-40B4-BE49-F238E27FC236}">
                <a16:creationId xmlns:a16="http://schemas.microsoft.com/office/drawing/2014/main" id="{F542BB1B-9AFE-4077-BA73-08ADD464B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 ">
            <a:extLst>
              <a:ext uri="{FF2B5EF4-FFF2-40B4-BE49-F238E27FC236}">
                <a16:creationId xmlns:a16="http://schemas.microsoft.com/office/drawing/2014/main" id="{6F4CD72E-AEE0-40E9-878C-6351102BC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075" y="0"/>
            <a:ext cx="447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E444AB-6BAC-4495-BCEE-1CB707C017CE}"/>
              </a:ext>
            </a:extLst>
          </p:cNvPr>
          <p:cNvSpPr/>
          <p:nvPr/>
        </p:nvSpPr>
        <p:spPr>
          <a:xfrm>
            <a:off x="2220686" y="0"/>
            <a:ext cx="4655976" cy="6951306"/>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latin typeface="Century Gothic" panose="020B0502020202020204" pitchFamily="34" charset="0"/>
              </a:rPr>
              <a:t>Une prière à construire avec les élèves </a:t>
            </a:r>
          </a:p>
        </p:txBody>
      </p:sp>
    </p:spTree>
    <p:extLst>
      <p:ext uri="{BB962C8B-B14F-4D97-AF65-F5344CB8AC3E}">
        <p14:creationId xmlns:p14="http://schemas.microsoft.com/office/powerpoint/2010/main" val="137398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 ">
            <a:extLst>
              <a:ext uri="{FF2B5EF4-FFF2-40B4-BE49-F238E27FC236}">
                <a16:creationId xmlns:a16="http://schemas.microsoft.com/office/drawing/2014/main" id="{33CB6E48-0EF3-4B0F-9CC5-C9FEFD44FC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EC5B864A-9EA7-4645-BD31-F581CA068474}"/>
              </a:ext>
            </a:extLst>
          </p:cNvPr>
          <p:cNvPicPr>
            <a:picLocks noChangeAspect="1"/>
          </p:cNvPicPr>
          <p:nvPr/>
        </p:nvPicPr>
        <p:blipFill rotWithShape="1">
          <a:blip r:embed="rId4">
            <a:extLst>
              <a:ext uri="{28A0092B-C50C-407E-A947-70E740481C1C}">
                <a14:useLocalDpi xmlns:a14="http://schemas.microsoft.com/office/drawing/2010/main" val="0"/>
              </a:ext>
            </a:extLst>
          </a:blip>
          <a:srcRect t="2084" r="116"/>
          <a:stretch/>
        </p:blipFill>
        <p:spPr>
          <a:xfrm>
            <a:off x="4166060" y="0"/>
            <a:ext cx="5528448" cy="4534678"/>
          </a:xfrm>
          <a:prstGeom prst="rect">
            <a:avLst/>
          </a:prstGeom>
        </p:spPr>
      </p:pic>
      <p:sp>
        <p:nvSpPr>
          <p:cNvPr id="6" name="Rectangle : coins arrondis 5">
            <a:extLst>
              <a:ext uri="{FF2B5EF4-FFF2-40B4-BE49-F238E27FC236}">
                <a16:creationId xmlns:a16="http://schemas.microsoft.com/office/drawing/2014/main" id="{4C411565-04DE-48F3-9E41-557856E24AD3}"/>
              </a:ext>
            </a:extLst>
          </p:cNvPr>
          <p:cNvSpPr/>
          <p:nvPr/>
        </p:nvSpPr>
        <p:spPr>
          <a:xfrm>
            <a:off x="1707502" y="4488024"/>
            <a:ext cx="10484498" cy="2267340"/>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fr-FR" sz="2400" b="1" dirty="0">
                <a:latin typeface="Century Gothic" panose="020B0502020202020204" pitchFamily="34" charset="0"/>
              </a:rPr>
            </a:br>
            <a:r>
              <a:rPr lang="fr-FR" sz="2400" b="1" dirty="0">
                <a:latin typeface="Century Gothic" panose="020B0502020202020204" pitchFamily="34" charset="0"/>
              </a:rPr>
              <a:t>« Ouvre mes oreilles et mon cœur à Ta Parole. Rends-moi attentif à ceux qui m’entourent. Mets sur mes lèvres des paroles qui font vivre et qui donnent de la joie. Ouvre mes mains pour qu’elles sachent donner et recevoir. Conduis mes pas vers ceux qui sont seuls ou découragés. Fais-moi trouver les gestes de paix et d’amitié.» </a:t>
            </a:r>
          </a:p>
        </p:txBody>
      </p:sp>
    </p:spTree>
    <p:extLst>
      <p:ext uri="{BB962C8B-B14F-4D97-AF65-F5344CB8AC3E}">
        <p14:creationId xmlns:p14="http://schemas.microsoft.com/office/powerpoint/2010/main" val="414745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 ">
            <a:extLst>
              <a:ext uri="{FF2B5EF4-FFF2-40B4-BE49-F238E27FC236}">
                <a16:creationId xmlns:a16="http://schemas.microsoft.com/office/drawing/2014/main" id="{25C6FEFB-B77C-4FE9-9EC5-CCAF417AD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79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 ">
            <a:extLst>
              <a:ext uri="{FF2B5EF4-FFF2-40B4-BE49-F238E27FC236}">
                <a16:creationId xmlns:a16="http://schemas.microsoft.com/office/drawing/2014/main" id="{01692593-E2F1-4C80-B434-1BA333DC9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38" y="0"/>
            <a:ext cx="4479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 ">
            <a:extLst>
              <a:ext uri="{FF2B5EF4-FFF2-40B4-BE49-F238E27FC236}">
                <a16:creationId xmlns:a16="http://schemas.microsoft.com/office/drawing/2014/main" id="{242E9C74-71AF-46D7-9FF3-604536AEC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718" y="0"/>
            <a:ext cx="4479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a philosophie, un jeu d'enfant ? ! - Bayard Jeunesse">
            <a:extLst>
              <a:ext uri="{FF2B5EF4-FFF2-40B4-BE49-F238E27FC236}">
                <a16:creationId xmlns:a16="http://schemas.microsoft.com/office/drawing/2014/main" id="{DED2C2B9-B744-406F-B481-EB2B245E007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677" r="882" b="3079"/>
          <a:stretch/>
        </p:blipFill>
        <p:spPr bwMode="auto">
          <a:xfrm>
            <a:off x="2118049" y="74645"/>
            <a:ext cx="7875037" cy="670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8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
            <a:extLst>
              <a:ext uri="{FF2B5EF4-FFF2-40B4-BE49-F238E27FC236}">
                <a16:creationId xmlns:a16="http://schemas.microsoft.com/office/drawing/2014/main" id="{F542BB1B-9AFE-4077-BA73-08ADD464B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 ">
            <a:extLst>
              <a:ext uri="{FF2B5EF4-FFF2-40B4-BE49-F238E27FC236}">
                <a16:creationId xmlns:a16="http://schemas.microsoft.com/office/drawing/2014/main" id="{6F4CD72E-AEE0-40E9-878C-6351102BC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075" y="0"/>
            <a:ext cx="447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E444AB-6BAC-4495-BCEE-1CB707C017CE}"/>
              </a:ext>
            </a:extLst>
          </p:cNvPr>
          <p:cNvSpPr/>
          <p:nvPr/>
        </p:nvSpPr>
        <p:spPr>
          <a:xfrm>
            <a:off x="2220686" y="0"/>
            <a:ext cx="4655976" cy="6951306"/>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latin typeface="Century Gothic" panose="020B0502020202020204" pitchFamily="34" charset="0"/>
              </a:rPr>
              <a:t>Une vidéo </a:t>
            </a:r>
          </a:p>
          <a:p>
            <a:pPr algn="ctr"/>
            <a:r>
              <a:rPr lang="fr-FR" sz="4400" b="1" dirty="0">
                <a:latin typeface="Century Gothic" panose="020B0502020202020204" pitchFamily="34" charset="0"/>
              </a:rPr>
              <a:t>pour définir la fraternité</a:t>
            </a:r>
          </a:p>
        </p:txBody>
      </p:sp>
    </p:spTree>
    <p:extLst>
      <p:ext uri="{BB962C8B-B14F-4D97-AF65-F5344CB8AC3E}">
        <p14:creationId xmlns:p14="http://schemas.microsoft.com/office/powerpoint/2010/main" val="243023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98C3C4-7D62-43FF-8A7F-2494F2240DBD}"/>
              </a:ext>
            </a:extLst>
          </p:cNvPr>
          <p:cNvPicPr>
            <a:picLocks noChangeAspect="1"/>
          </p:cNvPicPr>
          <p:nvPr/>
        </p:nvPicPr>
        <p:blipFill>
          <a:blip r:embed="rId2">
            <a:clrChange>
              <a:clrFrom>
                <a:srgbClr val="D9D5D6"/>
              </a:clrFrom>
              <a:clrTo>
                <a:srgbClr val="D9D5D6">
                  <a:alpha val="0"/>
                </a:srgbClr>
              </a:clrTo>
            </a:clrChange>
          </a:blip>
          <a:stretch>
            <a:fillRect/>
          </a:stretch>
        </p:blipFill>
        <p:spPr>
          <a:xfrm>
            <a:off x="2678521" y="1778190"/>
            <a:ext cx="8393097" cy="4246507"/>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a:extLst>
              <a:ext uri="{FF2B5EF4-FFF2-40B4-BE49-F238E27FC236}">
                <a16:creationId xmlns:a16="http://schemas.microsoft.com/office/drawing/2014/main" id="{615BF0AF-470A-445F-8D78-2D1F80BB1489}"/>
              </a:ext>
            </a:extLst>
          </p:cNvPr>
          <p:cNvSpPr/>
          <p:nvPr/>
        </p:nvSpPr>
        <p:spPr>
          <a:xfrm>
            <a:off x="2510797" y="6238917"/>
            <a:ext cx="8711039" cy="523220"/>
          </a:xfrm>
          <a:prstGeom prst="rect">
            <a:avLst/>
          </a:prstGeom>
        </p:spPr>
        <p:txBody>
          <a:bodyPr wrap="none">
            <a:spAutoFit/>
          </a:bodyPr>
          <a:lstStyle/>
          <a:p>
            <a:r>
              <a:rPr lang="fr-FR" sz="2800" dirty="0">
                <a:latin typeface="Century Gothic" panose="020B0502020202020204" pitchFamily="34" charset="0"/>
              </a:rPr>
              <a:t>https://www.youtube.com/watch?v=p39Ujb2fz9s</a:t>
            </a:r>
          </a:p>
        </p:txBody>
      </p:sp>
      <p:pic>
        <p:nvPicPr>
          <p:cNvPr id="6" name="Picture 2" descr=" ">
            <a:extLst>
              <a:ext uri="{FF2B5EF4-FFF2-40B4-BE49-F238E27FC236}">
                <a16:creationId xmlns:a16="http://schemas.microsoft.com/office/drawing/2014/main" id="{5AEB053F-AAB5-4B0A-BBAE-0A6B54356C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BB6DA3A-AEB9-44E8-83EE-C18EC31C03F7}"/>
              </a:ext>
            </a:extLst>
          </p:cNvPr>
          <p:cNvPicPr>
            <a:picLocks noChangeAspect="1"/>
          </p:cNvPicPr>
          <p:nvPr/>
        </p:nvPicPr>
        <p:blipFill>
          <a:blip r:embed="rId4">
            <a:clrChange>
              <a:clrFrom>
                <a:srgbClr val="D9D5D6"/>
              </a:clrFrom>
              <a:clrTo>
                <a:srgbClr val="D9D5D6">
                  <a:alpha val="0"/>
                </a:srgbClr>
              </a:clrTo>
            </a:clrChange>
            <a:extLst>
              <a:ext uri="{28A0092B-C50C-407E-A947-70E740481C1C}">
                <a14:useLocalDpi xmlns:a14="http://schemas.microsoft.com/office/drawing/2010/main" val="0"/>
              </a:ext>
            </a:extLst>
          </a:blip>
          <a:stretch>
            <a:fillRect/>
          </a:stretch>
        </p:blipFill>
        <p:spPr>
          <a:xfrm>
            <a:off x="9125339" y="-83514"/>
            <a:ext cx="3066661" cy="1607353"/>
          </a:xfrm>
          <a:prstGeom prst="rect">
            <a:avLst/>
          </a:prstGeom>
        </p:spPr>
      </p:pic>
      <p:pic>
        <p:nvPicPr>
          <p:cNvPr id="8" name="Image 7">
            <a:extLst>
              <a:ext uri="{FF2B5EF4-FFF2-40B4-BE49-F238E27FC236}">
                <a16:creationId xmlns:a16="http://schemas.microsoft.com/office/drawing/2014/main" id="{9F6152CA-8FED-4638-95A5-5DE7855B9B7D}"/>
              </a:ext>
            </a:extLst>
          </p:cNvPr>
          <p:cNvPicPr>
            <a:picLocks noChangeAspect="1"/>
          </p:cNvPicPr>
          <p:nvPr/>
        </p:nvPicPr>
        <p:blipFill rotWithShape="1">
          <a:blip r:embed="rId5">
            <a:extLst>
              <a:ext uri="{28A0092B-C50C-407E-A947-70E740481C1C}">
                <a14:useLocalDpi xmlns:a14="http://schemas.microsoft.com/office/drawing/2010/main" val="0"/>
              </a:ext>
            </a:extLst>
          </a:blip>
          <a:srcRect l="17251" t="7012" r="17366" b="4428"/>
          <a:stretch/>
        </p:blipFill>
        <p:spPr>
          <a:xfrm>
            <a:off x="6672556" y="3946849"/>
            <a:ext cx="2620736" cy="1996752"/>
          </a:xfrm>
          <a:prstGeom prst="rect">
            <a:avLst/>
          </a:prstGeom>
        </p:spPr>
      </p:pic>
    </p:spTree>
    <p:extLst>
      <p:ext uri="{BB962C8B-B14F-4D97-AF65-F5344CB8AC3E}">
        <p14:creationId xmlns:p14="http://schemas.microsoft.com/office/powerpoint/2010/main" val="406481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
            <a:extLst>
              <a:ext uri="{FF2B5EF4-FFF2-40B4-BE49-F238E27FC236}">
                <a16:creationId xmlns:a16="http://schemas.microsoft.com/office/drawing/2014/main" id="{F542BB1B-9AFE-4077-BA73-08ADD464B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1">
            <a:extLst>
              <a:ext uri="{FF2B5EF4-FFF2-40B4-BE49-F238E27FC236}">
                <a16:creationId xmlns:a16="http://schemas.microsoft.com/office/drawing/2014/main" id="{0A8AA77E-13F1-4838-A8FF-8981A8773E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51" t="3691" r="5190" b="6541"/>
          <a:stretch/>
        </p:blipFill>
        <p:spPr bwMode="auto">
          <a:xfrm>
            <a:off x="2527291" y="1637139"/>
            <a:ext cx="7823949" cy="52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ulle narrative : ronde 5">
            <a:extLst>
              <a:ext uri="{FF2B5EF4-FFF2-40B4-BE49-F238E27FC236}">
                <a16:creationId xmlns:a16="http://schemas.microsoft.com/office/drawing/2014/main" id="{339C1210-F4AA-47D8-870E-4646C1C021E8}"/>
              </a:ext>
            </a:extLst>
          </p:cNvPr>
          <p:cNvSpPr/>
          <p:nvPr/>
        </p:nvSpPr>
        <p:spPr>
          <a:xfrm>
            <a:off x="2220686" y="298581"/>
            <a:ext cx="3200401" cy="1408922"/>
          </a:xfrm>
          <a:prstGeom prst="wedgeEllipseCallout">
            <a:avLst>
              <a:gd name="adj1" fmla="val 34644"/>
              <a:gd name="adj2" fmla="val 81368"/>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entury Gothic" panose="020B0502020202020204" pitchFamily="34" charset="0"/>
              </a:rPr>
              <a:t>Peux-tu expliquer ce qu’est la fraternité avec tes mots ?</a:t>
            </a:r>
          </a:p>
        </p:txBody>
      </p:sp>
      <p:sp>
        <p:nvSpPr>
          <p:cNvPr id="7" name="Bulle narrative : ronde 6">
            <a:extLst>
              <a:ext uri="{FF2B5EF4-FFF2-40B4-BE49-F238E27FC236}">
                <a16:creationId xmlns:a16="http://schemas.microsoft.com/office/drawing/2014/main" id="{8952BB55-AE5D-40C0-9626-425F7704CD28}"/>
              </a:ext>
            </a:extLst>
          </p:cNvPr>
          <p:cNvSpPr/>
          <p:nvPr/>
        </p:nvSpPr>
        <p:spPr>
          <a:xfrm>
            <a:off x="8456646" y="497634"/>
            <a:ext cx="3200401" cy="1408922"/>
          </a:xfrm>
          <a:prstGeom prst="wedgeEllipseCallout">
            <a:avLst>
              <a:gd name="adj1" fmla="val -43199"/>
              <a:gd name="adj2" fmla="val 70772"/>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entury Gothic" panose="020B0502020202020204" pitchFamily="34" charset="0"/>
              </a:rPr>
              <a:t>Peux-tu donner des exemples de fraternité que tu vis ?</a:t>
            </a:r>
          </a:p>
        </p:txBody>
      </p:sp>
    </p:spTree>
    <p:extLst>
      <p:ext uri="{BB962C8B-B14F-4D97-AF65-F5344CB8AC3E}">
        <p14:creationId xmlns:p14="http://schemas.microsoft.com/office/powerpoint/2010/main" val="352905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
            <a:extLst>
              <a:ext uri="{FF2B5EF4-FFF2-40B4-BE49-F238E27FC236}">
                <a16:creationId xmlns:a16="http://schemas.microsoft.com/office/drawing/2014/main" id="{F542BB1B-9AFE-4077-BA73-08ADD464B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 ">
            <a:extLst>
              <a:ext uri="{FF2B5EF4-FFF2-40B4-BE49-F238E27FC236}">
                <a16:creationId xmlns:a16="http://schemas.microsoft.com/office/drawing/2014/main" id="{6F4CD72E-AEE0-40E9-878C-6351102BC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075" y="0"/>
            <a:ext cx="447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E444AB-6BAC-4495-BCEE-1CB707C017CE}"/>
              </a:ext>
            </a:extLst>
          </p:cNvPr>
          <p:cNvSpPr/>
          <p:nvPr/>
        </p:nvSpPr>
        <p:spPr>
          <a:xfrm>
            <a:off x="2220686" y="0"/>
            <a:ext cx="4655976" cy="6951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latin typeface="Century Gothic" panose="020B0502020202020204" pitchFamily="34" charset="0"/>
              </a:rPr>
              <a:t>Une vidéo </a:t>
            </a:r>
          </a:p>
          <a:p>
            <a:pPr algn="ctr"/>
            <a:r>
              <a:rPr lang="fr-FR" sz="4400" b="1" dirty="0">
                <a:latin typeface="Century Gothic" panose="020B0502020202020204" pitchFamily="34" charset="0"/>
              </a:rPr>
              <a:t>pour échanger  autour des désaccords entre enfants</a:t>
            </a:r>
          </a:p>
        </p:txBody>
      </p:sp>
    </p:spTree>
    <p:extLst>
      <p:ext uri="{BB962C8B-B14F-4D97-AF65-F5344CB8AC3E}">
        <p14:creationId xmlns:p14="http://schemas.microsoft.com/office/powerpoint/2010/main" val="140497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1">
            <a:extLst>
              <a:ext uri="{FF2B5EF4-FFF2-40B4-BE49-F238E27FC236}">
                <a16:creationId xmlns:a16="http://schemas.microsoft.com/office/drawing/2014/main" id="{1F735B8C-D891-4973-9706-ADD60D25A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9884" r="56"/>
          <a:stretch/>
        </p:blipFill>
        <p:spPr bwMode="auto">
          <a:xfrm>
            <a:off x="2773249" y="0"/>
            <a:ext cx="6464058" cy="246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D0246A15-23A4-48B9-B715-66D1EE566C85}"/>
              </a:ext>
            </a:extLst>
          </p:cNvPr>
          <p:cNvSpPr>
            <a:spLocks noChangeArrowheads="1"/>
          </p:cNvSpPr>
          <p:nvPr/>
        </p:nvSpPr>
        <p:spPr bwMode="auto">
          <a:xfrm>
            <a:off x="1670180" y="6397097"/>
            <a:ext cx="10521820"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fr-FR" altLang="fr-FR" dirty="0">
                <a:solidFill>
                  <a:srgbClr val="FF0000"/>
                </a:solidFill>
                <a:latin typeface="Century Gothic" panose="020B0502020202020204" pitchFamily="34" charset="0"/>
                <a:hlinkClick r:id="rId4"/>
              </a:rPr>
              <a:t>https://www.familiscope.fr/videos/1jour-1question/</a:t>
            </a:r>
            <a:r>
              <a:rPr lang="fr-FR" altLang="fr-FR" dirty="0">
                <a:solidFill>
                  <a:srgbClr val="FF0000"/>
                </a:solidFill>
                <a:latin typeface="Century Gothic" panose="020B0502020202020204" pitchFamily="34" charset="0"/>
              </a:rPr>
              <a:t>pourquoi-on-n-est-pas-toujours-d-accord/</a:t>
            </a:r>
          </a:p>
        </p:txBody>
      </p:sp>
      <p:pic>
        <p:nvPicPr>
          <p:cNvPr id="4" name="Image 3">
            <a:extLst>
              <a:ext uri="{FF2B5EF4-FFF2-40B4-BE49-F238E27FC236}">
                <a16:creationId xmlns:a16="http://schemas.microsoft.com/office/drawing/2014/main" id="{6A41F3D0-8EC9-418C-8DDA-0CD5971B5592}"/>
              </a:ext>
            </a:extLst>
          </p:cNvPr>
          <p:cNvPicPr>
            <a:picLocks noChangeAspect="1"/>
          </p:cNvPicPr>
          <p:nvPr/>
        </p:nvPicPr>
        <p:blipFill>
          <a:blip r:embed="rId5">
            <a:clrChange>
              <a:clrFrom>
                <a:srgbClr val="D9D5D6"/>
              </a:clrFrom>
              <a:clrTo>
                <a:srgbClr val="D9D5D6">
                  <a:alpha val="0"/>
                </a:srgbClr>
              </a:clrTo>
            </a:clrChange>
            <a:extLst>
              <a:ext uri="{28A0092B-C50C-407E-A947-70E740481C1C}">
                <a14:useLocalDpi xmlns:a14="http://schemas.microsoft.com/office/drawing/2010/main" val="0"/>
              </a:ext>
            </a:extLst>
          </a:blip>
          <a:stretch>
            <a:fillRect/>
          </a:stretch>
        </p:blipFill>
        <p:spPr>
          <a:xfrm>
            <a:off x="9125339" y="-83514"/>
            <a:ext cx="3066661" cy="1607353"/>
          </a:xfrm>
          <a:prstGeom prst="rect">
            <a:avLst/>
          </a:prstGeom>
        </p:spPr>
      </p:pic>
      <p:pic>
        <p:nvPicPr>
          <p:cNvPr id="5" name="Picture 2" descr=" ">
            <a:extLst>
              <a:ext uri="{FF2B5EF4-FFF2-40B4-BE49-F238E27FC236}">
                <a16:creationId xmlns:a16="http://schemas.microsoft.com/office/drawing/2014/main" id="{4C48691B-E32A-46A3-B613-6FB98FED6E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1AE6C89C-71BB-49FE-9183-FA00DDD1C238}"/>
              </a:ext>
            </a:extLst>
          </p:cNvPr>
          <p:cNvPicPr>
            <a:picLocks noChangeAspect="1"/>
          </p:cNvPicPr>
          <p:nvPr/>
        </p:nvPicPr>
        <p:blipFill>
          <a:blip r:embed="rId7"/>
          <a:stretch>
            <a:fillRect/>
          </a:stretch>
        </p:blipFill>
        <p:spPr>
          <a:xfrm>
            <a:off x="2612571" y="2454569"/>
            <a:ext cx="7148415" cy="38985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
            <a:extLst>
              <a:ext uri="{FF2B5EF4-FFF2-40B4-BE49-F238E27FC236}">
                <a16:creationId xmlns:a16="http://schemas.microsoft.com/office/drawing/2014/main" id="{F542BB1B-9AFE-4077-BA73-08ADD464B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 ">
            <a:extLst>
              <a:ext uri="{FF2B5EF4-FFF2-40B4-BE49-F238E27FC236}">
                <a16:creationId xmlns:a16="http://schemas.microsoft.com/office/drawing/2014/main" id="{6F4CD72E-AEE0-40E9-878C-6351102BC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075" y="0"/>
            <a:ext cx="447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E444AB-6BAC-4495-BCEE-1CB707C017CE}"/>
              </a:ext>
            </a:extLst>
          </p:cNvPr>
          <p:cNvSpPr/>
          <p:nvPr/>
        </p:nvSpPr>
        <p:spPr>
          <a:xfrm>
            <a:off x="2220686" y="0"/>
            <a:ext cx="4655976" cy="6951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latin typeface="Century Gothic" panose="020B0502020202020204" pitchFamily="34" charset="0"/>
              </a:rPr>
              <a:t>Une bande dessinée </a:t>
            </a:r>
          </a:p>
          <a:p>
            <a:pPr algn="ctr"/>
            <a:r>
              <a:rPr lang="fr-FR" sz="4400" b="1" dirty="0">
                <a:latin typeface="Century Gothic" panose="020B0502020202020204" pitchFamily="34" charset="0"/>
              </a:rPr>
              <a:t>pour échanger  autour des conflits entre enfants</a:t>
            </a:r>
          </a:p>
        </p:txBody>
      </p:sp>
    </p:spTree>
    <p:extLst>
      <p:ext uri="{BB962C8B-B14F-4D97-AF65-F5344CB8AC3E}">
        <p14:creationId xmlns:p14="http://schemas.microsoft.com/office/powerpoint/2010/main" val="414252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DFDEB3B-BD03-4594-92EC-A4A558EDCB8B}"/>
              </a:ext>
            </a:extLst>
          </p:cNvPr>
          <p:cNvPicPr>
            <a:picLocks noChangeAspect="1"/>
          </p:cNvPicPr>
          <p:nvPr/>
        </p:nvPicPr>
        <p:blipFill>
          <a:blip r:embed="rId2"/>
          <a:stretch>
            <a:fillRect/>
          </a:stretch>
        </p:blipFill>
        <p:spPr>
          <a:xfrm>
            <a:off x="1209400" y="106532"/>
            <a:ext cx="9649156" cy="6560597"/>
          </a:xfrm>
          <a:prstGeom prst="rect">
            <a:avLst/>
          </a:prstGeom>
        </p:spPr>
      </p:pic>
      <p:pic>
        <p:nvPicPr>
          <p:cNvPr id="3" name="Picture 2" descr=" ">
            <a:extLst>
              <a:ext uri="{FF2B5EF4-FFF2-40B4-BE49-F238E27FC236}">
                <a16:creationId xmlns:a16="http://schemas.microsoft.com/office/drawing/2014/main" id="{912CBC20-3B5E-4333-A6C8-C597011CA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1" y="0"/>
            <a:ext cx="1520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4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04A7630-40C4-4DBF-BA25-756D2B5952E1}"/>
              </a:ext>
            </a:extLst>
          </p:cNvPr>
          <p:cNvPicPr>
            <a:picLocks noChangeAspect="1"/>
          </p:cNvPicPr>
          <p:nvPr/>
        </p:nvPicPr>
        <p:blipFill>
          <a:blip r:embed="rId2"/>
          <a:stretch>
            <a:fillRect/>
          </a:stretch>
        </p:blipFill>
        <p:spPr>
          <a:xfrm>
            <a:off x="1709161" y="1384282"/>
            <a:ext cx="10482839" cy="4923212"/>
          </a:xfrm>
          <a:prstGeom prst="rect">
            <a:avLst/>
          </a:prstGeom>
        </p:spPr>
      </p:pic>
      <p:pic>
        <p:nvPicPr>
          <p:cNvPr id="3" name="Picture 2" descr=" ">
            <a:extLst>
              <a:ext uri="{FF2B5EF4-FFF2-40B4-BE49-F238E27FC236}">
                <a16:creationId xmlns:a16="http://schemas.microsoft.com/office/drawing/2014/main" id="{5D94EB57-CF64-4004-B458-93F091029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51"/>
          <a:stretch/>
        </p:blipFill>
        <p:spPr bwMode="auto">
          <a:xfrm>
            <a:off x="0" y="0"/>
            <a:ext cx="1520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220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476</Words>
  <Application>Microsoft Office PowerPoint</Application>
  <PresentationFormat>Grand écran</PresentationFormat>
  <Paragraphs>27</Paragraphs>
  <Slides>19</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Century Gothic</vt:lpstr>
      <vt:lpstr>Lucida Sans Unicode</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Mauricette Bodin</dc:creator>
  <cp:lastModifiedBy>Mauricette Bodin</cp:lastModifiedBy>
  <cp:revision>16</cp:revision>
  <dcterms:created xsi:type="dcterms:W3CDTF">2020-10-29T23:34:58Z</dcterms:created>
  <dcterms:modified xsi:type="dcterms:W3CDTF">2020-10-30T21:45:53Z</dcterms:modified>
</cp:coreProperties>
</file>