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3" r:id="rId16"/>
    <p:sldId id="260" r:id="rId17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guerin@ec44.fr" TargetMode="External"/><Relationship Id="rId2" Type="http://schemas.openxmlformats.org/officeDocument/2006/relationships/hyperlink" Target="mailto:ngouraud@ec44.f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Animation BEP- « EIP »</a:t>
            </a:r>
            <a:br>
              <a:rPr lang="fr-FR" dirty="0" smtClean="0"/>
            </a:br>
            <a:r>
              <a:rPr lang="fr-FR" dirty="0" smtClean="0"/>
              <a:t>Lundi 2 juillet 2018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La scolarisation des élèves intellectuellement précoces- « EIP »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Collège lycée St Stanislas - </a:t>
            </a:r>
            <a:r>
              <a:rPr lang="fr-FR" b="1" dirty="0">
                <a:solidFill>
                  <a:schemeClr val="tx1"/>
                </a:solidFill>
              </a:rPr>
              <a:t>N</a:t>
            </a:r>
            <a:r>
              <a:rPr lang="fr-FR" b="1" dirty="0" smtClean="0">
                <a:solidFill>
                  <a:schemeClr val="tx1"/>
                </a:solidFill>
              </a:rPr>
              <a:t>antes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6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169" y="1110342"/>
            <a:ext cx="9004908" cy="5971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/>
              <a:t>2</a:t>
            </a:r>
            <a:r>
              <a:rPr lang="fr-FR" b="1" u="sng" baseline="30000" dirty="0" smtClean="0"/>
              <a:t>nd</a:t>
            </a:r>
            <a:r>
              <a:rPr lang="fr-FR" b="1" u="sng" dirty="0" smtClean="0"/>
              <a:t> </a:t>
            </a:r>
            <a:r>
              <a:rPr lang="fr-FR" b="1" u="sng" dirty="0"/>
              <a:t>degré:</a:t>
            </a:r>
            <a:r>
              <a:rPr lang="fr-FR" b="1" i="1" dirty="0"/>
              <a:t> Soumis à accord du Chef </a:t>
            </a:r>
            <a:r>
              <a:rPr lang="fr-FR" b="1" i="1" dirty="0" smtClean="0"/>
              <a:t>d’établissement</a:t>
            </a:r>
          </a:p>
          <a:p>
            <a:pPr marL="457200" lvl="1" indent="0">
              <a:buNone/>
            </a:pPr>
            <a:endParaRPr lang="fr-FR" sz="1400" i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 rot="2323608">
            <a:off x="9416768" y="520780"/>
            <a:ext cx="273971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27228"/>
              </p:ext>
            </p:extLst>
          </p:nvPr>
        </p:nvGraphicFramePr>
        <p:xfrm>
          <a:off x="622169" y="1595268"/>
          <a:ext cx="7230359" cy="4714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1047">
                  <a:extLst>
                    <a:ext uri="{9D8B030D-6E8A-4147-A177-3AD203B41FA5}">
                      <a16:colId xmlns:a16="http://schemas.microsoft.com/office/drawing/2014/main" val="420201452"/>
                    </a:ext>
                  </a:extLst>
                </a:gridCol>
                <a:gridCol w="2149312">
                  <a:extLst>
                    <a:ext uri="{9D8B030D-6E8A-4147-A177-3AD203B41FA5}">
                      <a16:colId xmlns:a16="http://schemas.microsoft.com/office/drawing/2014/main" val="1686149426"/>
                    </a:ext>
                  </a:extLst>
                </a:gridCol>
              </a:tblGrid>
              <a:tr h="616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Accompagner l’élève dans son Parcours d’orientation de la 6ème à la terminale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</a:rPr>
                        <a:t>6-7 février </a:t>
                      </a:r>
                      <a:r>
                        <a:rPr lang="fr-FR" sz="1000" b="1" dirty="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54214"/>
                  </a:ext>
                </a:extLst>
              </a:tr>
              <a:tr h="50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Répondre à l’hétérogénéité de nos classes par la personnalisation des apprentissages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9-10 Janvier  19 et  6 mars </a:t>
                      </a:r>
                      <a:r>
                        <a:rPr lang="fr-FR" sz="1000" b="1" dirty="0" smtClean="0">
                          <a:effectLst/>
                        </a:rPr>
                        <a:t>2019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extLst>
                  <a:ext uri="{0D108BD9-81ED-4DB2-BD59-A6C34878D82A}">
                    <a16:rowId xmlns:a16="http://schemas.microsoft.com/office/drawing/2014/main" val="2401157484"/>
                  </a:ext>
                </a:extLst>
              </a:tr>
              <a:tr h="50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les difficultés d'apprentissage / aider  et  motiver  les  élèves  en difficulté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17-18 </a:t>
                      </a:r>
                      <a:r>
                        <a:rPr lang="fr-FR" sz="1000" b="1" dirty="0" smtClean="0">
                          <a:effectLst/>
                        </a:rPr>
                        <a:t>Janvier 2019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extLst>
                  <a:ext uri="{0D108BD9-81ED-4DB2-BD59-A6C34878D82A}">
                    <a16:rowId xmlns:a16="http://schemas.microsoft.com/office/drawing/2014/main" val="2907115858"/>
                  </a:ext>
                </a:extLst>
              </a:tr>
              <a:tr h="509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Relire sa pratique pour  prépare son RDV carrière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21 et 22 Novembre </a:t>
                      </a:r>
                      <a:r>
                        <a:rPr lang="fr-FR" sz="1000" b="1" dirty="0" smtClean="0">
                          <a:effectLst/>
                        </a:rPr>
                        <a:t>2018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extLst>
                  <a:ext uri="{0D108BD9-81ED-4DB2-BD59-A6C34878D82A}">
                    <a16:rowId xmlns:a16="http://schemas.microsoft.com/office/drawing/2014/main" val="3410477686"/>
                  </a:ext>
                </a:extLst>
              </a:tr>
              <a:tr h="739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</a:rPr>
                        <a:t>Prévention du  décrochage: du repérage  à l'action   </a:t>
                      </a:r>
                      <a:br>
                        <a:rPr lang="fr-FR" sz="10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</a:rPr>
                        <a:t>PRIORITE MIJEC 2nd degré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11 décembre </a:t>
                      </a:r>
                      <a:r>
                        <a:rPr lang="fr-FR" sz="1000" b="1" dirty="0" smtClean="0">
                          <a:effectLst/>
                        </a:rPr>
                        <a:t>2018 </a:t>
                      </a:r>
                      <a:r>
                        <a:rPr lang="fr-FR" sz="1000" b="1" dirty="0">
                          <a:effectLst/>
                        </a:rPr>
                        <a:t>et </a:t>
                      </a:r>
                      <a:br>
                        <a:rPr lang="fr-FR" sz="1000" b="1" dirty="0">
                          <a:effectLst/>
                        </a:rPr>
                      </a:br>
                      <a:r>
                        <a:rPr lang="fr-FR" sz="1000" b="1" dirty="0">
                          <a:effectLst/>
                        </a:rPr>
                        <a:t>25 Janvier  </a:t>
                      </a:r>
                      <a:r>
                        <a:rPr lang="fr-FR" sz="1000" b="1" dirty="0" smtClean="0">
                          <a:effectLst/>
                        </a:rPr>
                        <a:t>2019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extLst>
                  <a:ext uri="{0D108BD9-81ED-4DB2-BD59-A6C34878D82A}">
                    <a16:rowId xmlns:a16="http://schemas.microsoft.com/office/drawing/2014/main" val="1100778038"/>
                  </a:ext>
                </a:extLst>
              </a:tr>
              <a:tr h="67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Améliorer le climat scolaire et favoriser les apprentissages : Développer les compétences émotionnelles et relationnelles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21 et 22 Novembre </a:t>
                      </a:r>
                      <a:r>
                        <a:rPr lang="fr-FR" sz="1000" b="1" dirty="0" smtClean="0">
                          <a:effectLst/>
                        </a:rPr>
                        <a:t>2018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extLst>
                  <a:ext uri="{0D108BD9-81ED-4DB2-BD59-A6C34878D82A}">
                    <a16:rowId xmlns:a16="http://schemas.microsoft.com/office/drawing/2014/main" val="2560102942"/>
                  </a:ext>
                </a:extLst>
              </a:tr>
              <a:tr h="384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Comprendre la nouvelle Génération  pour  ajuster sa pratique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21 et 22 </a:t>
                      </a:r>
                      <a:r>
                        <a:rPr lang="fr-FR" sz="1000" b="1" dirty="0" smtClean="0">
                          <a:effectLst/>
                        </a:rPr>
                        <a:t>mars 2019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extLst>
                  <a:ext uri="{0D108BD9-81ED-4DB2-BD59-A6C34878D82A}">
                    <a16:rowId xmlns:a16="http://schemas.microsoft.com/office/drawing/2014/main" val="3495679161"/>
                  </a:ext>
                </a:extLst>
              </a:tr>
              <a:tr h="384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Elèves allophones : accueillir, inclure et accompagner.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28-29 mars 2019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extLst>
                  <a:ext uri="{0D108BD9-81ED-4DB2-BD59-A6C34878D82A}">
                    <a16:rowId xmlns:a16="http://schemas.microsoft.com/office/drawing/2014/main" val="2484800973"/>
                  </a:ext>
                </a:extLst>
              </a:tr>
              <a:tr h="384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Neurosciences</a:t>
                      </a:r>
                      <a:r>
                        <a:rPr lang="fr-FR" sz="1000" dirty="0">
                          <a:effectLst/>
                        </a:rPr>
                        <a:t>  au service de l'apprentissage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7 et 8 Février 2019  </a:t>
                      </a:r>
                      <a:endParaRPr lang="fr-F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306" marR="40306" marT="0" marB="0" anchor="ctr"/>
                </a:tc>
                <a:extLst>
                  <a:ext uri="{0D108BD9-81ED-4DB2-BD59-A6C34878D82A}">
                    <a16:rowId xmlns:a16="http://schemas.microsoft.com/office/drawing/2014/main" val="465008490"/>
                  </a:ext>
                </a:extLst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927463" y="160851"/>
            <a:ext cx="7798526" cy="9494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smtClean="0"/>
              <a:t>Formations continues Ateliers Ozanam</a:t>
            </a:r>
          </a:p>
          <a:p>
            <a:pPr algn="ctr"/>
            <a:r>
              <a:rPr lang="fr-FR" dirty="0" smtClean="0"/>
              <a:t>ISO / ISFEC NANTES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48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373" y="931652"/>
            <a:ext cx="9458704" cy="6150634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16</a:t>
            </a:r>
            <a:r>
              <a:rPr lang="fr-FR" b="1" u="sng" baseline="30000" dirty="0" smtClean="0"/>
              <a:t>ème</a:t>
            </a:r>
            <a:r>
              <a:rPr lang="fr-FR" b="1" u="sng" dirty="0" smtClean="0"/>
              <a:t> colloque de la Fédération Nationale des Associations des Maîtres E</a:t>
            </a:r>
            <a:endParaRPr lang="fr-FR" b="1" i="1" dirty="0" smtClean="0"/>
          </a:p>
          <a:p>
            <a:pPr marL="457200" lvl="1" indent="0">
              <a:buNone/>
            </a:pPr>
            <a:endParaRPr lang="fr-FR" sz="1400" i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 rot="2323608">
            <a:off x="9416768" y="520780"/>
            <a:ext cx="273971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91283" y="4696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smtClean="0"/>
              <a:t>Congrès FNAME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1771" t="29259" r="15729" b="24815"/>
          <a:stretch/>
        </p:blipFill>
        <p:spPr>
          <a:xfrm>
            <a:off x="1466850" y="1562100"/>
            <a:ext cx="4114800" cy="47244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 rot="2323608">
            <a:off x="9569168" y="673180"/>
            <a:ext cx="273971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Inscription 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www.fname.fr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373" y="1776548"/>
            <a:ext cx="9458704" cy="530573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1400" b="1" i="1" dirty="0" smtClean="0">
                <a:solidFill>
                  <a:schemeClr val="tx1"/>
                </a:solidFill>
              </a:rPr>
              <a:t>A l’initiative de..</a:t>
            </a:r>
          </a:p>
          <a:p>
            <a:pPr marL="457200" lvl="1" indent="0">
              <a:buNone/>
            </a:pPr>
            <a:r>
              <a:rPr lang="fr-FR" sz="1400" b="1" i="1" dirty="0" smtClean="0">
                <a:solidFill>
                  <a:schemeClr val="tx1"/>
                </a:solidFill>
              </a:rPr>
              <a:t>Parents et  chefs d’établissement</a:t>
            </a:r>
          </a:p>
          <a:p>
            <a:pPr marL="457200" lvl="1" indent="0">
              <a:buNone/>
            </a:pPr>
            <a:endParaRPr lang="fr-FR" sz="1400" b="1" i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400" b="1" dirty="0" smtClean="0">
                <a:solidFill>
                  <a:schemeClr val="tx1"/>
                </a:solidFill>
              </a:rPr>
              <a:t>2004: création de l’Association PREKOS regroupant la plupart des établissements catholiques sous contrat ayant mis en place un projet d’</a:t>
            </a:r>
            <a:r>
              <a:rPr lang="fr-FR" sz="1400" b="1" dirty="0" err="1" smtClean="0">
                <a:solidFill>
                  <a:schemeClr val="tx1"/>
                </a:solidFill>
              </a:rPr>
              <a:t>acceuil</a:t>
            </a:r>
            <a:r>
              <a:rPr lang="fr-FR" sz="1400" b="1" dirty="0" smtClean="0">
                <a:solidFill>
                  <a:schemeClr val="tx1"/>
                </a:solidFill>
              </a:rPr>
              <a:t>  EIP.</a:t>
            </a:r>
          </a:p>
          <a:p>
            <a:pPr marL="457200" lvl="1" indent="0">
              <a:buNone/>
            </a:pPr>
            <a:endParaRPr lang="fr-FR" sz="14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fr-FR" sz="1400" b="1" i="1" dirty="0" smtClean="0">
                <a:solidFill>
                  <a:schemeClr val="tx1"/>
                </a:solidFill>
              </a:rPr>
              <a:t>Des journées nationales chaque année...</a:t>
            </a:r>
          </a:p>
          <a:p>
            <a:pPr marL="457200" lvl="1" indent="0">
              <a:buNone/>
            </a:pPr>
            <a:r>
              <a:rPr lang="fr-FR" sz="1400" b="1" dirty="0" smtClean="0">
                <a:solidFill>
                  <a:schemeClr val="tx1"/>
                </a:solidFill>
              </a:rPr>
              <a:t>2017 à Paris: « Quand l’école devient source de souffrance : comment redonner confiance </a:t>
            </a:r>
            <a:r>
              <a:rPr lang="fr-FR" sz="1400" b="1" dirty="0" smtClean="0">
                <a:solidFill>
                  <a:schemeClr val="tx1"/>
                </a:solidFill>
              </a:rPr>
              <a:t>et </a:t>
            </a:r>
            <a:r>
              <a:rPr lang="fr-FR" sz="1400" b="1" dirty="0" smtClean="0">
                <a:solidFill>
                  <a:schemeClr val="tx1"/>
                </a:solidFill>
              </a:rPr>
              <a:t>envie d’apprendre? »</a:t>
            </a:r>
          </a:p>
          <a:p>
            <a:pPr marL="457200" lvl="1" indent="0">
              <a:buNone/>
            </a:pPr>
            <a:r>
              <a:rPr lang="fr-FR" sz="1400" b="1" dirty="0" smtClean="0">
                <a:solidFill>
                  <a:schemeClr val="tx1"/>
                </a:solidFill>
              </a:rPr>
              <a:t>2018 à Paris: « Repérage, dépistage et après? »</a:t>
            </a:r>
          </a:p>
          <a:p>
            <a:pPr marL="457200" lvl="1" indent="0">
              <a:buNone/>
            </a:pPr>
            <a:endParaRPr lang="fr-FR" sz="1400" i="1" dirty="0"/>
          </a:p>
          <a:p>
            <a:pPr marL="457200" lvl="1" indent="0" algn="ctr">
              <a:buNone/>
            </a:pPr>
            <a:r>
              <a:rPr lang="fr-FR" sz="1400" i="1" dirty="0" smtClean="0"/>
              <a:t> </a:t>
            </a:r>
            <a:r>
              <a:rPr lang="fr-FR" sz="2000" b="1" i="1" dirty="0" smtClean="0">
                <a:solidFill>
                  <a:schemeClr val="accent2"/>
                </a:solidFill>
              </a:rPr>
              <a:t>2018 2019 à NANTES  : université PREKOS – 3 journées</a:t>
            </a:r>
          </a:p>
          <a:p>
            <a:pPr marL="457200" lvl="1" indent="0" algn="ctr">
              <a:buNone/>
            </a:pPr>
            <a:r>
              <a:rPr lang="fr-FR" sz="2000" b="1" i="1" u="sng" dirty="0" smtClean="0">
                <a:solidFill>
                  <a:schemeClr val="accent2"/>
                </a:solidFill>
              </a:rPr>
              <a:t>22- 23 </a:t>
            </a:r>
            <a:r>
              <a:rPr lang="fr-FR" sz="2000" b="1" i="1" u="sng" dirty="0" smtClean="0">
                <a:solidFill>
                  <a:schemeClr val="accent2"/>
                </a:solidFill>
              </a:rPr>
              <a:t>-24 octobre 2018</a:t>
            </a:r>
          </a:p>
          <a:p>
            <a:pPr marL="457200" lvl="1" indent="0">
              <a:buNone/>
            </a:pPr>
            <a:endParaRPr lang="fr-FR" sz="1400" i="1" dirty="0" smtClean="0"/>
          </a:p>
          <a:p>
            <a:pPr marL="457200" lvl="1" indent="0">
              <a:buNone/>
            </a:pPr>
            <a:endParaRPr lang="fr-FR" sz="1400" i="1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 rot="2323608">
            <a:off x="9416768" y="520780"/>
            <a:ext cx="273971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93223" y="352697"/>
            <a:ext cx="7212162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smtClean="0"/>
              <a:t>Association « PREKOS »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641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874" y="-5551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Projets « inclusifs » UGSEL / ULIS</a:t>
            </a:r>
            <a:br>
              <a:rPr lang="fr-FR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400" i="1" u="sng" dirty="0" smtClean="0"/>
              <a:t>contact</a:t>
            </a:r>
            <a:r>
              <a:rPr lang="fr-FR" sz="1400" i="1" dirty="0" smtClean="0"/>
              <a:t> : </a:t>
            </a:r>
            <a:r>
              <a:rPr lang="fr-FR" sz="1400" b="1" i="1" dirty="0" smtClean="0">
                <a:hlinkClick r:id="rId2"/>
              </a:rPr>
              <a:t>ngouraud@ec44.fr</a:t>
            </a:r>
            <a:r>
              <a:rPr lang="fr-FR" sz="1400" b="1" i="1" dirty="0" smtClean="0"/>
              <a:t> </a:t>
            </a:r>
            <a:br>
              <a:rPr lang="fr-FR" sz="1400" b="1" i="1" dirty="0" smtClean="0"/>
            </a:br>
            <a:r>
              <a:rPr lang="fr-FR" sz="1400" b="1" i="1" dirty="0" smtClean="0"/>
              <a:t>(jusqu’au 1</a:t>
            </a:r>
            <a:r>
              <a:rPr lang="fr-FR" sz="1400" b="1" i="1" baseline="30000" dirty="0" smtClean="0"/>
              <a:t>er</a:t>
            </a:r>
            <a:r>
              <a:rPr lang="fr-FR" sz="1400" b="1" i="1" dirty="0" smtClean="0"/>
              <a:t> septembre)</a:t>
            </a:r>
            <a:endParaRPr lang="fr-FR" sz="14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204" y="1367933"/>
            <a:ext cx="9458704" cy="6150634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Projet « Plus fort </a:t>
            </a:r>
            <a:r>
              <a:rPr lang="fr-FR" b="1" u="sng" dirty="0" err="1" smtClean="0"/>
              <a:t>Hansemble</a:t>
            </a:r>
            <a:r>
              <a:rPr lang="fr-FR" b="1" u="sng" dirty="0" smtClean="0"/>
              <a:t> » 1D-2D</a:t>
            </a:r>
          </a:p>
          <a:p>
            <a:pPr marL="0" indent="0">
              <a:buNone/>
            </a:pPr>
            <a:r>
              <a:rPr lang="fr-FR" i="1" dirty="0" smtClean="0"/>
              <a:t>	Projet reconduit pour la 6</a:t>
            </a:r>
            <a:r>
              <a:rPr lang="fr-FR" i="1" baseline="30000" dirty="0" smtClean="0"/>
              <a:t>ème</a:t>
            </a:r>
            <a:r>
              <a:rPr lang="fr-FR" i="1" dirty="0" smtClean="0"/>
              <a:t> édition 2018-2019, plus d’informations périodes 1-2.</a:t>
            </a:r>
            <a:endParaRPr lang="fr-FR" i="1" dirty="0"/>
          </a:p>
          <a:p>
            <a:pPr lvl="1"/>
            <a:endParaRPr lang="fr-FR" dirty="0" smtClean="0"/>
          </a:p>
          <a:p>
            <a:r>
              <a:rPr lang="fr-FR" b="1" u="sng" dirty="0" smtClean="0"/>
              <a:t>Projet « Atlan Team Tour » 2D</a:t>
            </a:r>
          </a:p>
          <a:p>
            <a:pPr marL="0" indent="0">
              <a:buNone/>
            </a:pPr>
            <a:r>
              <a:rPr lang="fr-FR" i="1" dirty="0" smtClean="0"/>
              <a:t>	Projet innovant de championnats à l’échelle nationale avec une dimension inclusive.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u="sng" dirty="0" smtClean="0"/>
              <a:t>Projet </a:t>
            </a:r>
            <a:r>
              <a:rPr lang="fr-FR" b="1" u="sng" dirty="0" err="1" smtClean="0"/>
              <a:t>Baskin</a:t>
            </a:r>
            <a:r>
              <a:rPr lang="fr-FR" b="1" u="sng" dirty="0" smtClean="0"/>
              <a:t> 1D-2D</a:t>
            </a:r>
          </a:p>
          <a:p>
            <a:pPr marL="0" indent="0">
              <a:buNone/>
            </a:pPr>
            <a:r>
              <a:rPr lang="fr-FR" i="1" dirty="0" smtClean="0"/>
              <a:t>	Projet inclusif autour du </a:t>
            </a:r>
            <a:r>
              <a:rPr lang="fr-FR" i="1" dirty="0" err="1" smtClean="0"/>
              <a:t>baskin</a:t>
            </a:r>
            <a:r>
              <a:rPr lang="fr-FR" i="1" dirty="0" smtClean="0"/>
              <a:t>, à la demande des établissements, financement sur 	fonds propres.</a:t>
            </a:r>
            <a:endParaRPr lang="fr-FR" i="1" dirty="0"/>
          </a:p>
          <a:p>
            <a:endParaRPr lang="fr-FR" b="1" u="sng" dirty="0" smtClean="0"/>
          </a:p>
          <a:p>
            <a:r>
              <a:rPr lang="fr-FR" b="1" u="sng" dirty="0" smtClean="0"/>
              <a:t>Projet « La tête et le hand » 1D, CM1/CM2</a:t>
            </a:r>
          </a:p>
          <a:p>
            <a:pPr marL="0" indent="0">
              <a:buNone/>
            </a:pPr>
            <a:r>
              <a:rPr lang="fr-FR" i="1" dirty="0" smtClean="0"/>
              <a:t>	Participer à un concours (via vidéo mannequin challenge) pour assister à un match 	de l’Euro à Nantes. Contact Denis Guérin </a:t>
            </a:r>
            <a:r>
              <a:rPr lang="fr-FR" i="1" dirty="0" smtClean="0">
                <a:hlinkClick r:id="rId3"/>
              </a:rPr>
              <a:t>dguerin@ec44.fr</a:t>
            </a:r>
            <a:r>
              <a:rPr lang="fr-FR" i="1" dirty="0" smtClean="0"/>
              <a:t> </a:t>
            </a:r>
            <a:endParaRPr lang="fr-FR" b="1" u="sng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 rot="2323608">
            <a:off x="9416768" y="520780"/>
            <a:ext cx="273971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Inscription via</a:t>
            </a:r>
          </a:p>
          <a:p>
            <a:pPr algn="ctr"/>
            <a:r>
              <a:rPr lang="fr-FR" sz="2400" dirty="0" err="1" smtClean="0">
                <a:solidFill>
                  <a:srgbClr val="FF0000"/>
                </a:solidFill>
              </a:rPr>
              <a:t>Formiris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1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DDEC 44</a:t>
            </a:r>
            <a:br>
              <a:rPr lang="fr-FR" dirty="0" smtClean="0"/>
            </a:br>
            <a:r>
              <a:rPr lang="fr-FR" dirty="0" smtClean="0"/>
              <a:t>projet </a:t>
            </a:r>
            <a:r>
              <a:rPr lang="fr-FR" i="1" dirty="0" smtClean="0"/>
              <a:t>inclusif </a:t>
            </a:r>
            <a:r>
              <a:rPr lang="fr-FR" dirty="0" smtClean="0"/>
              <a:t>« Art et culture » - 1D et 2D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pPr marL="0" indent="0">
              <a:buNone/>
            </a:pPr>
            <a:r>
              <a:rPr lang="fr-FR" sz="6000" b="1" dirty="0" smtClean="0"/>
              <a:t>Festival Arts et expressions numériques: attention, fragile! 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332766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dirty="0" smtClean="0"/>
              <a:t>Changements de postes – évolutions..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442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b="1" u="sng" dirty="0">
                <a:solidFill>
                  <a:schemeClr val="accent2"/>
                </a:solidFill>
              </a:rPr>
              <a:t>Ulis </a:t>
            </a:r>
          </a:p>
          <a:p>
            <a:pPr marL="0" indent="0">
              <a:buNone/>
            </a:pPr>
            <a:r>
              <a:rPr lang="fr-FR" sz="2000" b="1" dirty="0" smtClean="0"/>
              <a:t>-Xavier </a:t>
            </a:r>
            <a:r>
              <a:rPr lang="fr-FR" sz="2000" b="1" dirty="0" err="1" smtClean="0"/>
              <a:t>Peslerbe</a:t>
            </a:r>
            <a:r>
              <a:rPr lang="fr-FR" sz="2000" b="1" dirty="0" smtClean="0"/>
              <a:t> 1D</a:t>
            </a:r>
            <a:endParaRPr lang="fr-FR" sz="2000" b="1" dirty="0"/>
          </a:p>
          <a:p>
            <a:pPr marL="0" indent="0">
              <a:buNone/>
            </a:pPr>
            <a:r>
              <a:rPr lang="fr-FR" sz="2000" b="1" dirty="0" smtClean="0"/>
              <a:t>-Frédérique </a:t>
            </a:r>
            <a:r>
              <a:rPr lang="fr-FR" sz="2000" b="1" dirty="0" smtClean="0"/>
              <a:t>Rayon 2D</a:t>
            </a:r>
            <a:endParaRPr lang="fr-FR" sz="2000" b="1" dirty="0"/>
          </a:p>
          <a:p>
            <a:pPr marL="0" indent="0">
              <a:buNone/>
            </a:pPr>
            <a:r>
              <a:rPr lang="fr-FR" sz="2000" b="1" dirty="0" smtClean="0"/>
              <a:t>-Marie </a:t>
            </a:r>
            <a:r>
              <a:rPr lang="fr-FR" sz="2000" b="1" dirty="0"/>
              <a:t>Odile </a:t>
            </a:r>
            <a:r>
              <a:rPr lang="fr-FR" sz="2000" b="1" dirty="0" err="1" smtClean="0"/>
              <a:t>Leliepvre</a:t>
            </a:r>
            <a:r>
              <a:rPr lang="fr-FR" sz="2000" b="1" dirty="0" smtClean="0"/>
              <a:t> 1D</a:t>
            </a:r>
            <a:endParaRPr lang="fr-FR" sz="2000" b="1" dirty="0" smtClean="0"/>
          </a:p>
          <a:p>
            <a:endParaRPr lang="fr-F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u="sng" dirty="0" smtClean="0">
                <a:solidFill>
                  <a:schemeClr val="accent2"/>
                </a:solidFill>
              </a:rPr>
              <a:t>Enseignantes </a:t>
            </a:r>
            <a:r>
              <a:rPr lang="fr-FR" sz="2000" b="1" u="sng" dirty="0">
                <a:solidFill>
                  <a:schemeClr val="accent2"/>
                </a:solidFill>
              </a:rPr>
              <a:t>sur poste </a:t>
            </a:r>
            <a:r>
              <a:rPr lang="fr-FR" sz="2000" b="1" u="sng" dirty="0" smtClean="0">
                <a:solidFill>
                  <a:schemeClr val="accent2"/>
                </a:solidFill>
              </a:rPr>
              <a:t>RA</a:t>
            </a:r>
          </a:p>
          <a:p>
            <a:pPr marL="0" indent="0">
              <a:buNone/>
            </a:pPr>
            <a:r>
              <a:rPr lang="fr-FR" sz="2000" b="1" dirty="0" smtClean="0"/>
              <a:t>-Céline </a:t>
            </a:r>
            <a:r>
              <a:rPr lang="fr-FR" sz="2000" b="1" dirty="0"/>
              <a:t>Bourgouin</a:t>
            </a:r>
          </a:p>
          <a:p>
            <a:pPr marL="0" indent="0">
              <a:buNone/>
            </a:pPr>
            <a:r>
              <a:rPr lang="fr-FR" sz="2000" b="1" dirty="0" smtClean="0"/>
              <a:t>-Véronique </a:t>
            </a:r>
            <a:r>
              <a:rPr lang="fr-FR" sz="2000" b="1" dirty="0"/>
              <a:t>Gribot</a:t>
            </a:r>
          </a:p>
          <a:p>
            <a:pPr marL="0" indent="0">
              <a:buNone/>
            </a:pPr>
            <a:r>
              <a:rPr lang="fr-FR" sz="2000" b="1" dirty="0" smtClean="0"/>
              <a:t>-Emilie L’</a:t>
            </a:r>
            <a:r>
              <a:rPr lang="fr-FR" sz="2000" b="1" dirty="0" err="1" smtClean="0"/>
              <a:t>Hostis</a:t>
            </a:r>
            <a:endParaRPr lang="fr-FR" sz="2000" b="1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2000" b="1" dirty="0" smtClean="0"/>
              <a:t>-Nadège Renaud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2615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dirty="0" smtClean="0"/>
              <a:t>Au revoir...</a:t>
            </a:r>
            <a:br>
              <a:rPr lang="fr-FR" i="1" dirty="0" smtClean="0"/>
            </a:br>
            <a:r>
              <a:rPr lang="fr-FR" sz="2800" i="1" dirty="0" smtClean="0"/>
              <a:t>vers de nouveaux projets de Vie...</a:t>
            </a: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148" y="1930400"/>
            <a:ext cx="8596668" cy="4457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chemeClr val="accent2"/>
                </a:solidFill>
              </a:rPr>
              <a:t>Enseignants sur postes RA </a:t>
            </a:r>
          </a:p>
          <a:p>
            <a:pPr marL="0" indent="0">
              <a:buNone/>
            </a:pPr>
            <a:r>
              <a:rPr lang="fr-FR" b="1" dirty="0" smtClean="0"/>
              <a:t>-Marie-Claude Barbet</a:t>
            </a:r>
          </a:p>
          <a:p>
            <a:pPr marL="0" indent="0">
              <a:buNone/>
            </a:pPr>
            <a:r>
              <a:rPr lang="fr-FR" b="1" dirty="0" smtClean="0"/>
              <a:t>-Brigitte </a:t>
            </a:r>
            <a:r>
              <a:rPr lang="fr-FR" b="1" dirty="0" err="1" smtClean="0"/>
              <a:t>Sichel</a:t>
            </a:r>
            <a:endParaRPr lang="fr-FR" b="1" dirty="0" smtClean="0"/>
          </a:p>
          <a:p>
            <a:pPr marL="0" indent="0">
              <a:buNone/>
            </a:pPr>
            <a:r>
              <a:rPr lang="fr-FR" b="1" dirty="0"/>
              <a:t>-Jean-Claude </a:t>
            </a:r>
            <a:r>
              <a:rPr lang="fr-FR" b="1" dirty="0" err="1"/>
              <a:t>Lerat</a:t>
            </a:r>
            <a:endParaRPr lang="fr-FR" b="1" dirty="0"/>
          </a:p>
          <a:p>
            <a:pPr marL="0" indent="0">
              <a:buNone/>
            </a:pPr>
            <a:endParaRPr lang="fr-F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chemeClr val="accent2"/>
                </a:solidFill>
              </a:rPr>
              <a:t>IEM ESTRAN</a:t>
            </a:r>
          </a:p>
          <a:p>
            <a:pPr marL="0" indent="0">
              <a:buNone/>
            </a:pPr>
            <a:r>
              <a:rPr lang="fr-FR" b="1" dirty="0" smtClean="0"/>
              <a:t>-Véronique Danilo </a:t>
            </a:r>
          </a:p>
          <a:p>
            <a:pPr marL="0" indent="0">
              <a:buNone/>
            </a:pPr>
            <a:r>
              <a:rPr lang="fr-FR" b="1" dirty="0" smtClean="0"/>
              <a:t>-Cécile Olivier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chemeClr val="accent2"/>
                </a:solidFill>
              </a:rPr>
              <a:t>Enseignants référents MDPH</a:t>
            </a:r>
          </a:p>
          <a:p>
            <a:pPr marL="0" indent="0">
              <a:buNone/>
            </a:pPr>
            <a:r>
              <a:rPr lang="fr-FR" b="1" dirty="0" smtClean="0"/>
              <a:t>-Christian André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306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Déroulé de la journée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i="1" dirty="0" smtClean="0">
                <a:solidFill>
                  <a:schemeClr val="accent1"/>
                </a:solidFill>
              </a:rPr>
              <a:t>Accueil </a:t>
            </a:r>
          </a:p>
          <a:p>
            <a:r>
              <a:rPr lang="fr-FR" u="sng" dirty="0" smtClean="0"/>
              <a:t>9h/10h30</a:t>
            </a:r>
            <a:r>
              <a:rPr lang="fr-FR" dirty="0" smtClean="0"/>
              <a:t>: </a:t>
            </a:r>
            <a:r>
              <a:rPr lang="fr-FR" dirty="0" smtClean="0"/>
              <a:t>intervention du service de Psychologie</a:t>
            </a:r>
          </a:p>
          <a:p>
            <a:r>
              <a:rPr lang="fr-FR" u="sng" dirty="0" smtClean="0"/>
              <a:t>11h 45 </a:t>
            </a:r>
            <a:r>
              <a:rPr lang="fr-FR" u="sng" dirty="0" smtClean="0"/>
              <a:t>/ 12h15 </a:t>
            </a:r>
            <a:r>
              <a:rPr lang="fr-FR" dirty="0" smtClean="0"/>
              <a:t>: </a:t>
            </a:r>
            <a:r>
              <a:rPr lang="fr-FR" dirty="0"/>
              <a:t>-</a:t>
            </a:r>
            <a:r>
              <a:rPr lang="fr-FR" dirty="0" smtClean="0"/>
              <a:t>plan </a:t>
            </a:r>
            <a:r>
              <a:rPr lang="fr-FR" dirty="0" smtClean="0"/>
              <a:t>d’ Animation Pôle PEP – service BEP - 2018 2019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              -Présentation </a:t>
            </a:r>
            <a:r>
              <a:rPr lang="fr-FR" dirty="0"/>
              <a:t>des formations continues « BEP </a:t>
            </a:r>
            <a:r>
              <a:rPr lang="fr-FR" dirty="0" smtClean="0"/>
              <a:t>»</a:t>
            </a:r>
            <a:endParaRPr lang="fr-FR" dirty="0" smtClean="0"/>
          </a:p>
          <a:p>
            <a:r>
              <a:rPr lang="fr-FR" i="1" dirty="0" smtClean="0">
                <a:solidFill>
                  <a:schemeClr val="accent1"/>
                </a:solidFill>
              </a:rPr>
              <a:t>12h15 / 13h45  : Pause déjeuner</a:t>
            </a:r>
          </a:p>
          <a:p>
            <a:r>
              <a:rPr lang="fr-FR" u="sng" dirty="0" smtClean="0"/>
              <a:t>14h</a:t>
            </a:r>
            <a:r>
              <a:rPr lang="fr-FR" u="sng" dirty="0" smtClean="0"/>
              <a:t>/ 15h30 </a:t>
            </a:r>
            <a:r>
              <a:rPr lang="fr-FR" dirty="0" smtClean="0"/>
              <a:t>: Projet d’établissement St Stanislas</a:t>
            </a:r>
          </a:p>
          <a:p>
            <a:pPr marL="0" indent="0">
              <a:buNone/>
            </a:pPr>
            <a:r>
              <a:rPr lang="fr-FR" dirty="0" smtClean="0"/>
              <a:t>Présentation et échanges</a:t>
            </a:r>
          </a:p>
          <a:p>
            <a:r>
              <a:rPr lang="fr-FR" u="sng" dirty="0" smtClean="0"/>
              <a:t>15h 45</a:t>
            </a:r>
            <a:r>
              <a:rPr lang="fr-FR" dirty="0" smtClean="0"/>
              <a:t> </a:t>
            </a:r>
            <a:r>
              <a:rPr lang="fr-FR" u="sng" dirty="0" smtClean="0"/>
              <a:t>/ 16H 30</a:t>
            </a:r>
          </a:p>
          <a:p>
            <a:r>
              <a:rPr lang="fr-FR" dirty="0" smtClean="0"/>
              <a:t>Informations </a:t>
            </a:r>
            <a:r>
              <a:rPr lang="fr-FR" dirty="0" smtClean="0"/>
              <a:t>projets inclusifs</a:t>
            </a:r>
          </a:p>
          <a:p>
            <a:r>
              <a:rPr lang="fr-FR" b="1" i="1" dirty="0" smtClean="0"/>
              <a:t>Au revoir...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34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Animation par le pôle PEP – DDEC 44</a:t>
            </a:r>
            <a:br>
              <a:rPr lang="fr-FR" dirty="0" smtClean="0"/>
            </a:br>
            <a:r>
              <a:rPr lang="fr-FR" sz="2000" i="1" dirty="0" smtClean="0"/>
              <a:t>Chargés de Mission DDEC – service BEP- TUIC - Pastoral – </a:t>
            </a:r>
            <a:br>
              <a:rPr lang="fr-FR" sz="2000" i="1" dirty="0" smtClean="0"/>
            </a:br>
            <a:r>
              <a:rPr lang="fr-FR" sz="2000" i="1" dirty="0" smtClean="0"/>
              <a:t>CF affiche Pôle PEP</a:t>
            </a:r>
            <a:endParaRPr lang="fr-FR" sz="20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037806"/>
            <a:ext cx="8596668" cy="43760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i="1" dirty="0" smtClean="0">
                <a:solidFill>
                  <a:schemeClr val="accent2"/>
                </a:solidFill>
              </a:rPr>
              <a:t>« fragilités </a:t>
            </a:r>
            <a:r>
              <a:rPr lang="fr-FR" sz="2400" i="1" dirty="0" smtClean="0">
                <a:solidFill>
                  <a:schemeClr val="accent2"/>
                </a:solidFill>
              </a:rPr>
              <a:t>»- Affiche </a:t>
            </a:r>
            <a:endParaRPr lang="fr-FR" sz="2400" i="1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1D et 2D: Evaluation: carrefour pédagogique </a:t>
            </a:r>
            <a:r>
              <a:rPr lang="fr-FR" u="sng" dirty="0" smtClean="0">
                <a:solidFill>
                  <a:schemeClr val="tx1"/>
                </a:solidFill>
              </a:rPr>
              <a:t>20/03</a:t>
            </a:r>
            <a:r>
              <a:rPr lang="fr-FR" dirty="0" smtClean="0">
                <a:solidFill>
                  <a:schemeClr val="tx1"/>
                </a:solidFill>
              </a:rPr>
              <a:t>  -matin –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1D: maternelle - « heureux d’apprendre » Conférence </a:t>
            </a:r>
            <a:r>
              <a:rPr lang="fr-FR" u="sng" dirty="0" smtClean="0">
                <a:solidFill>
                  <a:schemeClr val="tx1"/>
                </a:solidFill>
              </a:rPr>
              <a:t>16/0</a:t>
            </a:r>
            <a:r>
              <a:rPr lang="fr-FR" dirty="0" smtClean="0">
                <a:solidFill>
                  <a:schemeClr val="tx1"/>
                </a:solidFill>
              </a:rPr>
              <a:t>1 </a:t>
            </a:r>
            <a:r>
              <a:rPr lang="fr-FR" dirty="0" err="1" smtClean="0">
                <a:solidFill>
                  <a:schemeClr val="tx1"/>
                </a:solidFill>
              </a:rPr>
              <a:t>a.m</a:t>
            </a: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2D: Différenciation </a:t>
            </a:r>
            <a:r>
              <a:rPr lang="fr-FR" dirty="0">
                <a:solidFill>
                  <a:schemeClr val="tx1"/>
                </a:solidFill>
              </a:rPr>
              <a:t>pédagogique: entrées disciplinaires – </a:t>
            </a:r>
            <a:r>
              <a:rPr lang="fr-FR" u="sng" dirty="0" smtClean="0">
                <a:solidFill>
                  <a:schemeClr val="tx1"/>
                </a:solidFill>
              </a:rPr>
              <a:t>27/03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2D: Parcours avenir: </a:t>
            </a:r>
            <a:r>
              <a:rPr lang="fr-FR" u="sng" dirty="0" smtClean="0">
                <a:solidFill>
                  <a:schemeClr val="tx1"/>
                </a:solidFill>
              </a:rPr>
              <a:t>20/03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i="1" dirty="0" smtClean="0">
                <a:solidFill>
                  <a:schemeClr val="tx1"/>
                </a:solidFill>
              </a:rPr>
              <a:t>Collège </a:t>
            </a:r>
            <a:r>
              <a:rPr lang="fr-FR" dirty="0" smtClean="0">
                <a:solidFill>
                  <a:schemeClr val="tx1"/>
                </a:solidFill>
              </a:rPr>
              <a:t>: Enseigner en </a:t>
            </a:r>
            <a:r>
              <a:rPr lang="fr-FR" dirty="0" err="1" smtClean="0">
                <a:solidFill>
                  <a:schemeClr val="tx1"/>
                </a:solidFill>
              </a:rPr>
              <a:t>Segpa</a:t>
            </a:r>
            <a:r>
              <a:rPr lang="fr-FR" dirty="0" smtClean="0">
                <a:solidFill>
                  <a:schemeClr val="tx1"/>
                </a:solidFill>
              </a:rPr>
              <a:t>: 9/11 – 29/03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u="sng" dirty="0" smtClean="0">
                <a:solidFill>
                  <a:schemeClr val="tx1"/>
                </a:solidFill>
              </a:rPr>
              <a:t>1D et 2D: A </a:t>
            </a:r>
            <a:r>
              <a:rPr lang="fr-FR" u="sng" dirty="0">
                <a:solidFill>
                  <a:schemeClr val="tx1"/>
                </a:solidFill>
              </a:rPr>
              <a:t>la demande </a:t>
            </a:r>
            <a:r>
              <a:rPr lang="fr-FR" u="sng" dirty="0" smtClean="0">
                <a:solidFill>
                  <a:schemeClr val="tx1"/>
                </a:solidFill>
              </a:rPr>
              <a:t>au sein des établissements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i="1" dirty="0" smtClean="0">
                <a:solidFill>
                  <a:schemeClr val="tx1"/>
                </a:solidFill>
              </a:rPr>
              <a:t>des temps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i="1" dirty="0" smtClean="0">
                <a:solidFill>
                  <a:schemeClr val="tx1"/>
                </a:solidFill>
              </a:rPr>
              <a:t>d’animation</a:t>
            </a:r>
            <a:endParaRPr lang="fr-FR" i="1" u="sng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1D et 2D: Culture numérique :pratiques pédagogiques </a:t>
            </a: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1D et collège : EARS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1D et collège: Différenciation pédagogique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2D: Groupe d’analyse de situations d’élèves  « BEP » ( GAP) – </a:t>
            </a:r>
            <a:r>
              <a:rPr lang="fr-FR" i="1" dirty="0" smtClean="0">
                <a:solidFill>
                  <a:schemeClr val="tx1"/>
                </a:solidFill>
              </a:rPr>
              <a:t>ASH ou MIJEC</a:t>
            </a:r>
            <a:endParaRPr lang="fr-F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0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78823"/>
            <a:ext cx="8596668" cy="1551577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               </a:t>
            </a:r>
            <a:r>
              <a:rPr lang="fr-FR" b="1" dirty="0" smtClean="0">
                <a:solidFill>
                  <a:schemeClr val="accent2"/>
                </a:solidFill>
              </a:rPr>
              <a:t>Animation « BEP » 2018 2019</a:t>
            </a:r>
            <a:br>
              <a:rPr lang="fr-FR" b="1" dirty="0" smtClean="0">
                <a:solidFill>
                  <a:schemeClr val="accent2"/>
                </a:solidFill>
              </a:rPr>
            </a:br>
            <a:r>
              <a:rPr lang="fr-FR" sz="2700" i="1" dirty="0">
                <a:solidFill>
                  <a:schemeClr val="accent2"/>
                </a:solidFill>
              </a:rPr>
              <a:t>Inscription via présence </a:t>
            </a:r>
            <a:r>
              <a:rPr lang="fr-FR" sz="2700" i="1" dirty="0" smtClean="0">
                <a:solidFill>
                  <a:schemeClr val="accent2"/>
                </a:solidFill>
              </a:rPr>
              <a:t>WEB Enseignants</a:t>
            </a:r>
            <a:br>
              <a:rPr lang="fr-FR" sz="2700" i="1" dirty="0" smtClean="0">
                <a:solidFill>
                  <a:schemeClr val="accent2"/>
                </a:solidFill>
              </a:rPr>
            </a:br>
            <a:r>
              <a:rPr lang="fr-FR" sz="1800" b="1" i="1" dirty="0" smtClean="0">
                <a:solidFill>
                  <a:schemeClr val="accent5"/>
                </a:solidFill>
              </a:rPr>
              <a:t>Site EC – onglet : pédagogie ressource – présence WEB enseignant</a:t>
            </a:r>
            <a:br>
              <a:rPr lang="fr-FR" sz="1800" b="1" i="1" dirty="0" smtClean="0">
                <a:solidFill>
                  <a:schemeClr val="accent5"/>
                </a:solidFill>
              </a:rPr>
            </a:br>
            <a:r>
              <a:rPr lang="fr-FR" sz="1800" b="1" i="1" dirty="0" smtClean="0">
                <a:solidFill>
                  <a:schemeClr val="accent5"/>
                </a:solidFill>
              </a:rPr>
              <a:t> identifiant /mot de passe: ec44 / profec44</a:t>
            </a:r>
            <a:br>
              <a:rPr lang="fr-FR" sz="1800" b="1" i="1" dirty="0" smtClean="0">
                <a:solidFill>
                  <a:schemeClr val="accent5"/>
                </a:solidFill>
              </a:rPr>
            </a:br>
            <a:r>
              <a:rPr lang="fr-FR" sz="2700" b="1" i="1" dirty="0" smtClean="0">
                <a:solidFill>
                  <a:schemeClr val="accent2"/>
                </a:solidFill>
              </a:rPr>
              <a:t> </a:t>
            </a:r>
            <a:r>
              <a:rPr lang="fr-FR" sz="2700" b="1" i="1" dirty="0">
                <a:solidFill>
                  <a:schemeClr val="accent2"/>
                </a:solidFill>
              </a:rPr>
              <a:t/>
            </a:r>
            <a:br>
              <a:rPr lang="fr-FR" sz="2700" b="1" i="1" dirty="0">
                <a:solidFill>
                  <a:schemeClr val="accent2"/>
                </a:solidFill>
              </a:rPr>
            </a:br>
            <a:r>
              <a:rPr lang="fr-FR" sz="2700" dirty="0" smtClean="0"/>
              <a:t/>
            </a:r>
            <a:br>
              <a:rPr lang="fr-FR" sz="2700" dirty="0" smtClean="0"/>
            </a:br>
            <a:endParaRPr lang="fr-FR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accent2"/>
                </a:solidFill>
              </a:rPr>
              <a:t>Journée vendredi 7 septembre: DDEC NANTES  (8h30 / 16h30 )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Thématique</a:t>
            </a:r>
            <a:r>
              <a:rPr lang="fr-FR" b="1" dirty="0" smtClean="0">
                <a:solidFill>
                  <a:schemeClr val="tx1"/>
                </a:solidFill>
              </a:rPr>
              <a:t>: la psychomotricité. Intervention de Madame Sabine HAMZA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Informations / Echanges  avec les ER MDPH – Service PSY </a:t>
            </a:r>
            <a:endParaRPr lang="fr-FR" b="1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Journée du </a:t>
            </a:r>
            <a:r>
              <a:rPr lang="fr-FR" b="1" dirty="0" smtClean="0">
                <a:solidFill>
                  <a:schemeClr val="accent2"/>
                </a:solidFill>
              </a:rPr>
              <a:t>1 </a:t>
            </a:r>
            <a:r>
              <a:rPr lang="fr-FR" b="1" dirty="0">
                <a:solidFill>
                  <a:schemeClr val="accent2"/>
                </a:solidFill>
              </a:rPr>
              <a:t>juillet 2019 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b="1" u="sng" dirty="0" smtClean="0">
                <a:solidFill>
                  <a:schemeClr val="accent2"/>
                </a:solidFill>
              </a:rPr>
              <a:t>Animations service BEP 2018 2019 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2"/>
                </a:solidFill>
              </a:rPr>
              <a:t>1D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-RA: 1 réunion localisée  3h sur temps scolaire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-RA / CE1: 1 réunion annuelle par  dispositif ASH -17h30 / 19h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-Nouveaux RA:  mercredi matin:  4/09 - 14/11 - 23/01 – 15/05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-ULIS Ecoles:  mercredi matin - 14/11 – 16/01 – 13/03  ( + APP PSY)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-IME –IEM: 1 rencontre localisée  sur temps scolaire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5329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Animations –BEP 2018  2019 – </a:t>
            </a:r>
            <a:r>
              <a:rPr lang="fr-FR" i="1" dirty="0" smtClean="0"/>
              <a:t>Suite...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u="sng" dirty="0" smtClean="0">
                <a:solidFill>
                  <a:schemeClr val="accent2"/>
                </a:solidFill>
              </a:rPr>
              <a:t>2D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b="1" dirty="0" smtClean="0"/>
              <a:t>ULIS collège</a:t>
            </a:r>
            <a:r>
              <a:rPr lang="fr-FR" dirty="0" smtClean="0"/>
              <a:t>: mercredi matin: 21/11- 10/10 – 23/01- 20/03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b="1" dirty="0" smtClean="0"/>
              <a:t>ULIS lycée</a:t>
            </a:r>
            <a:r>
              <a:rPr lang="fr-FR" dirty="0" smtClean="0"/>
              <a:t>: 10/10 ( commune avec Ulis collège) </a:t>
            </a:r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b="1" dirty="0" smtClean="0"/>
              <a:t>CAP – soutien ULIS </a:t>
            </a:r>
            <a:r>
              <a:rPr lang="fr-FR" dirty="0"/>
              <a:t>:</a:t>
            </a:r>
            <a:r>
              <a:rPr lang="fr-FR" dirty="0" smtClean="0"/>
              <a:t> groupe d’analyse de situation élèves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b="1" dirty="0" smtClean="0"/>
              <a:t>Personnes ressources avec mission BEP ASH</a:t>
            </a:r>
            <a:r>
              <a:rPr lang="fr-FR" dirty="0" smtClean="0"/>
              <a:t>: 5/12 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b="1" dirty="0" smtClean="0"/>
              <a:t>Référents Mijec établissements</a:t>
            </a:r>
            <a:r>
              <a:rPr lang="fr-FR" dirty="0" smtClean="0"/>
              <a:t>: 7/11 – 20/03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b="1" dirty="0" smtClean="0"/>
              <a:t>DPRD</a:t>
            </a:r>
            <a:r>
              <a:rPr lang="fr-FR" dirty="0" smtClean="0"/>
              <a:t> ( poste prévention décrochage) – </a:t>
            </a:r>
            <a:r>
              <a:rPr lang="fr-FR" b="1" dirty="0" smtClean="0"/>
              <a:t>PIEC pôle </a:t>
            </a:r>
            <a:r>
              <a:rPr lang="fr-FR" b="1" dirty="0"/>
              <a:t>M</a:t>
            </a:r>
            <a:r>
              <a:rPr lang="fr-FR" b="1" dirty="0" smtClean="0"/>
              <a:t>ijec</a:t>
            </a:r>
            <a:r>
              <a:rPr lang="fr-FR" dirty="0" smtClean="0"/>
              <a:t>: 18/10 – 17/01 – 25/04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b="1" u="sng" dirty="0" smtClean="0"/>
              <a:t>DMA</a:t>
            </a:r>
            <a:r>
              <a:rPr lang="fr-FR" b="1" dirty="0" smtClean="0"/>
              <a:t>:</a:t>
            </a:r>
            <a:r>
              <a:rPr lang="fr-FR" dirty="0" smtClean="0"/>
              <a:t> dispositif mobile allophone  1D et 2D: 11/09 – 27/02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70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6678" y="0"/>
            <a:ext cx="8596668" cy="1320800"/>
          </a:xfrm>
        </p:spPr>
        <p:txBody>
          <a:bodyPr/>
          <a:lstStyle/>
          <a:p>
            <a:r>
              <a:rPr lang="fr-FR" dirty="0" smtClean="0"/>
              <a:t>Formations continues « BEP »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88520"/>
            <a:ext cx="9458704" cy="6150634"/>
          </a:xfrm>
        </p:spPr>
        <p:txBody>
          <a:bodyPr>
            <a:normAutofit fontScale="92500" lnSpcReduction="20000"/>
          </a:bodyPr>
          <a:lstStyle/>
          <a:p>
            <a:r>
              <a:rPr lang="fr-FR" b="1" u="sng" dirty="0" smtClean="0"/>
              <a:t>Réussir l’éducation inclusive</a:t>
            </a:r>
          </a:p>
          <a:p>
            <a:endParaRPr lang="fr-FR" b="1" u="sng" dirty="0" smtClean="0"/>
          </a:p>
          <a:p>
            <a:pPr lvl="1"/>
            <a:r>
              <a:rPr lang="fr-FR" sz="1400" b="1" dirty="0" smtClean="0"/>
              <a:t>La différenciation et la personnalisation des parcours </a:t>
            </a:r>
          </a:p>
          <a:p>
            <a:pPr marL="457200" lvl="1" indent="0">
              <a:buNone/>
            </a:pPr>
            <a:r>
              <a:rPr lang="fr-FR" sz="1400" b="1" dirty="0" smtClean="0"/>
              <a:t>	</a:t>
            </a:r>
            <a:r>
              <a:rPr lang="fr-FR" sz="1200" i="1" dirty="0" smtClean="0"/>
              <a:t>1D-2D, enseignants </a:t>
            </a:r>
            <a:r>
              <a:rPr lang="fr-FR" sz="1200" i="1" dirty="0" err="1" smtClean="0"/>
              <a:t>non-spécialisés</a:t>
            </a:r>
            <a:r>
              <a:rPr lang="fr-FR" sz="1200" i="1" dirty="0" smtClean="0"/>
              <a:t> – IFUCOME, Angers, du 22 Février au 15 Mars 2019</a:t>
            </a:r>
          </a:p>
          <a:p>
            <a:pPr marL="457200" lvl="1" indent="0">
              <a:buNone/>
            </a:pPr>
            <a:endParaRPr lang="fr-FR" sz="600" i="1" dirty="0" smtClean="0"/>
          </a:p>
          <a:p>
            <a:pPr lvl="1"/>
            <a:r>
              <a:rPr lang="fr-FR" sz="1400" b="1" dirty="0" smtClean="0"/>
              <a:t>Travailler en collège et lycée avec des élèves présentant des troubles</a:t>
            </a:r>
            <a:endParaRPr lang="fr-FR" sz="1400" b="1" dirty="0"/>
          </a:p>
          <a:p>
            <a:pPr marL="457200" lvl="1" indent="0">
              <a:buNone/>
            </a:pPr>
            <a:r>
              <a:rPr lang="fr-FR" sz="1400" b="1" dirty="0"/>
              <a:t>	</a:t>
            </a:r>
            <a:r>
              <a:rPr lang="fr-FR" sz="1200" i="1" dirty="0" smtClean="0"/>
              <a:t>2D –IFUCOME, Angers, 22 et 29 Octobre 2018 ainsi que le 9 Janvier 2019</a:t>
            </a:r>
          </a:p>
          <a:p>
            <a:pPr marL="457200" lvl="1" indent="0">
              <a:buNone/>
            </a:pPr>
            <a:endParaRPr lang="fr-FR" sz="600" i="1" dirty="0" smtClean="0"/>
          </a:p>
          <a:p>
            <a:pPr lvl="1"/>
            <a:r>
              <a:rPr lang="fr-FR" sz="1400" b="1" dirty="0" smtClean="0"/>
              <a:t>Repères pour débuter sur un dispositif d’éducation </a:t>
            </a:r>
            <a:r>
              <a:rPr lang="fr-FR" sz="1400" b="1" dirty="0" smtClean="0"/>
              <a:t>inclusive *</a:t>
            </a:r>
            <a:endParaRPr lang="fr-FR" sz="1400" b="1" dirty="0"/>
          </a:p>
          <a:p>
            <a:pPr marL="457200" lvl="1" indent="0">
              <a:buNone/>
            </a:pPr>
            <a:r>
              <a:rPr lang="fr-FR" sz="1400" b="1" i="1" dirty="0"/>
              <a:t>	</a:t>
            </a:r>
            <a:r>
              <a:rPr lang="fr-FR" sz="1200" i="1" dirty="0" smtClean="0"/>
              <a:t>1D-2D, enseignants sur poste non retenus au CAPPEI – IFUCOME, Angers, </a:t>
            </a:r>
            <a:r>
              <a:rPr lang="fr-FR" sz="1200" i="1" dirty="0" smtClean="0"/>
              <a:t>fin </a:t>
            </a:r>
            <a:r>
              <a:rPr lang="fr-FR" sz="1200" i="1" dirty="0" smtClean="0">
                <a:solidFill>
                  <a:schemeClr val="tx1"/>
                </a:solidFill>
              </a:rPr>
              <a:t>Novembre  </a:t>
            </a:r>
            <a:r>
              <a:rPr lang="fr-FR" sz="1200" i="1" dirty="0" smtClean="0">
                <a:solidFill>
                  <a:schemeClr val="tx1"/>
                </a:solidFill>
              </a:rPr>
              <a:t>2018</a:t>
            </a:r>
          </a:p>
          <a:p>
            <a:pPr marL="457200" lvl="1" indent="0">
              <a:buNone/>
            </a:pPr>
            <a:endParaRPr lang="fr-FR" sz="600" i="1" dirty="0" smtClean="0"/>
          </a:p>
          <a:p>
            <a:pPr lvl="1"/>
            <a:r>
              <a:rPr lang="fr-FR" sz="1400" b="1" dirty="0" smtClean="0"/>
              <a:t>Formation enseignant avec fonction ressource pour l’éducation </a:t>
            </a:r>
            <a:r>
              <a:rPr lang="fr-FR" sz="1400" b="1" dirty="0" smtClean="0"/>
              <a:t>inclusive*</a:t>
            </a:r>
            <a:endParaRPr lang="fr-FR" sz="1400" b="1" dirty="0"/>
          </a:p>
          <a:p>
            <a:pPr marL="457200" lvl="1" indent="0">
              <a:buNone/>
            </a:pPr>
            <a:r>
              <a:rPr lang="fr-FR" sz="1400" b="1" i="1" dirty="0"/>
              <a:t>	</a:t>
            </a:r>
            <a:r>
              <a:rPr lang="fr-FR" sz="1200" i="1" dirty="0"/>
              <a:t>1D, 2D</a:t>
            </a:r>
            <a:r>
              <a:rPr lang="fr-FR" sz="1200" i="1" dirty="0" smtClean="0"/>
              <a:t>, enseignants spécialisés –IFUCOME, Angers, du 24 Janvier au 8 Février 2019</a:t>
            </a:r>
          </a:p>
          <a:p>
            <a:pPr marL="457200" lvl="1" indent="0">
              <a:buNone/>
            </a:pPr>
            <a:endParaRPr lang="fr-FR" sz="600" i="1" dirty="0" smtClean="0"/>
          </a:p>
          <a:p>
            <a:pPr lvl="1"/>
            <a:r>
              <a:rPr lang="fr-FR" sz="1400" b="1" dirty="0" smtClean="0"/>
              <a:t>Maternelle et éducation inclusive, quelle prévention </a:t>
            </a:r>
            <a:r>
              <a:rPr lang="fr-FR" sz="1400" b="1" dirty="0" smtClean="0"/>
              <a:t>?</a:t>
            </a:r>
            <a:endParaRPr lang="fr-FR" sz="1400" b="1" dirty="0"/>
          </a:p>
          <a:p>
            <a:pPr marL="457200" lvl="1" indent="0">
              <a:buNone/>
            </a:pPr>
            <a:r>
              <a:rPr lang="fr-FR" sz="1400" b="1" dirty="0"/>
              <a:t>	</a:t>
            </a:r>
            <a:r>
              <a:rPr lang="fr-FR" sz="1200" i="1" dirty="0"/>
              <a:t>1D</a:t>
            </a:r>
            <a:r>
              <a:rPr lang="fr-FR" sz="1200" i="1" dirty="0" smtClean="0"/>
              <a:t>, IFUCOME –Angers du 21 Mars au 5 Avril 2019</a:t>
            </a:r>
          </a:p>
          <a:p>
            <a:pPr marL="457200" lvl="1" indent="0">
              <a:buNone/>
            </a:pPr>
            <a:endParaRPr lang="fr-FR" sz="600" i="1" dirty="0" smtClean="0"/>
          </a:p>
          <a:p>
            <a:pPr lvl="1"/>
            <a:r>
              <a:rPr lang="fr-FR" sz="1400" b="1" dirty="0" smtClean="0"/>
              <a:t>Inclure dans sa classe des élèves d’ULIS Pro</a:t>
            </a:r>
            <a:endParaRPr lang="fr-FR" sz="1400" b="1" dirty="0"/>
          </a:p>
          <a:p>
            <a:pPr marL="457200" lvl="1" indent="0">
              <a:buNone/>
            </a:pPr>
            <a:r>
              <a:rPr lang="fr-FR" sz="1400" b="1" i="1" dirty="0"/>
              <a:t>	</a:t>
            </a:r>
            <a:r>
              <a:rPr lang="fr-FR" sz="1200" i="1" dirty="0" smtClean="0"/>
              <a:t>2D</a:t>
            </a:r>
            <a:r>
              <a:rPr lang="fr-FR" sz="1200" i="1" dirty="0"/>
              <a:t>, </a:t>
            </a:r>
            <a:r>
              <a:rPr lang="fr-FR" sz="1200" i="1" dirty="0" smtClean="0"/>
              <a:t>2D en LP et/ou </a:t>
            </a:r>
            <a:r>
              <a:rPr lang="fr-FR" sz="1200" i="1" dirty="0" err="1" smtClean="0"/>
              <a:t>coordos</a:t>
            </a:r>
            <a:r>
              <a:rPr lang="fr-FR" sz="1200" i="1" dirty="0" smtClean="0"/>
              <a:t> ULIS Pro – CNFETP, Rezé, 3 et 4 décembre 2018 ainsi que le 25 Janvier 2019</a:t>
            </a:r>
          </a:p>
          <a:p>
            <a:pPr marL="457200" lvl="1" indent="0">
              <a:buNone/>
            </a:pPr>
            <a:endParaRPr lang="fr-FR" sz="600" i="1" dirty="0"/>
          </a:p>
          <a:p>
            <a:pPr lvl="1"/>
            <a:r>
              <a:rPr lang="fr-FR" sz="1400" b="1" dirty="0" smtClean="0"/>
              <a:t>L’éducation inclusive, l’affaire de tous</a:t>
            </a:r>
            <a:endParaRPr lang="fr-FR" sz="1400" b="1" dirty="0"/>
          </a:p>
          <a:p>
            <a:pPr marL="457200" lvl="1" indent="0">
              <a:buNone/>
            </a:pPr>
            <a:r>
              <a:rPr lang="fr-FR" sz="1400" b="1" i="1" dirty="0"/>
              <a:t>	</a:t>
            </a:r>
            <a:r>
              <a:rPr lang="fr-FR" sz="1200" i="1" u="sng" dirty="0" smtClean="0"/>
              <a:t>2D</a:t>
            </a:r>
            <a:r>
              <a:rPr lang="fr-FR" sz="1200" i="1" u="sng" dirty="0"/>
              <a:t>, </a:t>
            </a:r>
            <a:r>
              <a:rPr lang="fr-FR" sz="1200" i="1" u="sng" dirty="0" smtClean="0"/>
              <a:t>chefs d’établissements, </a:t>
            </a:r>
            <a:r>
              <a:rPr lang="fr-FR" sz="1200" i="1" dirty="0" smtClean="0"/>
              <a:t>adjoints, chefs de travaux, IFUCOME</a:t>
            </a:r>
            <a:r>
              <a:rPr lang="fr-FR" sz="1200" i="1" dirty="0"/>
              <a:t>, </a:t>
            </a:r>
            <a:r>
              <a:rPr lang="fr-FR" sz="1200" i="1" dirty="0" smtClean="0"/>
              <a:t>une demi journée au choix sur un des cinq pôles régionaux.</a:t>
            </a:r>
            <a:endParaRPr lang="fr-FR" sz="1200" i="1" dirty="0"/>
          </a:p>
          <a:p>
            <a:pPr marL="457200" lvl="1" indent="0">
              <a:buNone/>
            </a:pPr>
            <a:endParaRPr lang="fr-FR" sz="600" i="1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 rot="2323608">
            <a:off x="9416768" y="520780"/>
            <a:ext cx="273971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Inscription via</a:t>
            </a:r>
          </a:p>
          <a:p>
            <a:pPr algn="ctr"/>
            <a:r>
              <a:rPr lang="fr-FR" sz="2400" dirty="0" err="1" smtClean="0">
                <a:solidFill>
                  <a:schemeClr val="bg1"/>
                </a:solidFill>
              </a:rPr>
              <a:t>Formiris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2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6678" y="0"/>
            <a:ext cx="8596668" cy="1320800"/>
          </a:xfrm>
        </p:spPr>
        <p:txBody>
          <a:bodyPr/>
          <a:lstStyle/>
          <a:p>
            <a:r>
              <a:rPr lang="fr-FR" dirty="0" smtClean="0"/>
              <a:t>Formations continues « BEP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33578"/>
            <a:ext cx="9458704" cy="6150634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Réussir l’éducation inclusive </a:t>
            </a:r>
            <a:r>
              <a:rPr lang="fr-FR" b="1" i="1" u="sng" dirty="0" smtClean="0"/>
              <a:t>(suite)</a:t>
            </a:r>
          </a:p>
          <a:p>
            <a:endParaRPr lang="fr-FR" b="1" u="sng" dirty="0" smtClean="0"/>
          </a:p>
          <a:p>
            <a:pPr lvl="1"/>
            <a:r>
              <a:rPr lang="fr-FR" sz="1400" b="1" dirty="0" smtClean="0"/>
              <a:t>Cet enfant qui apprend différemment</a:t>
            </a:r>
          </a:p>
          <a:p>
            <a:pPr marL="457200" lvl="1" indent="0">
              <a:buNone/>
            </a:pPr>
            <a:r>
              <a:rPr lang="fr-FR" sz="1400" b="1" dirty="0" smtClean="0"/>
              <a:t>	</a:t>
            </a:r>
            <a:r>
              <a:rPr lang="fr-FR" sz="1200" i="1" dirty="0" smtClean="0"/>
              <a:t>cycles I, II et III, INDE, Le Mans, du 22 au 24 Octobre 2018.</a:t>
            </a:r>
          </a:p>
          <a:p>
            <a:pPr marL="457200" lvl="1" indent="0">
              <a:buNone/>
            </a:pPr>
            <a:endParaRPr lang="fr-FR" sz="600" i="1" dirty="0" smtClean="0"/>
          </a:p>
          <a:p>
            <a:pPr lvl="1"/>
            <a:r>
              <a:rPr lang="fr-FR" sz="1400" b="1" dirty="0" smtClean="0"/>
              <a:t>S’approprier les pédagogies nouvelles pour mieux différencier</a:t>
            </a:r>
            <a:endParaRPr lang="fr-FR" sz="1400" b="1" dirty="0"/>
          </a:p>
          <a:p>
            <a:pPr marL="457200" lvl="1" indent="0">
              <a:buNone/>
            </a:pPr>
            <a:r>
              <a:rPr lang="fr-FR" sz="1400" b="1" dirty="0"/>
              <a:t>	</a:t>
            </a:r>
            <a:r>
              <a:rPr lang="fr-FR" sz="1200" i="1" dirty="0"/>
              <a:t>cycles I, II et III, </a:t>
            </a:r>
            <a:r>
              <a:rPr lang="fr-FR" sz="1200" i="1" dirty="0" smtClean="0"/>
              <a:t>INDE et IMA, Angers, 22 et 23 </a:t>
            </a:r>
            <a:r>
              <a:rPr lang="fr-FR" sz="1200" i="1" dirty="0"/>
              <a:t>Octobre </a:t>
            </a:r>
            <a:r>
              <a:rPr lang="fr-FR" sz="1200" i="1" dirty="0" smtClean="0"/>
              <a:t>2018 ainsi que le 8 Avril 2019</a:t>
            </a:r>
            <a:endParaRPr lang="fr-FR" sz="1200" i="1" dirty="0"/>
          </a:p>
          <a:p>
            <a:pPr marL="457200" lvl="1" indent="0">
              <a:buNone/>
            </a:pPr>
            <a:endParaRPr lang="fr-FR" sz="600" i="1" dirty="0" smtClean="0"/>
          </a:p>
          <a:p>
            <a:pPr lvl="1"/>
            <a:r>
              <a:rPr lang="fr-FR" sz="1400" b="1" dirty="0" smtClean="0"/>
              <a:t>Accompagner efficacement la mémorisation et la compréhension</a:t>
            </a:r>
            <a:endParaRPr lang="fr-FR" sz="1400" b="1" dirty="0"/>
          </a:p>
          <a:p>
            <a:pPr marL="457200" lvl="1" indent="0">
              <a:buNone/>
            </a:pPr>
            <a:r>
              <a:rPr lang="fr-FR" sz="1400" b="1" i="1" dirty="0"/>
              <a:t>	</a:t>
            </a:r>
            <a:r>
              <a:rPr lang="fr-FR" sz="1200" i="1" dirty="0" smtClean="0"/>
              <a:t>cycles II </a:t>
            </a:r>
            <a:r>
              <a:rPr lang="fr-FR" sz="1200" i="1" dirty="0"/>
              <a:t>et III, </a:t>
            </a:r>
            <a:r>
              <a:rPr lang="fr-FR" sz="1200" i="1" dirty="0" smtClean="0"/>
              <a:t>INDE, </a:t>
            </a:r>
            <a:r>
              <a:rPr lang="fr-FR" sz="1200" i="1" dirty="0"/>
              <a:t>Angers, 22 et 23 Octobre 2018 ainsi que le </a:t>
            </a:r>
            <a:r>
              <a:rPr lang="fr-FR" sz="1200" i="1" dirty="0" smtClean="0"/>
              <a:t>13 Février 2019</a:t>
            </a:r>
            <a:endParaRPr lang="fr-FR" sz="1200" i="1" dirty="0"/>
          </a:p>
          <a:p>
            <a:pPr marL="457200" lvl="1" indent="0">
              <a:buNone/>
            </a:pPr>
            <a:endParaRPr lang="fr-FR" sz="600" i="1" dirty="0"/>
          </a:p>
          <a:p>
            <a:pPr lvl="1"/>
            <a:r>
              <a:rPr lang="fr-FR" sz="1400" b="1" dirty="0" smtClean="0"/>
              <a:t>Favoriser l’attention et la concentration dans les apprentissages</a:t>
            </a:r>
            <a:endParaRPr lang="fr-FR" sz="1400" b="1" dirty="0"/>
          </a:p>
          <a:p>
            <a:pPr marL="457200" lvl="1" indent="0">
              <a:buNone/>
            </a:pPr>
            <a:r>
              <a:rPr lang="fr-FR" sz="1400" b="1" i="1" dirty="0" smtClean="0"/>
              <a:t>	</a:t>
            </a:r>
            <a:r>
              <a:rPr lang="fr-FR" sz="1200" i="1" dirty="0" smtClean="0"/>
              <a:t>cycles I, </a:t>
            </a:r>
            <a:r>
              <a:rPr lang="fr-FR" sz="1200" i="1" dirty="0"/>
              <a:t>II et III, INDE, Angers, </a:t>
            </a:r>
            <a:r>
              <a:rPr lang="fr-FR" sz="1200" i="1" dirty="0" smtClean="0"/>
              <a:t>12 </a:t>
            </a:r>
            <a:r>
              <a:rPr lang="fr-FR" sz="1200" i="1" dirty="0"/>
              <a:t>et </a:t>
            </a:r>
            <a:r>
              <a:rPr lang="fr-FR" sz="1200" i="1" dirty="0" smtClean="0"/>
              <a:t>13 Février 2019 </a:t>
            </a:r>
            <a:r>
              <a:rPr lang="fr-FR" sz="1200" i="1" dirty="0"/>
              <a:t>ainsi que le </a:t>
            </a:r>
            <a:r>
              <a:rPr lang="fr-FR" sz="1200" i="1" dirty="0" smtClean="0"/>
              <a:t>8 Avril 2019</a:t>
            </a:r>
            <a:endParaRPr lang="fr-FR" sz="1200" i="1" dirty="0"/>
          </a:p>
          <a:p>
            <a:pPr marL="457200" lvl="1" indent="0">
              <a:buNone/>
            </a:pPr>
            <a:endParaRPr lang="fr-FR" sz="600" i="1" dirty="0" smtClean="0"/>
          </a:p>
          <a:p>
            <a:pPr marL="457200" lvl="1" indent="0">
              <a:buNone/>
            </a:pPr>
            <a:endParaRPr lang="fr-FR" sz="600" i="1" dirty="0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 rot="2323608">
            <a:off x="9416768" y="520780"/>
            <a:ext cx="273971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Inscription via</a:t>
            </a:r>
          </a:p>
          <a:p>
            <a:pPr algn="ctr"/>
            <a:r>
              <a:rPr lang="fr-FR" sz="2400" dirty="0" err="1" smtClean="0">
                <a:solidFill>
                  <a:schemeClr val="bg1"/>
                </a:solidFill>
              </a:rPr>
              <a:t>Formiris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6678" y="0"/>
            <a:ext cx="8596668" cy="1320800"/>
          </a:xfrm>
        </p:spPr>
        <p:txBody>
          <a:bodyPr/>
          <a:lstStyle/>
          <a:p>
            <a:r>
              <a:rPr lang="fr-FR" dirty="0" smtClean="0"/>
              <a:t>Formations continues « BEP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999" y="707366"/>
            <a:ext cx="9458704" cy="6150634"/>
          </a:xfrm>
        </p:spPr>
        <p:txBody>
          <a:bodyPr>
            <a:normAutofit/>
          </a:bodyPr>
          <a:lstStyle/>
          <a:p>
            <a:endParaRPr lang="fr-FR" sz="1200" b="1" u="sng" dirty="0" smtClean="0"/>
          </a:p>
          <a:p>
            <a:r>
              <a:rPr lang="fr-FR" b="1" u="sng" dirty="0" smtClean="0"/>
              <a:t>Les élèves rencontrant des difficultés</a:t>
            </a:r>
          </a:p>
          <a:p>
            <a:pPr lvl="1"/>
            <a:r>
              <a:rPr lang="fr-FR" sz="1400" b="1" dirty="0" smtClean="0"/>
              <a:t>Accompagner le décrochage scolaire</a:t>
            </a:r>
          </a:p>
          <a:p>
            <a:pPr marL="457200" lvl="1" indent="0">
              <a:buNone/>
            </a:pPr>
            <a:r>
              <a:rPr lang="fr-FR" sz="1400" b="1" dirty="0" smtClean="0"/>
              <a:t>	</a:t>
            </a:r>
            <a:r>
              <a:rPr lang="fr-FR" sz="1200" i="1" dirty="0" smtClean="0"/>
              <a:t>2D, Collèges et lycées – Académie des projets de vie, Angers, 14 et 15 Janvier 2019 et 25 et 26 Janvier 2019.</a:t>
            </a:r>
          </a:p>
          <a:p>
            <a:pPr marL="457200" lvl="1" indent="0">
              <a:buNone/>
            </a:pPr>
            <a:endParaRPr lang="fr-FR" sz="600" i="1" dirty="0" smtClean="0"/>
          </a:p>
          <a:p>
            <a:pPr lvl="1"/>
            <a:r>
              <a:rPr lang="fr-FR" sz="1400" b="1" dirty="0" smtClean="0"/>
              <a:t>Le harcèlement : élève victime, élèves auteurs, élèves témoins de violence, comment agir ?</a:t>
            </a:r>
            <a:endParaRPr lang="fr-FR" sz="1400" b="1" dirty="0"/>
          </a:p>
          <a:p>
            <a:pPr marL="457200" lvl="1" indent="0">
              <a:buNone/>
            </a:pPr>
            <a:r>
              <a:rPr lang="fr-FR" sz="1400" b="1" dirty="0"/>
              <a:t>	</a:t>
            </a:r>
            <a:r>
              <a:rPr lang="fr-FR" sz="1200" i="1" dirty="0" smtClean="0"/>
              <a:t>2D –IREPS, Angers, 21 et 22 Février 2019 ainsi que le 8 Avril 2019</a:t>
            </a:r>
          </a:p>
          <a:p>
            <a:pPr marL="457200" lvl="1" indent="0">
              <a:buNone/>
            </a:pPr>
            <a:endParaRPr lang="fr-FR" sz="600" i="1" dirty="0"/>
          </a:p>
          <a:p>
            <a:pPr lvl="1"/>
            <a:r>
              <a:rPr lang="fr-FR" sz="1400" b="1" dirty="0"/>
              <a:t>L’accueil des élèves allophones</a:t>
            </a:r>
          </a:p>
          <a:p>
            <a:pPr marL="457200" lvl="1" indent="0">
              <a:buNone/>
            </a:pPr>
            <a:r>
              <a:rPr lang="fr-FR" sz="1400" b="1" i="1" dirty="0"/>
              <a:t>	</a:t>
            </a:r>
            <a:r>
              <a:rPr lang="fr-FR" sz="1200" i="1" dirty="0"/>
              <a:t>1D-2D – IFUCOME et CNFETP, Angers, 3 journées non-balisées</a:t>
            </a:r>
            <a:r>
              <a:rPr lang="fr-FR" sz="1200" i="1" dirty="0" smtClean="0"/>
              <a:t>.</a:t>
            </a:r>
          </a:p>
          <a:p>
            <a:pPr marL="457200" lvl="1" indent="0">
              <a:buNone/>
            </a:pPr>
            <a:endParaRPr lang="fr-FR" sz="600" i="1" dirty="0"/>
          </a:p>
          <a:p>
            <a:pPr lvl="1"/>
            <a:r>
              <a:rPr lang="fr-FR" sz="1400" b="1" dirty="0" smtClean="0"/>
              <a:t>L’entretien </a:t>
            </a:r>
            <a:r>
              <a:rPr lang="fr-FR" sz="1400" b="1" dirty="0" smtClean="0"/>
              <a:t>d’explicitation*</a:t>
            </a:r>
            <a:endParaRPr lang="fr-FR" sz="1400" b="1" dirty="0"/>
          </a:p>
          <a:p>
            <a:pPr marL="457200" lvl="1" indent="0">
              <a:buNone/>
            </a:pPr>
            <a:r>
              <a:rPr lang="fr-FR" sz="1400" b="1" i="1" dirty="0"/>
              <a:t>	</a:t>
            </a:r>
            <a:r>
              <a:rPr lang="fr-FR" sz="1200" i="1" dirty="0" smtClean="0"/>
              <a:t>1D, Enseignants sur postes spécialisés, </a:t>
            </a:r>
            <a:r>
              <a:rPr lang="fr-FR" sz="1200" i="1" dirty="0"/>
              <a:t>CAFOC, </a:t>
            </a:r>
            <a:r>
              <a:rPr lang="fr-FR" sz="1200" i="1" dirty="0" smtClean="0"/>
              <a:t>DDEC 44, 29-30 Octobre et 3-4 Décembre 2018.</a:t>
            </a:r>
            <a:endParaRPr lang="fr-FR" sz="1200" i="1" dirty="0"/>
          </a:p>
          <a:p>
            <a:pPr marL="457200" lvl="1" indent="0">
              <a:buNone/>
            </a:pPr>
            <a:endParaRPr lang="fr-FR" i="1" dirty="0" smtClean="0"/>
          </a:p>
          <a:p>
            <a:r>
              <a:rPr lang="fr-FR" b="1" u="sng" dirty="0" smtClean="0"/>
              <a:t>La mise en œuvre des réformes</a:t>
            </a:r>
            <a:endParaRPr lang="fr-FR" b="1" u="sng" dirty="0"/>
          </a:p>
          <a:p>
            <a:pPr lvl="1"/>
            <a:r>
              <a:rPr lang="fr-FR" sz="1400" b="1" dirty="0" smtClean="0"/>
              <a:t>Les SEGPA dans la Réforme du Collège</a:t>
            </a:r>
            <a:endParaRPr lang="fr-FR" sz="900" b="1" dirty="0"/>
          </a:p>
          <a:p>
            <a:pPr marL="457200" lvl="1" indent="0">
              <a:buNone/>
            </a:pPr>
            <a:r>
              <a:rPr lang="fr-FR" sz="900" b="1" i="1" dirty="0"/>
              <a:t>	</a:t>
            </a:r>
            <a:r>
              <a:rPr lang="fr-FR" sz="1200" i="1" dirty="0" smtClean="0"/>
              <a:t>Enseignants SEGPA – CNFETP, Rezé, 2 </a:t>
            </a:r>
            <a:r>
              <a:rPr lang="fr-FR" sz="1200" i="1" dirty="0"/>
              <a:t>journées non-balisées</a:t>
            </a:r>
            <a:r>
              <a:rPr lang="fr-FR" sz="1200" i="1" dirty="0" smtClean="0"/>
              <a:t>.</a:t>
            </a:r>
            <a:endParaRPr lang="fr-FR" sz="1200" i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 rot="2323608">
            <a:off x="9416768" y="520780"/>
            <a:ext cx="273971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Inscription via</a:t>
            </a:r>
          </a:p>
          <a:p>
            <a:pPr algn="ctr"/>
            <a:r>
              <a:rPr lang="fr-FR" sz="2400" dirty="0" err="1" smtClean="0">
                <a:solidFill>
                  <a:schemeClr val="bg1"/>
                </a:solidFill>
              </a:rPr>
              <a:t>Formiris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5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1283" y="46966"/>
            <a:ext cx="8596668" cy="1320800"/>
          </a:xfrm>
        </p:spPr>
        <p:txBody>
          <a:bodyPr/>
          <a:lstStyle/>
          <a:p>
            <a:pPr algn="ctr"/>
            <a:r>
              <a:rPr lang="fr-FR" dirty="0" smtClean="0"/>
              <a:t>Formations continues Ateliers Ozanam</a:t>
            </a:r>
            <a:br>
              <a:rPr lang="fr-FR" dirty="0" smtClean="0"/>
            </a:br>
            <a:r>
              <a:rPr lang="fr-FR" dirty="0" smtClean="0"/>
              <a:t>ISO / ISFEC NANTES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11" y="1367766"/>
            <a:ext cx="8190412" cy="4980783"/>
          </a:xfrm>
        </p:spPr>
        <p:txBody>
          <a:bodyPr>
            <a:normAutofit/>
          </a:bodyPr>
          <a:lstStyle/>
          <a:p>
            <a:endParaRPr lang="fr-FR" sz="1200" b="1" u="sng" dirty="0" smtClean="0"/>
          </a:p>
          <a:p>
            <a:r>
              <a:rPr lang="fr-FR" b="1" u="sng" dirty="0" smtClean="0"/>
              <a:t>1</a:t>
            </a:r>
            <a:r>
              <a:rPr lang="fr-FR" b="1" u="sng" baseline="30000" dirty="0" smtClean="0"/>
              <a:t>er</a:t>
            </a:r>
            <a:r>
              <a:rPr lang="fr-FR" b="1" u="sng" dirty="0" smtClean="0"/>
              <a:t> degré:</a:t>
            </a:r>
            <a:r>
              <a:rPr lang="fr-FR" b="1" i="1" dirty="0" smtClean="0"/>
              <a:t> Soumis à une demande individuelle auprès de la CDF1</a:t>
            </a:r>
            <a:endParaRPr lang="fr-FR" b="1" u="sng" dirty="0" smtClean="0"/>
          </a:p>
          <a:p>
            <a:pPr lvl="1"/>
            <a:endParaRPr lang="fr-FR" sz="1400" b="1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 rot="2323608">
            <a:off x="9416768" y="520780"/>
            <a:ext cx="273971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2792"/>
              </p:ext>
            </p:extLst>
          </p:nvPr>
        </p:nvGraphicFramePr>
        <p:xfrm>
          <a:off x="979713" y="2196012"/>
          <a:ext cx="6923315" cy="3799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1616">
                  <a:extLst>
                    <a:ext uri="{9D8B030D-6E8A-4147-A177-3AD203B41FA5}">
                      <a16:colId xmlns:a16="http://schemas.microsoft.com/office/drawing/2014/main" val="3241160243"/>
                    </a:ext>
                  </a:extLst>
                </a:gridCol>
                <a:gridCol w="1461699">
                  <a:extLst>
                    <a:ext uri="{9D8B030D-6E8A-4147-A177-3AD203B41FA5}">
                      <a16:colId xmlns:a16="http://schemas.microsoft.com/office/drawing/2014/main" val="1376517201"/>
                    </a:ext>
                  </a:extLst>
                </a:gridCol>
              </a:tblGrid>
              <a:tr h="616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bg1"/>
                          </a:solidFill>
                          <a:effectLst/>
                        </a:rPr>
                        <a:t>Braingym</a:t>
                      </a: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</a:rPr>
                        <a:t> - Construire la relation : favoriser la communication verbale et non-verbale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438" marR="35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</a:rPr>
                        <a:t>11-12 et  13 Février 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438" marR="35438" marT="0" marB="0" anchor="ctr"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66071"/>
                  </a:ext>
                </a:extLst>
              </a:tr>
              <a:tr h="616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</a:rPr>
                        <a:t>Renforcer l’efficacité de son enseignement grâce à la </a:t>
                      </a:r>
                      <a:r>
                        <a:rPr lang="fr-FR" sz="1000" dirty="0" err="1">
                          <a:solidFill>
                            <a:schemeClr val="bg1"/>
                          </a:solidFill>
                          <a:effectLst/>
                        </a:rPr>
                        <a:t>neuropédagogie</a:t>
                      </a: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</a:rPr>
                        <a:t>  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438" marR="35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</a:rPr>
                        <a:t>11-12 et  13 Février 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438" marR="35438" marT="0" marB="0" anchor="ctr"/>
                </a:tc>
                <a:extLst>
                  <a:ext uri="{0D108BD9-81ED-4DB2-BD59-A6C34878D82A}">
                    <a16:rowId xmlns:a16="http://schemas.microsoft.com/office/drawing/2014/main" val="725019457"/>
                  </a:ext>
                </a:extLst>
              </a:tr>
              <a:tr h="831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Agir sur le climat de classe, les compétences relationnelles,  pour mieux entrer dans les apprentissages et prévenir les violences à l’école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438" marR="35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effectLst/>
                        </a:rPr>
                        <a:t>11-12 et  13 Février </a:t>
                      </a:r>
                      <a:endParaRPr lang="fr-FR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438" marR="35438" marT="0" marB="0" anchor="ctr"/>
                </a:tc>
                <a:extLst>
                  <a:ext uri="{0D108BD9-81ED-4DB2-BD59-A6C34878D82A}">
                    <a16:rowId xmlns:a16="http://schemas.microsoft.com/office/drawing/2014/main" val="1150421120"/>
                  </a:ext>
                </a:extLst>
              </a:tr>
              <a:tr h="831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</a:rPr>
                        <a:t>Comment les neurosciences et la psychologie éclairent-elles les principes fondamentaux des grands précurseurs qu’étaient Maria Montessori , Jean Piaget ou encore Célestin Freinet ?Tentative d’approche croisée avec le Ré-enchantement de l’école 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438" marR="35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effectLst/>
                        </a:rPr>
                        <a:t>8-9 Juillet 2019</a:t>
                      </a:r>
                      <a:endParaRPr lang="fr-FR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438" marR="35438" marT="0" marB="0" anchor="ctr"/>
                </a:tc>
                <a:extLst>
                  <a:ext uri="{0D108BD9-81ED-4DB2-BD59-A6C34878D82A}">
                    <a16:rowId xmlns:a16="http://schemas.microsoft.com/office/drawing/2014/main" val="3087255763"/>
                  </a:ext>
                </a:extLst>
              </a:tr>
              <a:tr h="903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</a:rPr>
                        <a:t>Première approche de quelques troubles d’apprentissage pour créer des adaptations </a:t>
                      </a:r>
                      <a:br>
                        <a:rPr lang="fr-FR" sz="10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</a:rPr>
                        <a:t>en classe aux cycles 2 et 3                    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438" marR="354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</a:rPr>
                        <a:t>11-12 et  13 Février 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438" marR="35438" marT="0" marB="0" anchor="ctr"/>
                </a:tc>
                <a:extLst>
                  <a:ext uri="{0D108BD9-81ED-4DB2-BD59-A6C34878D82A}">
                    <a16:rowId xmlns:a16="http://schemas.microsoft.com/office/drawing/2014/main" val="71524235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77863" y="26971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9505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</TotalTime>
  <Words>657</Words>
  <Application>Microsoft Office PowerPoint</Application>
  <PresentationFormat>Grand écran</PresentationFormat>
  <Paragraphs>211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Facette</vt:lpstr>
      <vt:lpstr>Animation BEP- « EIP » Lundi 2 juillet 2018 </vt:lpstr>
      <vt:lpstr>Déroulé de la journée</vt:lpstr>
      <vt:lpstr>Animation par le pôle PEP – DDEC 44 Chargés de Mission DDEC – service BEP- TUIC - Pastoral –  CF affiche Pôle PEP</vt:lpstr>
      <vt:lpstr>               Animation « BEP » 2018 2019 Inscription via présence WEB Enseignants Site EC – onglet : pédagogie ressource – présence WEB enseignant  identifiant /mot de passe: ec44 / profec44    </vt:lpstr>
      <vt:lpstr>Animations –BEP 2018  2019 – Suite...</vt:lpstr>
      <vt:lpstr>Formations continues « BEP » </vt:lpstr>
      <vt:lpstr>Formations continues « BEP »</vt:lpstr>
      <vt:lpstr>Formations continues « BEP »</vt:lpstr>
      <vt:lpstr>Formations continues Ateliers Ozanam ISO / ISFEC NANTES</vt:lpstr>
      <vt:lpstr>Présentation PowerPoint</vt:lpstr>
      <vt:lpstr>Présentation PowerPoint</vt:lpstr>
      <vt:lpstr>Présentation PowerPoint</vt:lpstr>
      <vt:lpstr>Projets « inclusifs » UGSEL / ULIS  contact : ngouraud@ec44.fr  (jusqu’au 1er septembre)</vt:lpstr>
      <vt:lpstr>DDEC 44 projet inclusif « Art et culture » - 1D et 2D  </vt:lpstr>
      <vt:lpstr>Changements de postes – évolutions..</vt:lpstr>
      <vt:lpstr>Au revoir... vers de nouveaux projets de Vie...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 BEP Lundi 2 juillet 2018</dc:title>
  <dc:creator>Béatrice BEDIER</dc:creator>
  <cp:lastModifiedBy>Béatrice BEDIER</cp:lastModifiedBy>
  <cp:revision>25</cp:revision>
  <cp:lastPrinted>2018-06-27T10:10:49Z</cp:lastPrinted>
  <dcterms:created xsi:type="dcterms:W3CDTF">2018-06-25T11:32:09Z</dcterms:created>
  <dcterms:modified xsi:type="dcterms:W3CDTF">2018-07-01T13:58:17Z</dcterms:modified>
</cp:coreProperties>
</file>