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6" r:id="rId15"/>
    <p:sldId id="275"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8064CBC-6DEA-4B10-9A5D-EC93051B64EF}" type="datetimeFigureOut">
              <a:rPr lang="fr-FR" smtClean="0"/>
              <a:t>07/12/2016</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BC04CDC-BE95-4C70-B364-6558D4C9C0F9}" type="slidenum">
              <a:rPr lang="fr-FR" smtClean="0"/>
              <a:t>‹N°›</a:t>
            </a:fld>
            <a:endParaRPr lang="fr-FR"/>
          </a:p>
        </p:txBody>
      </p:sp>
    </p:spTree>
    <p:extLst>
      <p:ext uri="{BB962C8B-B14F-4D97-AF65-F5344CB8AC3E}">
        <p14:creationId xmlns:p14="http://schemas.microsoft.com/office/powerpoint/2010/main" val="42038154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7127" y="1390918"/>
            <a:ext cx="10667485" cy="3386463"/>
          </a:xfrm>
        </p:spPr>
        <p:txBody>
          <a:bodyPr anchor="t">
            <a:normAutofit/>
          </a:bodyPr>
          <a:lstStyle/>
          <a:p>
            <a:pPr algn="ctr"/>
            <a:r>
              <a:rPr lang="fr-FR" dirty="0" smtClean="0"/>
              <a:t>AG CE2 2016 </a:t>
            </a:r>
            <a:br>
              <a:rPr lang="fr-FR" dirty="0" smtClean="0"/>
            </a:br>
            <a:r>
              <a:rPr lang="fr-FR" dirty="0"/>
              <a:t/>
            </a:r>
            <a:br>
              <a:rPr lang="fr-FR" dirty="0"/>
            </a:br>
            <a:r>
              <a:rPr lang="fr-FR" b="1" dirty="0" smtClean="0">
                <a:effectLst>
                  <a:outerShdw blurRad="38100" dist="38100" dir="2700000" algn="tl">
                    <a:srgbClr val="000000">
                      <a:alpha val="43137"/>
                    </a:srgbClr>
                  </a:outerShdw>
                </a:effectLst>
              </a:rPr>
              <a:t>« Gestion de Crise »</a:t>
            </a:r>
            <a:endParaRPr lang="fr-FR" b="1"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p:txBody>
          <a:bodyPr>
            <a:normAutofit fontScale="92500"/>
          </a:bodyPr>
          <a:lstStyle/>
          <a:p>
            <a:r>
              <a:rPr lang="fr-FR" sz="2800" i="1" dirty="0" smtClean="0">
                <a:solidFill>
                  <a:schemeClr val="bg1">
                    <a:lumMod val="50000"/>
                  </a:schemeClr>
                </a:solidFill>
              </a:rPr>
              <a:t> </a:t>
            </a:r>
          </a:p>
          <a:p>
            <a:r>
              <a:rPr lang="fr-FR" sz="2800" i="1" dirty="0" smtClean="0">
                <a:solidFill>
                  <a:schemeClr val="bg1">
                    <a:lumMod val="50000"/>
                  </a:schemeClr>
                </a:solidFill>
              </a:rPr>
              <a:t>Direction de L’Enseignement Catholique de Nantes</a:t>
            </a:r>
            <a:endParaRPr lang="fr-FR" sz="2800" i="1" dirty="0">
              <a:solidFill>
                <a:schemeClr val="bg1">
                  <a:lumMod val="50000"/>
                </a:schemeClr>
              </a:solidFill>
            </a:endParaRPr>
          </a:p>
        </p:txBody>
      </p:sp>
    </p:spTree>
    <p:extLst>
      <p:ext uri="{BB962C8B-B14F-4D97-AF65-F5344CB8AC3E}">
        <p14:creationId xmlns:p14="http://schemas.microsoft.com/office/powerpoint/2010/main" val="3461786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00665" y="872197"/>
            <a:ext cx="9703947" cy="5584874"/>
          </a:xfrm>
        </p:spPr>
        <p:txBody>
          <a:bodyPr>
            <a:normAutofit/>
          </a:bodyPr>
          <a:lstStyle/>
          <a:p>
            <a:r>
              <a:rPr lang="fr-FR" sz="2000" b="1" u="sng" dirty="0" smtClean="0">
                <a:solidFill>
                  <a:schemeClr val="accent1">
                    <a:lumMod val="75000"/>
                  </a:schemeClr>
                </a:solidFill>
              </a:rPr>
              <a:t>Un </a:t>
            </a:r>
            <a:r>
              <a:rPr lang="fr-FR" sz="2000" b="1" u="sng" dirty="0">
                <a:solidFill>
                  <a:schemeClr val="accent1">
                    <a:lumMod val="75000"/>
                  </a:schemeClr>
                </a:solidFill>
              </a:rPr>
              <a:t>Traumatisme </a:t>
            </a:r>
            <a:r>
              <a:rPr lang="fr-FR" sz="2000" b="1" u="sng" dirty="0" smtClean="0">
                <a:solidFill>
                  <a:schemeClr val="accent1">
                    <a:lumMod val="75000"/>
                  </a:schemeClr>
                </a:solidFill>
              </a:rPr>
              <a:t>:</a:t>
            </a:r>
          </a:p>
          <a:p>
            <a:pPr marL="0" indent="0">
              <a:buNone/>
            </a:pPr>
            <a:endParaRPr lang="fr-FR" sz="2000" dirty="0">
              <a:solidFill>
                <a:schemeClr val="accent1">
                  <a:lumMod val="75000"/>
                </a:schemeClr>
              </a:solidFill>
            </a:endParaRPr>
          </a:p>
          <a:p>
            <a:pPr algn="just"/>
            <a:r>
              <a:rPr lang="fr-FR" sz="2000" dirty="0"/>
              <a:t>Sur le </a:t>
            </a:r>
            <a:r>
              <a:rPr lang="fr-FR" sz="2000" dirty="0" smtClean="0"/>
              <a:t>moment, choc </a:t>
            </a:r>
            <a:r>
              <a:rPr lang="fr-FR" sz="2000" dirty="0"/>
              <a:t>ou, au contraire</a:t>
            </a:r>
            <a:r>
              <a:rPr lang="fr-FR" sz="2000" dirty="0" smtClean="0"/>
              <a:t>, </a:t>
            </a:r>
            <a:r>
              <a:rPr lang="fr-FR" sz="2000" dirty="0"/>
              <a:t>aucune réaction émotionnelle.</a:t>
            </a:r>
          </a:p>
          <a:p>
            <a:pPr algn="just"/>
            <a:r>
              <a:rPr lang="fr-FR" sz="2000" dirty="0"/>
              <a:t>Mais dans les jours ou les semaines qui suivent, ou même plus </a:t>
            </a:r>
            <a:r>
              <a:rPr lang="fr-FR" sz="2000" dirty="0" smtClean="0"/>
              <a:t>tard :</a:t>
            </a:r>
          </a:p>
          <a:p>
            <a:pPr lvl="1" algn="just"/>
            <a:r>
              <a:rPr lang="fr-FR" dirty="0" smtClean="0"/>
              <a:t> </a:t>
            </a:r>
            <a:r>
              <a:rPr lang="fr-FR" dirty="0"/>
              <a:t>des </a:t>
            </a:r>
            <a:r>
              <a:rPr lang="fr-FR" b="1" dirty="0"/>
              <a:t>images</a:t>
            </a:r>
            <a:r>
              <a:rPr lang="fr-FR" dirty="0"/>
              <a:t> des évènements qui ont été traumatisants peuvent </a:t>
            </a:r>
            <a:r>
              <a:rPr lang="fr-FR" dirty="0" smtClean="0"/>
              <a:t>resurgir, images pénibles</a:t>
            </a:r>
            <a:endParaRPr lang="fr-FR" dirty="0"/>
          </a:p>
          <a:p>
            <a:pPr lvl="1" algn="just"/>
            <a:r>
              <a:rPr lang="fr-FR" dirty="0" smtClean="0"/>
              <a:t> </a:t>
            </a:r>
            <a:r>
              <a:rPr lang="fr-FR" b="1" dirty="0"/>
              <a:t>cauchemars</a:t>
            </a:r>
            <a:r>
              <a:rPr lang="fr-FR" dirty="0" smtClean="0"/>
              <a:t>. </a:t>
            </a:r>
            <a:r>
              <a:rPr lang="fr-FR" dirty="0"/>
              <a:t>troubles du sommeil, de la </a:t>
            </a:r>
            <a:r>
              <a:rPr lang="fr-FR" b="1" dirty="0"/>
              <a:t>dépression</a:t>
            </a:r>
            <a:r>
              <a:rPr lang="fr-FR" dirty="0"/>
              <a:t>, des angoisses ou des peurs, un sentiment de malaise ou d’insécurité, une irritabilité. </a:t>
            </a:r>
          </a:p>
          <a:p>
            <a:pPr lvl="1" algn="just"/>
            <a:r>
              <a:rPr lang="fr-FR" dirty="0"/>
              <a:t>Ce qu’un rescapé d’un drame raconte, ce sont les sensations </a:t>
            </a:r>
            <a:r>
              <a:rPr lang="fr-FR" dirty="0" smtClean="0"/>
              <a:t>auditives, visuelles, gustatives, olfactives, tactiles</a:t>
            </a:r>
            <a:r>
              <a:rPr lang="fr-FR" dirty="0"/>
              <a:t> </a:t>
            </a:r>
          </a:p>
        </p:txBody>
      </p:sp>
    </p:spTree>
    <p:extLst>
      <p:ext uri="{BB962C8B-B14F-4D97-AF65-F5344CB8AC3E}">
        <p14:creationId xmlns:p14="http://schemas.microsoft.com/office/powerpoint/2010/main" val="4024193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914400"/>
            <a:ext cx="8915400" cy="4996822"/>
          </a:xfrm>
        </p:spPr>
        <p:txBody>
          <a:bodyPr>
            <a:normAutofit lnSpcReduction="10000"/>
          </a:bodyPr>
          <a:lstStyle/>
          <a:p>
            <a:pPr algn="just"/>
            <a:endParaRPr lang="fr-FR" sz="2000" b="1" u="sng" dirty="0" smtClean="0"/>
          </a:p>
          <a:p>
            <a:pPr algn="just"/>
            <a:endParaRPr lang="fr-FR" sz="2000" b="1" u="sng" dirty="0"/>
          </a:p>
          <a:p>
            <a:pPr algn="just"/>
            <a:r>
              <a:rPr lang="fr-FR" sz="2000" b="1" u="sng" dirty="0" smtClean="0"/>
              <a:t>Les </a:t>
            </a:r>
            <a:r>
              <a:rPr lang="fr-FR" sz="2000" b="1" u="sng" dirty="0"/>
              <a:t>enfants aussi peuvent éprouver des troubles </a:t>
            </a:r>
            <a:r>
              <a:rPr lang="fr-FR" sz="2000" dirty="0"/>
              <a:t>: les enfants n’oublient pas comme le disent parfois certains </a:t>
            </a:r>
            <a:r>
              <a:rPr lang="fr-FR" sz="2000" dirty="0" smtClean="0"/>
              <a:t>adultes</a:t>
            </a:r>
          </a:p>
          <a:p>
            <a:pPr marL="0" indent="0" algn="just">
              <a:buNone/>
            </a:pPr>
            <a:endParaRPr lang="fr-FR" sz="2000" dirty="0"/>
          </a:p>
          <a:p>
            <a:pPr algn="just"/>
            <a:r>
              <a:rPr lang="fr-FR" sz="2000" dirty="0"/>
              <a:t>Dans ce cas, il est conseillé de consulter le médecin traitant pour qu’il dirige l’enfant ou le jeune impliqué vers un psychologue ou un psychiatre spécialistes de ces problèmes afin d’obtenir </a:t>
            </a:r>
            <a:r>
              <a:rPr lang="fr-FR" sz="2000" b="1" dirty="0"/>
              <a:t>rapidement</a:t>
            </a:r>
            <a:r>
              <a:rPr lang="fr-FR" sz="2000" dirty="0"/>
              <a:t> un rendez-vous </a:t>
            </a:r>
            <a:r>
              <a:rPr lang="fr-FR" sz="2000" b="1" dirty="0"/>
              <a:t>en précisant que l’enfant vient de subir un traumatisme psychique</a:t>
            </a:r>
            <a:r>
              <a:rPr lang="fr-FR" sz="2000" dirty="0" smtClean="0"/>
              <a:t>.</a:t>
            </a:r>
          </a:p>
          <a:p>
            <a:pPr marL="0" indent="0" algn="just">
              <a:buNone/>
            </a:pPr>
            <a:endParaRPr lang="fr-FR" sz="2000" dirty="0"/>
          </a:p>
          <a:p>
            <a:pPr algn="just"/>
            <a:r>
              <a:rPr lang="fr-FR" sz="2000" dirty="0"/>
              <a:t>Un établissement qui ne reconnaît pas une situation de crise peut aller vers une situation traumatique en cas de répétition d’un drame.</a:t>
            </a:r>
          </a:p>
        </p:txBody>
      </p:sp>
    </p:spTree>
    <p:extLst>
      <p:ext uri="{BB962C8B-B14F-4D97-AF65-F5344CB8AC3E}">
        <p14:creationId xmlns:p14="http://schemas.microsoft.com/office/powerpoint/2010/main" val="1896516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979607"/>
          </a:xfrm>
        </p:spPr>
        <p:txBody>
          <a:bodyPr/>
          <a:lstStyle/>
          <a:p>
            <a:pPr algn="ctr"/>
            <a:r>
              <a:rPr lang="fr-FR" b="1" u="sng" dirty="0" smtClean="0">
                <a:solidFill>
                  <a:schemeClr val="accent1">
                    <a:lumMod val="75000"/>
                  </a:schemeClr>
                </a:solidFill>
                <a:effectLst>
                  <a:outerShdw blurRad="38100" dist="38100" dir="2700000" algn="tl">
                    <a:srgbClr val="000000">
                      <a:alpha val="43137"/>
                    </a:srgbClr>
                  </a:outerShdw>
                </a:effectLst>
              </a:rPr>
              <a:t>Intervention en milieu scolaire</a:t>
            </a:r>
            <a:endParaRPr lang="fr-FR" dirty="0"/>
          </a:p>
        </p:txBody>
      </p:sp>
      <p:sp>
        <p:nvSpPr>
          <p:cNvPr id="3" name="Espace réservé du contenu 2"/>
          <p:cNvSpPr>
            <a:spLocks noGrp="1"/>
          </p:cNvSpPr>
          <p:nvPr>
            <p:ph idx="1"/>
          </p:nvPr>
        </p:nvSpPr>
        <p:spPr>
          <a:xfrm>
            <a:off x="2025748" y="2133600"/>
            <a:ext cx="9478864" cy="3777622"/>
          </a:xfrm>
        </p:spPr>
        <p:txBody>
          <a:bodyPr>
            <a:normAutofit fontScale="92500" lnSpcReduction="10000"/>
          </a:bodyPr>
          <a:lstStyle/>
          <a:p>
            <a:pPr algn="just"/>
            <a:r>
              <a:rPr lang="fr-FR" sz="2000" dirty="0"/>
              <a:t>Lorsqu’il </a:t>
            </a:r>
            <a:r>
              <a:rPr lang="fr-FR" sz="2000" dirty="0" smtClean="0"/>
              <a:t>y a </a:t>
            </a:r>
            <a:r>
              <a:rPr lang="fr-FR" sz="2000" dirty="0"/>
              <a:t>décès d’un élève ou d’un adulte de l’établissement, il est </a:t>
            </a:r>
            <a:r>
              <a:rPr lang="fr-FR" sz="2000" dirty="0" smtClean="0"/>
              <a:t>souvent nécessaire </a:t>
            </a:r>
            <a:r>
              <a:rPr lang="fr-FR" sz="2000" dirty="0"/>
              <a:t>d’aller évaluer la situation sur site</a:t>
            </a:r>
            <a:r>
              <a:rPr lang="fr-FR" sz="2000" dirty="0" smtClean="0"/>
              <a:t>.</a:t>
            </a:r>
          </a:p>
          <a:p>
            <a:pPr marL="0" indent="0" algn="just">
              <a:buNone/>
            </a:pPr>
            <a:endParaRPr lang="fr-FR" sz="2000" dirty="0" smtClean="0"/>
          </a:p>
          <a:p>
            <a:pPr algn="just"/>
            <a:r>
              <a:rPr lang="fr-FR" sz="2000" dirty="0" smtClean="0"/>
              <a:t>Le premier objectif est bien de maintenir le cadre, d’éviter le chaos : si les adultes « tiennent », l’institution va continuer à fonctionner et ils vont être rassurants pour les élèves.</a:t>
            </a:r>
          </a:p>
          <a:p>
            <a:pPr marL="0" indent="0" algn="just">
              <a:buNone/>
            </a:pPr>
            <a:endParaRPr lang="fr-FR" sz="2000" dirty="0"/>
          </a:p>
          <a:p>
            <a:pPr algn="just"/>
            <a:r>
              <a:rPr lang="fr-FR" sz="2000" dirty="0"/>
              <a:t>Mais beaucoup de situations ne sont pas des crises psycho traumatiques et ne nécessitent pas d’intervention dans l’établissement. Pour rappel, en </a:t>
            </a:r>
            <a:r>
              <a:rPr lang="fr-FR" sz="2000" dirty="0" smtClean="0"/>
              <a:t>2015 2016, </a:t>
            </a:r>
            <a:r>
              <a:rPr lang="fr-FR" sz="2000" dirty="0"/>
              <a:t>les psychologues se sont déplacés dans </a:t>
            </a:r>
            <a:r>
              <a:rPr lang="fr-FR" sz="2000" dirty="0" smtClean="0"/>
              <a:t>40 % </a:t>
            </a:r>
            <a:r>
              <a:rPr lang="fr-FR" sz="2000" dirty="0"/>
              <a:t>des situations </a:t>
            </a:r>
            <a:r>
              <a:rPr lang="fr-FR" sz="2000" dirty="0" smtClean="0"/>
              <a:t>pour </a:t>
            </a:r>
            <a:r>
              <a:rPr lang="fr-FR" sz="2000" dirty="0"/>
              <a:t>lesquelles le Service a été contacté</a:t>
            </a:r>
            <a:r>
              <a:rPr lang="fr-FR" sz="2000" dirty="0" smtClean="0"/>
              <a:t>.</a:t>
            </a:r>
          </a:p>
          <a:p>
            <a:pPr marL="0" indent="0" algn="just">
              <a:buNone/>
            </a:pPr>
            <a:endParaRPr lang="fr-FR" sz="2000" dirty="0" smtClean="0"/>
          </a:p>
          <a:p>
            <a:pPr marL="0" indent="0" algn="ctr">
              <a:buNone/>
            </a:pPr>
            <a:endParaRPr lang="fr-FR" sz="2000" dirty="0"/>
          </a:p>
          <a:p>
            <a:pPr marL="0" indent="0">
              <a:buNone/>
            </a:pPr>
            <a:endParaRPr lang="fr-FR" dirty="0"/>
          </a:p>
        </p:txBody>
      </p:sp>
    </p:spTree>
    <p:extLst>
      <p:ext uri="{BB962C8B-B14F-4D97-AF65-F5344CB8AC3E}">
        <p14:creationId xmlns:p14="http://schemas.microsoft.com/office/powerpoint/2010/main" val="3036609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u="sng" dirty="0"/>
              <a:t>OUTILS ET PROCEDURES  « GESTION DE CRISES »</a:t>
            </a:r>
            <a:r>
              <a:rPr lang="fr-FR" sz="2800" dirty="0"/>
              <a:t/>
            </a:r>
            <a:br>
              <a:rPr lang="fr-FR" sz="2800" dirty="0"/>
            </a:br>
            <a:endParaRPr lang="fr-FR" sz="2800" dirty="0"/>
          </a:p>
        </p:txBody>
      </p:sp>
      <p:sp>
        <p:nvSpPr>
          <p:cNvPr id="3" name="Espace réservé du contenu 2"/>
          <p:cNvSpPr>
            <a:spLocks noGrp="1"/>
          </p:cNvSpPr>
          <p:nvPr>
            <p:ph idx="1"/>
          </p:nvPr>
        </p:nvSpPr>
        <p:spPr/>
        <p:txBody>
          <a:bodyPr>
            <a:normAutofit lnSpcReduction="10000"/>
          </a:bodyPr>
          <a:lstStyle/>
          <a:p>
            <a:r>
              <a:rPr lang="fr-FR" b="1" u="sng" dirty="0"/>
              <a:t>OUTILS EXISTANTS DANS L’EC</a:t>
            </a:r>
            <a:r>
              <a:rPr lang="fr-FR" b="1" dirty="0"/>
              <a:t> :</a:t>
            </a:r>
          </a:p>
          <a:p>
            <a:r>
              <a:rPr lang="fr-FR" sz="2400" b="1" dirty="0"/>
              <a:t>1 – Publication du livre « Drames en milieu scolaire » en avril 2009, qui apporte de nombreuses précisions sur les conduites à tenir et les écueils à éviter.</a:t>
            </a:r>
          </a:p>
          <a:p>
            <a:r>
              <a:rPr lang="fr-FR" sz="2400" b="1" dirty="0"/>
              <a:t>2 – Le SGEC  a publié un outil appelé « Trousse de secours pour établissement scolaire ». Elle a été construite par une coordination nationale regroupant des Directeurs Diocésains et des psychologues, et mise en ligne sur le PRESENCE WEB 44 à destination des CE1 et CE2. </a:t>
            </a:r>
            <a:r>
              <a:rPr lang="fr-FR" sz="2400" b="1" dirty="0" smtClean="0"/>
              <a:t>Elle est mise à jour </a:t>
            </a:r>
            <a:r>
              <a:rPr lang="fr-FR" sz="2400" b="1" smtClean="0"/>
              <a:t>chaque année.</a:t>
            </a:r>
            <a:endParaRPr lang="fr-FR" sz="2400" b="1" dirty="0"/>
          </a:p>
          <a:p>
            <a:endParaRPr lang="fr-FR" dirty="0"/>
          </a:p>
        </p:txBody>
      </p:sp>
    </p:spTree>
    <p:extLst>
      <p:ext uri="{BB962C8B-B14F-4D97-AF65-F5344CB8AC3E}">
        <p14:creationId xmlns:p14="http://schemas.microsoft.com/office/powerpoint/2010/main" val="4080779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1797627"/>
            <a:ext cx="8911687" cy="1641763"/>
          </a:xfrm>
        </p:spPr>
        <p:txBody>
          <a:bodyPr>
            <a:normAutofit fontScale="90000"/>
          </a:bodyPr>
          <a:lstStyle/>
          <a:p>
            <a:r>
              <a:rPr lang="fr-FR" sz="2400" dirty="0" smtClean="0"/>
              <a:t/>
            </a:r>
            <a:br>
              <a:rPr lang="fr-FR" sz="2400" dirty="0" smtClean="0"/>
            </a:br>
            <a:r>
              <a:rPr lang="fr-FR" sz="2400" dirty="0"/>
              <a:t/>
            </a:r>
            <a:br>
              <a:rPr lang="fr-FR" sz="2400" dirty="0"/>
            </a:br>
            <a:r>
              <a:rPr lang="fr-FR" sz="2400" dirty="0" smtClean="0"/>
              <a:t/>
            </a:r>
            <a:br>
              <a:rPr lang="fr-FR" sz="2400" dirty="0" smtClean="0"/>
            </a:br>
            <a:r>
              <a:rPr lang="fr-FR" sz="2400" b="1" dirty="0" smtClean="0"/>
              <a:t>3 – Mise à disposition d’une fiche actions pour les chefs d’établissement expliquant les conduites à tenir en ordre prioritaire et les points de vigilances (mars 2014)</a:t>
            </a:r>
            <a:endParaRPr lang="fr-FR" sz="2400" b="1" dirty="0"/>
          </a:p>
        </p:txBody>
      </p:sp>
    </p:spTree>
    <p:extLst>
      <p:ext uri="{BB962C8B-B14F-4D97-AF65-F5344CB8AC3E}">
        <p14:creationId xmlns:p14="http://schemas.microsoft.com/office/powerpoint/2010/main" val="343766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976090"/>
          </a:xfrm>
        </p:spPr>
        <p:txBody>
          <a:bodyPr>
            <a:noAutofit/>
          </a:bodyPr>
          <a:lstStyle/>
          <a:p>
            <a:r>
              <a:rPr lang="fr-FR" sz="2400" b="1" dirty="0" smtClean="0"/>
              <a:t> </a:t>
            </a:r>
            <a:br>
              <a:rPr lang="fr-FR" sz="2400" b="1" dirty="0" smtClean="0"/>
            </a:br>
            <a:r>
              <a:rPr lang="fr-FR" sz="2400" b="1" dirty="0"/>
              <a:t/>
            </a:r>
            <a:br>
              <a:rPr lang="fr-FR" sz="2400" b="1" dirty="0"/>
            </a:br>
            <a:r>
              <a:rPr lang="fr-FR" sz="2400" b="1" dirty="0" smtClean="0"/>
              <a:t/>
            </a:r>
            <a:br>
              <a:rPr lang="fr-FR" sz="2400" b="1" dirty="0" smtClean="0"/>
            </a:br>
            <a:r>
              <a:rPr lang="fr-FR" sz="2400" b="1" dirty="0"/>
              <a:t/>
            </a:r>
            <a:br>
              <a:rPr lang="fr-FR" sz="2400" b="1" dirty="0"/>
            </a:br>
            <a:r>
              <a:rPr lang="fr-FR" sz="2400" b="1" dirty="0" smtClean="0"/>
              <a:t/>
            </a:r>
            <a:br>
              <a:rPr lang="fr-FR" sz="2400" b="1" dirty="0" smtClean="0"/>
            </a:br>
            <a:r>
              <a:rPr lang="fr-FR" sz="2400" b="1" dirty="0" smtClean="0"/>
              <a:t> </a:t>
            </a:r>
            <a:br>
              <a:rPr lang="fr-FR" sz="2400" b="1" dirty="0" smtClean="0"/>
            </a:br>
            <a:r>
              <a:rPr lang="fr-FR" sz="2400" b="1" dirty="0" smtClean="0"/>
              <a:t>  </a:t>
            </a:r>
            <a:endParaRPr lang="fr-FR" sz="2400" b="1" dirty="0"/>
          </a:p>
        </p:txBody>
      </p:sp>
      <p:sp>
        <p:nvSpPr>
          <p:cNvPr id="3" name="Espace réservé du contenu 2"/>
          <p:cNvSpPr>
            <a:spLocks noGrp="1"/>
          </p:cNvSpPr>
          <p:nvPr>
            <p:ph idx="1"/>
          </p:nvPr>
        </p:nvSpPr>
        <p:spPr>
          <a:xfrm>
            <a:off x="2589212" y="831273"/>
            <a:ext cx="8915400" cy="4830567"/>
          </a:xfrm>
        </p:spPr>
        <p:txBody>
          <a:bodyPr>
            <a:noAutofit/>
          </a:bodyPr>
          <a:lstStyle/>
          <a:p>
            <a:pPr marL="0" indent="0" algn="ctr">
              <a:buNone/>
            </a:pPr>
            <a:r>
              <a:rPr lang="fr-FR" sz="2400" b="1" dirty="0" smtClean="0"/>
              <a:t>Novembre 2016</a:t>
            </a:r>
          </a:p>
          <a:p>
            <a:r>
              <a:rPr lang="fr-FR" sz="2400" b="1" dirty="0" smtClean="0"/>
              <a:t>4 -Trois documents pour communiquer, anticiper, prévenir :</a:t>
            </a:r>
          </a:p>
          <a:p>
            <a:pPr lvl="1"/>
            <a:r>
              <a:rPr lang="fr-FR" sz="2200" b="1" dirty="0" smtClean="0"/>
              <a:t>A destination de la communauté professionnelle de l’établissement</a:t>
            </a:r>
          </a:p>
          <a:p>
            <a:pPr lvl="1"/>
            <a:r>
              <a:rPr lang="fr-FR" sz="2200" b="1" dirty="0" smtClean="0"/>
              <a:t>Pour les parents d ’élèves</a:t>
            </a:r>
          </a:p>
          <a:p>
            <a:pPr lvl="1"/>
            <a:r>
              <a:rPr lang="fr-FR" sz="2200" b="1" dirty="0" smtClean="0"/>
              <a:t>Pour réaliser un travail préventif avec les élèves en dehors de toute situation dramatique.</a:t>
            </a:r>
          </a:p>
          <a:p>
            <a:endParaRPr lang="fr-FR" sz="2400" b="1" dirty="0"/>
          </a:p>
        </p:txBody>
      </p:sp>
    </p:spTree>
    <p:extLst>
      <p:ext uri="{BB962C8B-B14F-4D97-AF65-F5344CB8AC3E}">
        <p14:creationId xmlns:p14="http://schemas.microsoft.com/office/powerpoint/2010/main" val="3996344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741051"/>
          </a:xfrm>
        </p:spPr>
        <p:txBody>
          <a:bodyPr/>
          <a:lstStyle/>
          <a:p>
            <a:r>
              <a:rPr lang="fr-FR" b="1" u="sng" dirty="0" smtClean="0">
                <a:solidFill>
                  <a:schemeClr val="accent1">
                    <a:lumMod val="75000"/>
                  </a:schemeClr>
                </a:solidFill>
                <a:effectLst>
                  <a:outerShdw blurRad="38100" dist="38100" dir="2700000" algn="tl">
                    <a:srgbClr val="000000">
                      <a:alpha val="43137"/>
                    </a:srgbClr>
                  </a:outerShdw>
                </a:effectLst>
              </a:rPr>
              <a:t>Qu’est-ce qu’une crise grave?</a:t>
            </a:r>
            <a:endParaRPr lang="fr-FR" b="1" u="sng" dirty="0">
              <a:solidFill>
                <a:schemeClr val="accent1">
                  <a:lumMod val="75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094704" y="1738648"/>
            <a:ext cx="10409908" cy="4855335"/>
          </a:xfrm>
        </p:spPr>
        <p:txBody>
          <a:bodyPr>
            <a:normAutofit lnSpcReduction="10000"/>
          </a:bodyPr>
          <a:lstStyle/>
          <a:p>
            <a:pPr marL="0" indent="0">
              <a:buNone/>
            </a:pPr>
            <a:r>
              <a:rPr lang="fr-FR" sz="2000" dirty="0" smtClean="0"/>
              <a:t>	</a:t>
            </a:r>
            <a:r>
              <a:rPr lang="fr-FR" sz="2000" b="1" dirty="0" smtClean="0">
                <a:solidFill>
                  <a:schemeClr val="accent1">
                    <a:lumMod val="75000"/>
                  </a:schemeClr>
                </a:solidFill>
                <a:effectLst>
                  <a:outerShdw blurRad="38100" dist="38100" dir="2700000" algn="tl">
                    <a:srgbClr val="000000">
                      <a:alpha val="43137"/>
                    </a:srgbClr>
                  </a:outerShdw>
                </a:effectLst>
              </a:rPr>
              <a:t>1- </a:t>
            </a:r>
            <a:r>
              <a:rPr lang="fr-FR" sz="2000" b="1" u="sng" dirty="0" smtClean="0">
                <a:solidFill>
                  <a:schemeClr val="accent1">
                    <a:lumMod val="75000"/>
                  </a:schemeClr>
                </a:solidFill>
                <a:effectLst>
                  <a:outerShdw blurRad="38100" dist="38100" dir="2700000" algn="tl">
                    <a:srgbClr val="000000">
                      <a:alpha val="43137"/>
                    </a:srgbClr>
                  </a:outerShdw>
                </a:effectLst>
              </a:rPr>
              <a:t>Définition de la crise </a:t>
            </a:r>
            <a:r>
              <a:rPr lang="fr-FR" sz="2000" b="1" u="sng" dirty="0" err="1" smtClean="0">
                <a:solidFill>
                  <a:schemeClr val="accent1">
                    <a:lumMod val="75000"/>
                  </a:schemeClr>
                </a:solidFill>
                <a:effectLst>
                  <a:outerShdw blurRad="38100" dist="38100" dir="2700000" algn="tl">
                    <a:srgbClr val="000000">
                      <a:alpha val="43137"/>
                    </a:srgbClr>
                  </a:outerShdw>
                </a:effectLst>
              </a:rPr>
              <a:t>psychotraumatique</a:t>
            </a:r>
            <a:r>
              <a:rPr lang="fr-FR" sz="2000" b="1" u="sng" dirty="0" smtClean="0">
                <a:solidFill>
                  <a:schemeClr val="accent1">
                    <a:lumMod val="75000"/>
                  </a:schemeClr>
                </a:solidFill>
                <a:effectLst>
                  <a:outerShdw blurRad="38100" dist="38100" dir="2700000" algn="tl">
                    <a:srgbClr val="000000">
                      <a:alpha val="43137"/>
                    </a:srgbClr>
                  </a:outerShdw>
                </a:effectLst>
              </a:rPr>
              <a:t>:</a:t>
            </a:r>
          </a:p>
          <a:p>
            <a:pPr marL="0" indent="0">
              <a:buNone/>
            </a:pPr>
            <a:endParaRPr lang="fr-FR" sz="2000" dirty="0"/>
          </a:p>
          <a:p>
            <a:r>
              <a:rPr lang="fr-FR" sz="2000" dirty="0"/>
              <a:t>D</a:t>
            </a:r>
            <a:r>
              <a:rPr lang="fr-FR" sz="2000" dirty="0" smtClean="0"/>
              <a:t>éstabilisation </a:t>
            </a:r>
            <a:r>
              <a:rPr lang="fr-FR" sz="2000" dirty="0"/>
              <a:t>passagère mais intense/soudaine</a:t>
            </a:r>
          </a:p>
          <a:p>
            <a:r>
              <a:rPr lang="fr-FR" sz="2000" dirty="0" smtClean="0"/>
              <a:t>Affectant </a:t>
            </a:r>
            <a:r>
              <a:rPr lang="fr-FR" sz="2000" dirty="0"/>
              <a:t>plusieurs personnes</a:t>
            </a:r>
          </a:p>
          <a:p>
            <a:r>
              <a:rPr lang="fr-FR" sz="2000" dirty="0" smtClean="0"/>
              <a:t>Pouvant </a:t>
            </a:r>
            <a:r>
              <a:rPr lang="fr-FR" sz="2000" dirty="0"/>
              <a:t>entraîner des répercussions sérieuses et durables sur le comportement des personnes et groupes</a:t>
            </a:r>
          </a:p>
          <a:p>
            <a:pPr marL="0" indent="0">
              <a:buNone/>
            </a:pPr>
            <a:endParaRPr lang="fr-FR" sz="2000" dirty="0"/>
          </a:p>
          <a:p>
            <a:pPr marL="0" indent="0">
              <a:buNone/>
            </a:pPr>
            <a:r>
              <a:rPr lang="fr-FR" sz="2000" dirty="0" smtClean="0">
                <a:solidFill>
                  <a:schemeClr val="accent1">
                    <a:lumMod val="75000"/>
                  </a:schemeClr>
                </a:solidFill>
              </a:rPr>
              <a:t>Ce </a:t>
            </a:r>
            <a:r>
              <a:rPr lang="fr-FR" sz="2000" dirty="0">
                <a:solidFill>
                  <a:schemeClr val="accent1">
                    <a:lumMod val="75000"/>
                  </a:schemeClr>
                </a:solidFill>
              </a:rPr>
              <a:t>n’est pas :</a:t>
            </a:r>
          </a:p>
          <a:p>
            <a:r>
              <a:rPr lang="fr-FR" sz="2000" dirty="0" smtClean="0"/>
              <a:t>Un </a:t>
            </a:r>
            <a:r>
              <a:rPr lang="fr-FR" sz="2000" dirty="0"/>
              <a:t>conflit qui pourrit, un problème larvé sans solution, une difficulté chronique…</a:t>
            </a:r>
          </a:p>
          <a:p>
            <a:pPr marL="0" indent="0">
              <a:buNone/>
            </a:pPr>
            <a:r>
              <a:rPr lang="fr-FR" sz="2000" dirty="0">
                <a:solidFill>
                  <a:schemeClr val="accent1">
                    <a:lumMod val="75000"/>
                  </a:schemeClr>
                </a:solidFill>
              </a:rPr>
              <a:t>Mais c’est :</a:t>
            </a:r>
          </a:p>
          <a:p>
            <a:r>
              <a:rPr lang="fr-FR" sz="2000" dirty="0" smtClean="0"/>
              <a:t>Un </a:t>
            </a:r>
            <a:r>
              <a:rPr lang="fr-FR" sz="2000" dirty="0"/>
              <a:t>évènement dans le registre du traumatisme, de la brutalité de la vie, de la souffrance, de la mort…</a:t>
            </a:r>
          </a:p>
          <a:p>
            <a:endParaRPr lang="fr-FR" dirty="0"/>
          </a:p>
        </p:txBody>
      </p:sp>
    </p:spTree>
    <p:extLst>
      <p:ext uri="{BB962C8B-B14F-4D97-AF65-F5344CB8AC3E}">
        <p14:creationId xmlns:p14="http://schemas.microsoft.com/office/powerpoint/2010/main" val="838722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785611"/>
            <a:ext cx="8915400" cy="5125611"/>
          </a:xfrm>
        </p:spPr>
        <p:txBody>
          <a:bodyPr/>
          <a:lstStyle/>
          <a:p>
            <a:pPr marL="0" indent="0">
              <a:buNone/>
            </a:pPr>
            <a:r>
              <a:rPr lang="fr-FR" sz="2000" b="1" u="sng" dirty="0" smtClean="0">
                <a:solidFill>
                  <a:schemeClr val="accent1">
                    <a:lumMod val="75000"/>
                  </a:schemeClr>
                </a:solidFill>
                <a:effectLst>
                  <a:outerShdw blurRad="38100" dist="38100" dir="2700000" algn="tl">
                    <a:srgbClr val="000000">
                      <a:alpha val="43137"/>
                    </a:srgbClr>
                  </a:outerShdw>
                </a:effectLst>
              </a:rPr>
              <a:t>2- L’intensité de la crise dépend de :</a:t>
            </a:r>
          </a:p>
          <a:p>
            <a:endParaRPr lang="fr-FR" b="1" dirty="0"/>
          </a:p>
          <a:p>
            <a:r>
              <a:rPr lang="fr-FR" sz="2000" dirty="0" smtClean="0"/>
              <a:t>La </a:t>
            </a:r>
            <a:r>
              <a:rPr lang="fr-FR" sz="2000" dirty="0"/>
              <a:t>gravité « réelle » d’un évènement (gravité objective)</a:t>
            </a:r>
          </a:p>
          <a:p>
            <a:r>
              <a:rPr lang="fr-FR" sz="2000" dirty="0" smtClean="0"/>
              <a:t>La </a:t>
            </a:r>
            <a:r>
              <a:rPr lang="fr-FR" sz="2000" dirty="0"/>
              <a:t>réaction émotionnelle (gravité subjective)</a:t>
            </a:r>
          </a:p>
          <a:p>
            <a:r>
              <a:rPr lang="fr-FR" sz="2000" dirty="0" smtClean="0"/>
              <a:t>Les </a:t>
            </a:r>
            <a:r>
              <a:rPr lang="fr-FR" sz="2000" dirty="0"/>
              <a:t>facteurs de risque :</a:t>
            </a:r>
          </a:p>
          <a:p>
            <a:pPr lvl="2"/>
            <a:r>
              <a:rPr lang="fr-FR" sz="2000" i="1" dirty="0"/>
              <a:t>la répétition d’évènements douloureux</a:t>
            </a:r>
          </a:p>
          <a:p>
            <a:pPr lvl="2"/>
            <a:r>
              <a:rPr lang="fr-FR" sz="2000" i="1" dirty="0"/>
              <a:t>la fragilité des personnes impliquées</a:t>
            </a:r>
          </a:p>
          <a:p>
            <a:pPr lvl="2"/>
            <a:r>
              <a:rPr lang="fr-FR" sz="2000" i="1" dirty="0"/>
              <a:t>la fragilité du lieu</a:t>
            </a:r>
          </a:p>
          <a:p>
            <a:pPr lvl="2"/>
            <a:r>
              <a:rPr lang="fr-FR" sz="2000" i="1" dirty="0"/>
              <a:t>une communication difficile, la médiatisation</a:t>
            </a:r>
          </a:p>
          <a:p>
            <a:pPr marL="0" indent="0">
              <a:buNone/>
            </a:pPr>
            <a:r>
              <a:rPr lang="fr-FR" sz="2000" i="1" dirty="0"/>
              <a:t> </a:t>
            </a:r>
          </a:p>
          <a:p>
            <a:r>
              <a:rPr lang="fr-FR" sz="2000" dirty="0" smtClean="0"/>
              <a:t>La </a:t>
            </a:r>
            <a:r>
              <a:rPr lang="fr-FR" sz="2000" dirty="0"/>
              <a:t>résilience : capacité à faire face aux difficultés de la vie</a:t>
            </a:r>
          </a:p>
          <a:p>
            <a:endParaRPr lang="fr-FR" dirty="0"/>
          </a:p>
        </p:txBody>
      </p:sp>
    </p:spTree>
    <p:extLst>
      <p:ext uri="{BB962C8B-B14F-4D97-AF65-F5344CB8AC3E}">
        <p14:creationId xmlns:p14="http://schemas.microsoft.com/office/powerpoint/2010/main" val="3626976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1171977"/>
            <a:ext cx="8915400" cy="4739245"/>
          </a:xfrm>
        </p:spPr>
        <p:txBody>
          <a:bodyPr/>
          <a:lstStyle/>
          <a:p>
            <a:pPr algn="just"/>
            <a:r>
              <a:rPr lang="fr-FR" sz="2000" b="1" dirty="0"/>
              <a:t>La crise </a:t>
            </a:r>
            <a:r>
              <a:rPr lang="fr-FR" sz="2000" b="1" dirty="0" err="1" smtClean="0"/>
              <a:t>psychotraumatique</a:t>
            </a:r>
            <a:r>
              <a:rPr lang="fr-FR" sz="2000" b="1" dirty="0" smtClean="0"/>
              <a:t> :</a:t>
            </a:r>
          </a:p>
          <a:p>
            <a:pPr algn="just"/>
            <a:r>
              <a:rPr lang="fr-FR" sz="2000" dirty="0" smtClean="0"/>
              <a:t> </a:t>
            </a:r>
            <a:r>
              <a:rPr lang="fr-FR" sz="2000" dirty="0"/>
              <a:t>catapulte l’individu dans un autre univers, </a:t>
            </a:r>
            <a:r>
              <a:rPr lang="fr-FR" sz="2000" dirty="0" smtClean="0"/>
              <a:t>monde </a:t>
            </a:r>
            <a:r>
              <a:rPr lang="fr-FR" sz="2000" dirty="0"/>
              <a:t>où rien n’a plus de sens. </a:t>
            </a:r>
            <a:endParaRPr lang="fr-FR" sz="2000" dirty="0" smtClean="0"/>
          </a:p>
          <a:p>
            <a:pPr algn="just"/>
            <a:r>
              <a:rPr lang="fr-FR" sz="2000" dirty="0" smtClean="0"/>
              <a:t>  </a:t>
            </a:r>
            <a:r>
              <a:rPr lang="fr-FR" sz="2000" dirty="0"/>
              <a:t>menace </a:t>
            </a:r>
            <a:r>
              <a:rPr lang="fr-FR" sz="2000" dirty="0" smtClean="0"/>
              <a:t>vitale</a:t>
            </a:r>
          </a:p>
          <a:p>
            <a:pPr algn="just"/>
            <a:r>
              <a:rPr lang="fr-FR" sz="2000" dirty="0" smtClean="0"/>
              <a:t>suscite </a:t>
            </a:r>
            <a:r>
              <a:rPr lang="fr-FR" sz="2000" dirty="0"/>
              <a:t>une réaction intense de peur, d’impuissance ou d’horreur, ou encore de sidération ou d’effroi</a:t>
            </a:r>
            <a:r>
              <a:rPr lang="fr-FR" sz="2000" dirty="0" smtClean="0"/>
              <a:t>.</a:t>
            </a:r>
          </a:p>
          <a:p>
            <a:pPr algn="just"/>
            <a:r>
              <a:rPr lang="fr-FR" sz="2000" dirty="0" smtClean="0"/>
              <a:t>Etymologiquement</a:t>
            </a:r>
            <a:r>
              <a:rPr lang="fr-FR" sz="2000" dirty="0"/>
              <a:t>, traumatisme signifie « blessure avec effraction </a:t>
            </a:r>
            <a:r>
              <a:rPr lang="fr-FR" sz="2000" dirty="0" smtClean="0"/>
              <a:t>» </a:t>
            </a:r>
          </a:p>
          <a:p>
            <a:pPr algn="just"/>
            <a:r>
              <a:rPr lang="fr-FR" sz="2000" dirty="0" smtClean="0"/>
              <a:t> s’accompagne </a:t>
            </a:r>
            <a:r>
              <a:rPr lang="fr-FR" sz="2000" dirty="0"/>
              <a:t>d’effroi. </a:t>
            </a:r>
          </a:p>
          <a:p>
            <a:pPr algn="just"/>
            <a:r>
              <a:rPr lang="fr-FR" sz="2000" dirty="0" smtClean="0"/>
              <a:t>domaine </a:t>
            </a:r>
            <a:r>
              <a:rPr lang="fr-FR" sz="2000" dirty="0"/>
              <a:t>de l’irreprésentable, </a:t>
            </a:r>
            <a:r>
              <a:rPr lang="fr-FR" sz="2000" dirty="0" smtClean="0"/>
              <a:t>de </a:t>
            </a:r>
            <a:r>
              <a:rPr lang="fr-FR" sz="2000" dirty="0"/>
              <a:t>l’effroi et de l’épouvante.</a:t>
            </a:r>
          </a:p>
          <a:p>
            <a:pPr marL="0" indent="0">
              <a:buNone/>
            </a:pPr>
            <a:endParaRPr lang="fr-FR" dirty="0"/>
          </a:p>
        </p:txBody>
      </p:sp>
    </p:spTree>
    <p:extLst>
      <p:ext uri="{BB962C8B-B14F-4D97-AF65-F5344CB8AC3E}">
        <p14:creationId xmlns:p14="http://schemas.microsoft.com/office/powerpoint/2010/main" val="2615396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56960"/>
          </a:xfrm>
        </p:spPr>
        <p:txBody>
          <a:bodyPr/>
          <a:lstStyle/>
          <a:p>
            <a:pPr algn="ctr"/>
            <a:r>
              <a:rPr lang="fr-FR" b="1" u="sng" dirty="0" smtClean="0">
                <a:solidFill>
                  <a:schemeClr val="accent1">
                    <a:lumMod val="75000"/>
                  </a:schemeClr>
                </a:solidFill>
                <a:effectLst>
                  <a:outerShdw blurRad="38100" dist="38100" dir="2700000" algn="tl">
                    <a:srgbClr val="000000">
                      <a:alpha val="43137"/>
                    </a:srgbClr>
                  </a:outerShdw>
                </a:effectLst>
              </a:rPr>
              <a:t>Pourquoi intervenir … ou pas ?</a:t>
            </a:r>
            <a:endParaRPr lang="fr-FR" b="1" u="sng" dirty="0">
              <a:solidFill>
                <a:schemeClr val="accent1">
                  <a:lumMod val="75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094704" y="1790164"/>
            <a:ext cx="10731880" cy="4159695"/>
          </a:xfrm>
        </p:spPr>
        <p:txBody>
          <a:bodyPr>
            <a:normAutofit fontScale="40000" lnSpcReduction="20000"/>
          </a:bodyPr>
          <a:lstStyle/>
          <a:p>
            <a:pPr algn="just"/>
            <a:r>
              <a:rPr lang="fr-FR" sz="4200" dirty="0" smtClean="0"/>
              <a:t>L’Ecole </a:t>
            </a:r>
            <a:r>
              <a:rPr lang="fr-FR" sz="4200" dirty="0"/>
              <a:t>ne doit en aucun cas se transformer en lieu de recueillement. </a:t>
            </a:r>
          </a:p>
          <a:p>
            <a:pPr algn="just"/>
            <a:r>
              <a:rPr lang="fr-FR" sz="4200" dirty="0" smtClean="0"/>
              <a:t>L’Ecole </a:t>
            </a:r>
            <a:r>
              <a:rPr lang="fr-FR" sz="4200" dirty="0"/>
              <a:t>n’est pas un lieu thérapeutique : </a:t>
            </a:r>
            <a:endParaRPr lang="fr-FR" sz="4200" dirty="0" smtClean="0"/>
          </a:p>
          <a:p>
            <a:pPr lvl="1" algn="just"/>
            <a:r>
              <a:rPr lang="fr-FR" sz="4200" dirty="0"/>
              <a:t>Une aide psychologique n’est pas systématiquement adaptée pour tout ce </a:t>
            </a:r>
            <a:r>
              <a:rPr lang="fr-FR" sz="4200" dirty="0" smtClean="0"/>
              <a:t>qui </a:t>
            </a:r>
            <a:r>
              <a:rPr lang="fr-FR" sz="4200" dirty="0"/>
              <a:t>	touche à la mort, voire elle peut majorer la situation. Gardons à l’esprit que la </a:t>
            </a:r>
            <a:r>
              <a:rPr lang="fr-FR" sz="4200" dirty="0" smtClean="0"/>
              <a:t>mort </a:t>
            </a:r>
            <a:r>
              <a:rPr lang="fr-FR" sz="4200" dirty="0"/>
              <a:t>relève des faits de la vie</a:t>
            </a:r>
            <a:r>
              <a:rPr lang="fr-FR" sz="4200" dirty="0" smtClean="0"/>
              <a:t>.</a:t>
            </a:r>
          </a:p>
          <a:p>
            <a:pPr lvl="1" algn="just"/>
            <a:r>
              <a:rPr lang="fr-FR" sz="4200" dirty="0" smtClean="0"/>
              <a:t>Toute </a:t>
            </a:r>
            <a:r>
              <a:rPr lang="fr-FR" sz="4200" dirty="0"/>
              <a:t>mort à l’école relève d’un évènement traumatique avec de possibles </a:t>
            </a:r>
            <a:r>
              <a:rPr lang="fr-FR" sz="4200" dirty="0" smtClean="0"/>
              <a:t>répercussions </a:t>
            </a:r>
            <a:r>
              <a:rPr lang="fr-FR" sz="4200" dirty="0"/>
              <a:t>psycho-traumatiques. </a:t>
            </a:r>
            <a:endParaRPr lang="fr-FR" sz="4200" dirty="0" smtClean="0"/>
          </a:p>
          <a:p>
            <a:pPr lvl="1" algn="just"/>
            <a:r>
              <a:rPr lang="fr-FR" sz="4200" dirty="0" smtClean="0"/>
              <a:t>Lorsqu’il </a:t>
            </a:r>
            <a:r>
              <a:rPr lang="fr-FR" sz="4200" dirty="0"/>
              <a:t>ne s’agit pas d’un élève ou d’un adulte de l’établissement, toute </a:t>
            </a:r>
            <a:r>
              <a:rPr lang="fr-FR" sz="4200" dirty="0" smtClean="0"/>
              <a:t>mort </a:t>
            </a:r>
            <a:r>
              <a:rPr lang="fr-FR" sz="4200" dirty="0"/>
              <a:t>à </a:t>
            </a:r>
            <a:r>
              <a:rPr lang="fr-FR" sz="4200" dirty="0" smtClean="0"/>
              <a:t>l’extérieur </a:t>
            </a:r>
            <a:r>
              <a:rPr lang="fr-FR" sz="4200" dirty="0"/>
              <a:t>de l’école n’est pas un évènement traumatique, c’est de </a:t>
            </a:r>
            <a:r>
              <a:rPr lang="fr-FR" sz="4200" dirty="0" smtClean="0"/>
              <a:t>l’ordre du </a:t>
            </a:r>
            <a:r>
              <a:rPr lang="fr-FR" sz="4200" dirty="0"/>
              <a:t>deuil. </a:t>
            </a:r>
          </a:p>
          <a:p>
            <a:pPr lvl="1" algn="just"/>
            <a:endParaRPr lang="fr-FR" sz="1900" dirty="0" smtClean="0"/>
          </a:p>
          <a:p>
            <a:pPr lvl="1" algn="just"/>
            <a:endParaRPr lang="fr-FR" dirty="0" smtClean="0"/>
          </a:p>
          <a:p>
            <a:pPr marL="0" indent="0" algn="just">
              <a:buNone/>
            </a:pPr>
            <a:r>
              <a:rPr lang="fr-FR" sz="2000" dirty="0">
                <a:sym typeface="Wingdings" panose="05000000000000000000" pitchFamily="2" charset="2"/>
              </a:rPr>
              <a:t>	</a:t>
            </a:r>
            <a:r>
              <a:rPr lang="fr-FR" sz="2000" dirty="0" smtClean="0">
                <a:sym typeface="Wingdings" panose="05000000000000000000" pitchFamily="2" charset="2"/>
              </a:rPr>
              <a:t>	</a:t>
            </a:r>
            <a:endParaRPr lang="fr-FR" sz="900" dirty="0"/>
          </a:p>
          <a:p>
            <a:pPr marL="0" indent="0" algn="just">
              <a:buNone/>
            </a:pPr>
            <a:r>
              <a:rPr lang="fr-FR" sz="2000" dirty="0">
                <a:sym typeface="Wingdings" panose="05000000000000000000" pitchFamily="2" charset="2"/>
              </a:rPr>
              <a:t>	</a:t>
            </a:r>
            <a:r>
              <a:rPr lang="fr-FR" sz="2000" dirty="0" smtClean="0">
                <a:sym typeface="Wingdings" panose="05000000000000000000" pitchFamily="2" charset="2"/>
              </a:rPr>
              <a:t>	</a:t>
            </a:r>
            <a:endParaRPr lang="fr-FR" sz="900" dirty="0"/>
          </a:p>
          <a:p>
            <a:pPr marL="0" indent="0" algn="just">
              <a:buNone/>
            </a:pPr>
            <a:r>
              <a:rPr lang="fr-FR" sz="2000" dirty="0">
                <a:sym typeface="Wingdings" panose="05000000000000000000" pitchFamily="2" charset="2"/>
              </a:rPr>
              <a:t>	</a:t>
            </a:r>
            <a:r>
              <a:rPr lang="fr-FR" sz="2000" dirty="0" smtClean="0">
                <a:sym typeface="Wingdings" panose="05000000000000000000" pitchFamily="2" charset="2"/>
              </a:rPr>
              <a:t>	</a:t>
            </a:r>
            <a:endParaRPr lang="fr-FR" dirty="0"/>
          </a:p>
        </p:txBody>
      </p:sp>
    </p:spTree>
    <p:extLst>
      <p:ext uri="{BB962C8B-B14F-4D97-AF65-F5344CB8AC3E}">
        <p14:creationId xmlns:p14="http://schemas.microsoft.com/office/powerpoint/2010/main" val="1709206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65931" y="687732"/>
            <a:ext cx="9778843" cy="5621628"/>
          </a:xfrm>
        </p:spPr>
        <p:txBody>
          <a:bodyPr/>
          <a:lstStyle/>
          <a:p>
            <a:pPr marL="0" indent="0" algn="ctr">
              <a:buNone/>
            </a:pPr>
            <a:r>
              <a:rPr lang="fr-FR" sz="2000" b="1" u="sng" dirty="0"/>
              <a:t>Il y a 2 objectifs dans une intervention en cas de drame </a:t>
            </a:r>
            <a:r>
              <a:rPr lang="fr-FR" sz="2000" b="1" u="sng" dirty="0" smtClean="0"/>
              <a:t>:</a:t>
            </a:r>
          </a:p>
          <a:p>
            <a:pPr marL="0" indent="0" algn="ctr">
              <a:buNone/>
            </a:pPr>
            <a:endParaRPr lang="fr-FR" sz="2000" dirty="0"/>
          </a:p>
          <a:p>
            <a:pPr algn="just"/>
            <a:r>
              <a:rPr lang="fr-FR" sz="2000" dirty="0"/>
              <a:t>	1 - Garantir aux élèves les repères habituels </a:t>
            </a:r>
            <a:r>
              <a:rPr lang="fr-FR" sz="2000" b="1" dirty="0"/>
              <a:t>en maintenant l’encadrement éducatif et les réflexes professionnels</a:t>
            </a:r>
            <a:r>
              <a:rPr lang="fr-FR" sz="2000" dirty="0"/>
              <a:t>. C’est pourquoi ce sont en premier lieu les adultes dans l’établissement qu’il faut soutenir et conseiller. La cellule de crise va donc essayer de repérer les ressources individuelles qui peuvent être mobilisées et travailler pour que les capacités collectives à faire face soient préservées</a:t>
            </a:r>
            <a:r>
              <a:rPr lang="fr-FR" sz="2000" dirty="0" smtClean="0"/>
              <a:t>.</a:t>
            </a:r>
          </a:p>
          <a:p>
            <a:pPr marL="0" indent="0" algn="just">
              <a:buNone/>
            </a:pPr>
            <a:endParaRPr lang="fr-FR" sz="2000" dirty="0"/>
          </a:p>
          <a:p>
            <a:pPr algn="just"/>
            <a:r>
              <a:rPr lang="fr-FR" sz="2000" dirty="0"/>
              <a:t>2 – Intervenir de manière immédiate auprès des élèves et des adultes </a:t>
            </a:r>
            <a:r>
              <a:rPr lang="fr-FR" sz="2000" b="1" dirty="0"/>
              <a:t>qui ont été exposés à l’évènement traumatique</a:t>
            </a:r>
            <a:r>
              <a:rPr lang="fr-FR" sz="2000" dirty="0"/>
              <a:t>, dans le but de limiter le débordement de leurs capacités psychiques habituelles. La prise en charge par les psychologues peut être individuelle ou collective</a:t>
            </a:r>
            <a:r>
              <a:rPr lang="fr-FR" sz="2000" dirty="0" smtClean="0"/>
              <a:t>.</a:t>
            </a:r>
          </a:p>
          <a:p>
            <a:pPr algn="just"/>
            <a:endParaRPr lang="fr-FR" sz="2000" dirty="0"/>
          </a:p>
          <a:p>
            <a:endParaRPr lang="fr-FR" dirty="0"/>
          </a:p>
        </p:txBody>
      </p:sp>
    </p:spTree>
    <p:extLst>
      <p:ext uri="{BB962C8B-B14F-4D97-AF65-F5344CB8AC3E}">
        <p14:creationId xmlns:p14="http://schemas.microsoft.com/office/powerpoint/2010/main" val="514877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888642"/>
            <a:ext cx="8915400" cy="5022580"/>
          </a:xfrm>
        </p:spPr>
        <p:txBody>
          <a:bodyPr>
            <a:normAutofit fontScale="92500"/>
          </a:bodyPr>
          <a:lstStyle/>
          <a:p>
            <a:pPr marL="0" indent="0" algn="ctr">
              <a:buNone/>
            </a:pPr>
            <a:r>
              <a:rPr lang="fr-FR" sz="3600" b="1" u="sng" dirty="0" smtClean="0">
                <a:solidFill>
                  <a:schemeClr val="accent1">
                    <a:lumMod val="75000"/>
                  </a:schemeClr>
                </a:solidFill>
                <a:effectLst>
                  <a:outerShdw blurRad="38100" dist="38100" dir="2700000" algn="tl">
                    <a:srgbClr val="000000">
                      <a:alpha val="43137"/>
                    </a:srgbClr>
                  </a:outerShdw>
                </a:effectLst>
              </a:rPr>
              <a:t>Qu’est-ce qu’un événement traumatique</a:t>
            </a:r>
            <a:r>
              <a:rPr lang="fr-FR" sz="3600" b="1" dirty="0">
                <a:solidFill>
                  <a:schemeClr val="accent1">
                    <a:lumMod val="75000"/>
                  </a:schemeClr>
                </a:solidFill>
              </a:rPr>
              <a:t>?</a:t>
            </a:r>
            <a:endParaRPr lang="fr-FR" sz="3600" b="1" dirty="0" smtClean="0">
              <a:solidFill>
                <a:schemeClr val="accent1">
                  <a:lumMod val="75000"/>
                </a:schemeClr>
              </a:solidFill>
            </a:endParaRPr>
          </a:p>
          <a:p>
            <a:pPr marL="0" indent="0" algn="ctr">
              <a:buNone/>
            </a:pPr>
            <a:endParaRPr lang="fr-FR" dirty="0"/>
          </a:p>
          <a:p>
            <a:r>
              <a:rPr lang="fr-FR" dirty="0"/>
              <a:t>Accident grave</a:t>
            </a:r>
          </a:p>
          <a:p>
            <a:r>
              <a:rPr lang="fr-FR" dirty="0"/>
              <a:t>Evènement externe traumatisant : attentat, meurtre</a:t>
            </a:r>
          </a:p>
          <a:p>
            <a:r>
              <a:rPr lang="fr-FR" dirty="0"/>
              <a:t>Suicide, tentative de suicide, décès brutal d’un adulte ou d’un élève</a:t>
            </a:r>
          </a:p>
          <a:p>
            <a:r>
              <a:rPr lang="fr-FR" dirty="0"/>
              <a:t>Agression physique violente entre élèves ou vis-à-vis d’un adulte</a:t>
            </a:r>
          </a:p>
          <a:p>
            <a:r>
              <a:rPr lang="fr-FR" dirty="0"/>
              <a:t>Incendie, catastrophe</a:t>
            </a:r>
          </a:p>
          <a:p>
            <a:r>
              <a:rPr lang="fr-FR" dirty="0"/>
              <a:t>Présomption de maltraitance sexuelle ou crime sexuel</a:t>
            </a:r>
          </a:p>
          <a:p>
            <a:r>
              <a:rPr lang="fr-FR" dirty="0"/>
              <a:t>Prise d’otages</a:t>
            </a:r>
          </a:p>
          <a:p>
            <a:r>
              <a:rPr lang="fr-FR" dirty="0"/>
              <a:t>Atteinte virale grave avec risque de </a:t>
            </a:r>
            <a:r>
              <a:rPr lang="fr-FR" dirty="0" smtClean="0"/>
              <a:t>contagion</a:t>
            </a:r>
          </a:p>
          <a:p>
            <a:pPr marL="0" indent="0">
              <a:buNone/>
            </a:pPr>
            <a:endParaRPr lang="fr-FR" dirty="0"/>
          </a:p>
          <a:p>
            <a:r>
              <a:rPr lang="fr-FR" b="1" i="1" dirty="0"/>
              <a:t>La répétition d’un de ces évènements est facteur de gravité</a:t>
            </a:r>
            <a:endParaRPr lang="fr-FR" dirty="0"/>
          </a:p>
          <a:p>
            <a:endParaRPr lang="fr-FR" dirty="0"/>
          </a:p>
        </p:txBody>
      </p:sp>
    </p:spTree>
    <p:extLst>
      <p:ext uri="{BB962C8B-B14F-4D97-AF65-F5344CB8AC3E}">
        <p14:creationId xmlns:p14="http://schemas.microsoft.com/office/powerpoint/2010/main" val="683071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53551" y="365761"/>
            <a:ext cx="10691445" cy="6077242"/>
          </a:xfrm>
        </p:spPr>
        <p:txBody>
          <a:bodyPr/>
          <a:lstStyle/>
          <a:p>
            <a:pPr marL="0" indent="0">
              <a:buNone/>
            </a:pPr>
            <a:endParaRPr lang="fr-FR" dirty="0"/>
          </a:p>
        </p:txBody>
      </p:sp>
      <p:sp>
        <p:nvSpPr>
          <p:cNvPr id="6" name="Ellipse 5"/>
          <p:cNvSpPr/>
          <p:nvPr/>
        </p:nvSpPr>
        <p:spPr>
          <a:xfrm>
            <a:off x="2908494" y="647114"/>
            <a:ext cx="6569613" cy="132236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1">
                    <a:lumMod val="75000"/>
                  </a:schemeClr>
                </a:solidFill>
              </a:rPr>
              <a:t>Confrontation directe au réel de la mort et/ou témoin de celle des autres</a:t>
            </a:r>
            <a:endParaRPr lang="fr-FR" dirty="0">
              <a:solidFill>
                <a:schemeClr val="accent1">
                  <a:lumMod val="75000"/>
                </a:schemeClr>
              </a:solidFill>
            </a:endParaRPr>
          </a:p>
        </p:txBody>
      </p:sp>
      <p:sp>
        <p:nvSpPr>
          <p:cNvPr id="7" name="Ellipse 6"/>
          <p:cNvSpPr/>
          <p:nvPr/>
        </p:nvSpPr>
        <p:spPr>
          <a:xfrm>
            <a:off x="717452" y="2370408"/>
            <a:ext cx="3179299" cy="123795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1">
                    <a:lumMod val="75000"/>
                  </a:schemeClr>
                </a:solidFill>
              </a:rPr>
              <a:t>Tonalité dramatique</a:t>
            </a:r>
            <a:endParaRPr lang="fr-FR" dirty="0">
              <a:solidFill>
                <a:schemeClr val="accent1">
                  <a:lumMod val="75000"/>
                </a:schemeClr>
              </a:solidFill>
            </a:endParaRPr>
          </a:p>
        </p:txBody>
      </p:sp>
      <p:sp>
        <p:nvSpPr>
          <p:cNvPr id="9" name="Ellipse 8"/>
          <p:cNvSpPr/>
          <p:nvPr/>
        </p:nvSpPr>
        <p:spPr>
          <a:xfrm>
            <a:off x="8356206" y="2307103"/>
            <a:ext cx="3573194" cy="136456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1">
                    <a:lumMod val="75000"/>
                  </a:schemeClr>
                </a:solidFill>
              </a:rPr>
              <a:t>Subi par la communauté scolaire ou hors cadre scolaire</a:t>
            </a:r>
            <a:endParaRPr lang="fr-FR" dirty="0">
              <a:solidFill>
                <a:schemeClr val="accent1">
                  <a:lumMod val="75000"/>
                </a:schemeClr>
              </a:solidFill>
            </a:endParaRPr>
          </a:p>
        </p:txBody>
      </p:sp>
      <p:sp>
        <p:nvSpPr>
          <p:cNvPr id="10" name="Ellipse 9"/>
          <p:cNvSpPr/>
          <p:nvPr/>
        </p:nvSpPr>
        <p:spPr>
          <a:xfrm>
            <a:off x="696350" y="4765431"/>
            <a:ext cx="3221501" cy="125202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1">
                    <a:lumMod val="75000"/>
                  </a:schemeClr>
                </a:solidFill>
              </a:rPr>
              <a:t>Provoque effroi, horrifie et/ou rend impuissant</a:t>
            </a:r>
            <a:endParaRPr lang="fr-FR" dirty="0">
              <a:solidFill>
                <a:schemeClr val="accent1">
                  <a:lumMod val="75000"/>
                </a:schemeClr>
              </a:solidFill>
            </a:endParaRPr>
          </a:p>
        </p:txBody>
      </p:sp>
      <p:sp>
        <p:nvSpPr>
          <p:cNvPr id="11" name="Ellipse 10"/>
          <p:cNvSpPr/>
          <p:nvPr/>
        </p:nvSpPr>
        <p:spPr>
          <a:xfrm>
            <a:off x="8306969" y="4642334"/>
            <a:ext cx="3671668" cy="118168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1">
                    <a:lumMod val="75000"/>
                  </a:schemeClr>
                </a:solidFill>
              </a:rPr>
              <a:t>Impact collectif en raison du choc émotionnel</a:t>
            </a:r>
            <a:endParaRPr lang="fr-FR" dirty="0">
              <a:solidFill>
                <a:schemeClr val="accent1">
                  <a:lumMod val="75000"/>
                </a:schemeClr>
              </a:solidFill>
            </a:endParaRPr>
          </a:p>
        </p:txBody>
      </p:sp>
      <p:sp>
        <p:nvSpPr>
          <p:cNvPr id="12" name="Explosion 1 11"/>
          <p:cNvSpPr/>
          <p:nvPr/>
        </p:nvSpPr>
        <p:spPr>
          <a:xfrm>
            <a:off x="4230857" y="2588452"/>
            <a:ext cx="4536831" cy="32215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Evénement brutal, violent, soudain</a:t>
            </a:r>
            <a:endParaRPr lang="fr-FR" dirty="0"/>
          </a:p>
        </p:txBody>
      </p:sp>
    </p:spTree>
    <p:extLst>
      <p:ext uri="{BB962C8B-B14F-4D97-AF65-F5344CB8AC3E}">
        <p14:creationId xmlns:p14="http://schemas.microsoft.com/office/powerpoint/2010/main" val="3808463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5409" y="624110"/>
            <a:ext cx="9549203" cy="1280890"/>
          </a:xfrm>
        </p:spPr>
        <p:txBody>
          <a:bodyPr/>
          <a:lstStyle/>
          <a:p>
            <a:pPr algn="ctr"/>
            <a:r>
              <a:rPr lang="fr-FR" b="1" u="sng" dirty="0" smtClean="0">
                <a:solidFill>
                  <a:schemeClr val="accent1">
                    <a:lumMod val="75000"/>
                  </a:schemeClr>
                </a:solidFill>
                <a:effectLst>
                  <a:outerShdw blurRad="38100" dist="38100" dir="2700000" algn="tl">
                    <a:srgbClr val="000000">
                      <a:alpha val="43137"/>
                    </a:srgbClr>
                  </a:outerShdw>
                </a:effectLst>
              </a:rPr>
              <a:t>Quels effets sur les victimes ou impliqués?</a:t>
            </a:r>
            <a:endParaRPr lang="fr-FR" dirty="0"/>
          </a:p>
        </p:txBody>
      </p:sp>
      <p:sp>
        <p:nvSpPr>
          <p:cNvPr id="3" name="Espace réservé du contenu 2"/>
          <p:cNvSpPr>
            <a:spLocks noGrp="1"/>
          </p:cNvSpPr>
          <p:nvPr>
            <p:ph idx="1"/>
          </p:nvPr>
        </p:nvSpPr>
        <p:spPr>
          <a:xfrm>
            <a:off x="1055077" y="1645919"/>
            <a:ext cx="10449535" cy="4783015"/>
          </a:xfrm>
        </p:spPr>
        <p:txBody>
          <a:bodyPr>
            <a:normAutofit/>
          </a:bodyPr>
          <a:lstStyle/>
          <a:p>
            <a:pPr marL="0" indent="0" algn="just">
              <a:buNone/>
            </a:pPr>
            <a:r>
              <a:rPr lang="fr-FR" sz="2000" dirty="0" smtClean="0"/>
              <a:t>	Du </a:t>
            </a:r>
            <a:r>
              <a:rPr lang="fr-FR" sz="2000" dirty="0"/>
              <a:t>fait de la </a:t>
            </a:r>
            <a:r>
              <a:rPr lang="fr-FR" sz="2000" dirty="0" smtClean="0"/>
              <a:t>peur, </a:t>
            </a:r>
            <a:r>
              <a:rPr lang="fr-FR" sz="2000" dirty="0"/>
              <a:t>du ressenti de</a:t>
            </a:r>
            <a:r>
              <a:rPr lang="fr-FR" sz="2000" b="1" dirty="0"/>
              <a:t> danger, </a:t>
            </a:r>
            <a:r>
              <a:rPr lang="fr-FR" sz="2000" dirty="0"/>
              <a:t>il est  possible  d’éprouver un choc ou un </a:t>
            </a:r>
            <a:r>
              <a:rPr lang="fr-FR" sz="2000" b="1" dirty="0"/>
              <a:t>traumatisme psychologique.</a:t>
            </a:r>
            <a:endParaRPr lang="fr-FR" sz="2000" dirty="0"/>
          </a:p>
          <a:p>
            <a:endParaRPr lang="fr-FR" sz="2000" dirty="0"/>
          </a:p>
          <a:p>
            <a:pPr lvl="0"/>
            <a:r>
              <a:rPr lang="fr-FR" sz="2000" b="1" u="sng" dirty="0" smtClean="0">
                <a:solidFill>
                  <a:schemeClr val="accent1">
                    <a:lumMod val="75000"/>
                  </a:schemeClr>
                </a:solidFill>
              </a:rPr>
              <a:t>Un </a:t>
            </a:r>
            <a:r>
              <a:rPr lang="fr-FR" sz="2000" b="1" u="sng" dirty="0">
                <a:solidFill>
                  <a:schemeClr val="accent1">
                    <a:lumMod val="75000"/>
                  </a:schemeClr>
                </a:solidFill>
              </a:rPr>
              <a:t>Choc </a:t>
            </a:r>
            <a:r>
              <a:rPr lang="fr-FR" sz="2000" b="1" u="sng" dirty="0" smtClean="0">
                <a:solidFill>
                  <a:schemeClr val="accent1">
                    <a:lumMod val="75000"/>
                  </a:schemeClr>
                </a:solidFill>
              </a:rPr>
              <a:t>:</a:t>
            </a:r>
          </a:p>
          <a:p>
            <a:pPr lvl="1"/>
            <a:r>
              <a:rPr lang="fr-FR" dirty="0" smtClean="0">
                <a:solidFill>
                  <a:schemeClr val="tx1"/>
                </a:solidFill>
              </a:rPr>
              <a:t>Sur le moment, les impliqués réagissent par de </a:t>
            </a:r>
            <a:r>
              <a:rPr lang="fr-FR" b="1" dirty="0" smtClean="0">
                <a:solidFill>
                  <a:schemeClr val="tx1"/>
                </a:solidFill>
              </a:rPr>
              <a:t>l’angoisse</a:t>
            </a:r>
            <a:r>
              <a:rPr lang="fr-FR" dirty="0" smtClean="0">
                <a:solidFill>
                  <a:schemeClr val="tx1"/>
                </a:solidFill>
              </a:rPr>
              <a:t> :</a:t>
            </a:r>
          </a:p>
          <a:p>
            <a:pPr lvl="1"/>
            <a:r>
              <a:rPr lang="fr-FR" dirty="0" smtClean="0">
                <a:solidFill>
                  <a:schemeClr val="tx1"/>
                </a:solidFill>
              </a:rPr>
              <a:t>Inhibition,</a:t>
            </a:r>
            <a:r>
              <a:rPr lang="fr-FR" dirty="0"/>
              <a:t> excitation, agressivité, sentiment de détresse, pleurs, crises de tremblements, malaise, etc…</a:t>
            </a:r>
            <a:r>
              <a:rPr lang="fr-FR" dirty="0" smtClean="0">
                <a:solidFill>
                  <a:schemeClr val="tx1"/>
                </a:solidFill>
              </a:rPr>
              <a:t> </a:t>
            </a:r>
          </a:p>
          <a:p>
            <a:pPr lvl="1"/>
            <a:r>
              <a:rPr lang="fr-FR" dirty="0"/>
              <a:t>Il est alors conseillé d’avoir un entretien avec un médecin ou un </a:t>
            </a:r>
            <a:r>
              <a:rPr lang="fr-FR" dirty="0" smtClean="0"/>
              <a:t>psychologue</a:t>
            </a:r>
            <a:r>
              <a:rPr lang="fr-FR" dirty="0"/>
              <a:t>, soit sur place, soit aux urgences de l’hôpital.</a:t>
            </a:r>
          </a:p>
          <a:p>
            <a:pPr lvl="0"/>
            <a:endParaRPr lang="fr-FR" sz="2000" dirty="0" smtClean="0">
              <a:solidFill>
                <a:schemeClr val="tx1"/>
              </a:solidFill>
            </a:endParaRPr>
          </a:p>
        </p:txBody>
      </p:sp>
    </p:spTree>
    <p:extLst>
      <p:ext uri="{BB962C8B-B14F-4D97-AF65-F5344CB8AC3E}">
        <p14:creationId xmlns:p14="http://schemas.microsoft.com/office/powerpoint/2010/main" val="2479853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178</TotalTime>
  <Words>274</Words>
  <Application>Microsoft Office PowerPoint</Application>
  <PresentationFormat>Grand écran</PresentationFormat>
  <Paragraphs>105</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Century Gothic</vt:lpstr>
      <vt:lpstr>Wingdings</vt:lpstr>
      <vt:lpstr>Wingdings 3</vt:lpstr>
      <vt:lpstr>Brin</vt:lpstr>
      <vt:lpstr>AG CE2 2016   « Gestion de Crise »</vt:lpstr>
      <vt:lpstr>Qu’est-ce qu’une crise grave?</vt:lpstr>
      <vt:lpstr>Présentation PowerPoint</vt:lpstr>
      <vt:lpstr>Présentation PowerPoint</vt:lpstr>
      <vt:lpstr>Pourquoi intervenir … ou pas ?</vt:lpstr>
      <vt:lpstr>Présentation PowerPoint</vt:lpstr>
      <vt:lpstr>Présentation PowerPoint</vt:lpstr>
      <vt:lpstr>Présentation PowerPoint</vt:lpstr>
      <vt:lpstr>Quels effets sur les victimes ou impliqués?</vt:lpstr>
      <vt:lpstr>Présentation PowerPoint</vt:lpstr>
      <vt:lpstr>Présentation PowerPoint</vt:lpstr>
      <vt:lpstr>Intervention en milieu scolaire</vt:lpstr>
      <vt:lpstr>OUTILS ET PROCEDURES  « GESTION DE CRISES » </vt:lpstr>
      <vt:lpstr>   3 – Mise à disposition d’une fiche actions pour les chefs d’établissement expliquant les conduites à tenir en ordre prioritaire et les points de vigilances (mars 2014)</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 de Travail thématique   « Gestion de crise »</dc:title>
  <dc:creator>Nathalie FOULONNEAU</dc:creator>
  <cp:lastModifiedBy>Denis PINEAU</cp:lastModifiedBy>
  <cp:revision>34</cp:revision>
  <cp:lastPrinted>2014-01-15T07:02:16Z</cp:lastPrinted>
  <dcterms:created xsi:type="dcterms:W3CDTF">2014-01-08T17:21:09Z</dcterms:created>
  <dcterms:modified xsi:type="dcterms:W3CDTF">2016-12-07T12:40:33Z</dcterms:modified>
</cp:coreProperties>
</file>