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7" r:id="rId2"/>
    <p:sldId id="259" r:id="rId3"/>
    <p:sldId id="279" r:id="rId4"/>
    <p:sldId id="275" r:id="rId5"/>
    <p:sldId id="261" r:id="rId6"/>
    <p:sldId id="265" r:id="rId7"/>
    <p:sldId id="277" r:id="rId8"/>
    <p:sldId id="276" r:id="rId9"/>
    <p:sldId id="267" r:id="rId10"/>
    <p:sldId id="266" r:id="rId11"/>
    <p:sldId id="264" r:id="rId12"/>
    <p:sldId id="278" r:id="rId13"/>
    <p:sldId id="268" r:id="rId14"/>
    <p:sldId id="270" r:id="rId15"/>
    <p:sldId id="274" r:id="rId16"/>
    <p:sldId id="272" r:id="rId17"/>
    <p:sldId id="273" r:id="rId18"/>
    <p:sldId id="280" r:id="rId19"/>
    <p:sldId id="271" r:id="rId20"/>
    <p:sldId id="260"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ette Bodin" initials="MB" lastIdx="0" clrIdx="0">
    <p:extLst>
      <p:ext uri="{19B8F6BF-5375-455C-9EA6-DF929625EA0E}">
        <p15:presenceInfo xmlns:p15="http://schemas.microsoft.com/office/powerpoint/2012/main" userId="S-1-5-21-3146540973-1299254465-4216034134-8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00CC"/>
    <a:srgbClr val="000099"/>
    <a:srgbClr val="003399"/>
    <a:srgbClr val="FF66CC"/>
    <a:srgbClr val="FF3399"/>
    <a:srgbClr val="6600FF"/>
    <a:srgbClr val="FF9900"/>
    <a:srgbClr val="CC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autoAdjust="0"/>
  </p:normalViewPr>
  <p:slideViewPr>
    <p:cSldViewPr snapToGrid="0">
      <p:cViewPr varScale="1">
        <p:scale>
          <a:sx n="70" d="100"/>
          <a:sy n="70" d="100"/>
        </p:scale>
        <p:origin x="840" y="60"/>
      </p:cViewPr>
      <p:guideLst/>
    </p:cSldViewPr>
  </p:slideViewPr>
  <p:outlineViewPr>
    <p:cViewPr>
      <p:scale>
        <a:sx n="33" d="100"/>
        <a:sy n="33" d="100"/>
      </p:scale>
      <p:origin x="0" y="-1026"/>
    </p:cViewPr>
  </p:outlineViewPr>
  <p:notesTextViewPr>
    <p:cViewPr>
      <p:scale>
        <a:sx n="1" d="1"/>
        <a:sy n="1" d="1"/>
      </p:scale>
      <p:origin x="0" y="0"/>
    </p:cViewPr>
  </p:notesTextViewPr>
  <p:sorterViewPr>
    <p:cViewPr>
      <p:scale>
        <a:sx n="100" d="100"/>
        <a:sy n="100" d="100"/>
      </p:scale>
      <p:origin x="0" y="-3228"/>
    </p:cViewPr>
  </p:sorterViewPr>
  <p:notesViewPr>
    <p:cSldViewPr snapToGrid="0">
      <p:cViewPr>
        <p:scale>
          <a:sx n="160" d="100"/>
          <a:sy n="160" d="100"/>
        </p:scale>
        <p:origin x="606" y="-46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391B2-55A3-412B-ACE1-9716F1134D0E}"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fr-FR"/>
        </a:p>
      </dgm:t>
    </dgm:pt>
    <dgm:pt modelId="{89233AB1-605A-4189-B0F9-5C53DEE7737B}">
      <dgm:prSet phldrT="[Texte]" custT="1"/>
      <dgm:spPr/>
      <dgm:t>
        <a:bodyPr/>
        <a:lstStyle/>
        <a:p>
          <a:r>
            <a:rPr lang="fr-FR" sz="2400" b="1" dirty="0" smtClean="0">
              <a:latin typeface="Century Gothic" panose="020B0502020202020204" pitchFamily="34" charset="0"/>
            </a:rPr>
            <a:t>2 à 3 ans </a:t>
          </a:r>
          <a:r>
            <a:rPr lang="fr-FR" sz="2400" b="1" dirty="0" smtClean="0">
              <a:solidFill>
                <a:srgbClr val="FF66CC"/>
              </a:solidFill>
              <a:latin typeface="Century Gothic" panose="020B0502020202020204" pitchFamily="34" charset="0"/>
            </a:rPr>
            <a:t>= PPS</a:t>
          </a:r>
          <a:endParaRPr lang="fr-FR" sz="2400" b="1" dirty="0">
            <a:solidFill>
              <a:srgbClr val="FF66CC"/>
            </a:solidFill>
            <a:latin typeface="Century Gothic" panose="020B0502020202020204" pitchFamily="34" charset="0"/>
          </a:endParaRPr>
        </a:p>
      </dgm:t>
    </dgm:pt>
    <dgm:pt modelId="{74605FFA-ED30-4C61-9996-D1DA05C19726}" type="parTrans" cxnId="{6609DD26-8A67-4A9C-AD3F-2C2D6300C0F5}">
      <dgm:prSet/>
      <dgm:spPr/>
      <dgm:t>
        <a:bodyPr/>
        <a:lstStyle/>
        <a:p>
          <a:endParaRPr lang="fr-FR"/>
        </a:p>
      </dgm:t>
    </dgm:pt>
    <dgm:pt modelId="{456425CA-F17F-468D-9F1A-90EE45F6B76F}" type="sibTrans" cxnId="{6609DD26-8A67-4A9C-AD3F-2C2D6300C0F5}">
      <dgm:prSet/>
      <dgm:spPr/>
      <dgm:t>
        <a:bodyPr/>
        <a:lstStyle/>
        <a:p>
          <a:endParaRPr lang="fr-FR"/>
        </a:p>
      </dgm:t>
    </dgm:pt>
    <dgm:pt modelId="{A14ABE40-F8D3-49AD-B1DD-01CF6C9A859C}">
      <dgm:prSet phldrT="[Texte]"/>
      <dgm:spPr/>
      <dgm:t>
        <a:bodyPr/>
        <a:lstStyle/>
        <a:p>
          <a:r>
            <a:rPr lang="fr-FR" b="1" dirty="0" smtClean="0">
              <a:latin typeface="Century Gothic" panose="020B0502020202020204" pitchFamily="34" charset="0"/>
            </a:rPr>
            <a:t>3 à 4 ans</a:t>
          </a:r>
        </a:p>
        <a:p>
          <a:r>
            <a:rPr lang="fr-FR" b="1" dirty="0" smtClean="0">
              <a:solidFill>
                <a:srgbClr val="D60093"/>
              </a:solidFill>
              <a:latin typeface="Century Gothic" panose="020B0502020202020204" pitchFamily="34" charset="0"/>
            </a:rPr>
            <a:t>= PS</a:t>
          </a:r>
          <a:endParaRPr lang="fr-FR" b="1" dirty="0">
            <a:solidFill>
              <a:srgbClr val="D60093"/>
            </a:solidFill>
            <a:latin typeface="Century Gothic" panose="020B0502020202020204" pitchFamily="34" charset="0"/>
          </a:endParaRPr>
        </a:p>
      </dgm:t>
    </dgm:pt>
    <dgm:pt modelId="{8FF350B6-B506-489C-A4AB-5A3DD737AE47}" type="parTrans" cxnId="{E5C9C726-E9A9-46CD-B3A4-5744DAD0ADC4}">
      <dgm:prSet/>
      <dgm:spPr/>
      <dgm:t>
        <a:bodyPr/>
        <a:lstStyle/>
        <a:p>
          <a:endParaRPr lang="fr-FR"/>
        </a:p>
      </dgm:t>
    </dgm:pt>
    <dgm:pt modelId="{4395CB1D-A79B-4504-A6CF-960002E51BF8}" type="sibTrans" cxnId="{E5C9C726-E9A9-46CD-B3A4-5744DAD0ADC4}">
      <dgm:prSet/>
      <dgm:spPr/>
      <dgm:t>
        <a:bodyPr/>
        <a:lstStyle/>
        <a:p>
          <a:endParaRPr lang="fr-FR"/>
        </a:p>
      </dgm:t>
    </dgm:pt>
    <dgm:pt modelId="{4E72FF82-585A-42EB-8987-D6E5D110281E}">
      <dgm:prSet phldrT="[Texte]"/>
      <dgm:spPr/>
      <dgm:t>
        <a:bodyPr/>
        <a:lstStyle/>
        <a:p>
          <a:r>
            <a:rPr lang="fr-FR" b="1" dirty="0" smtClean="0">
              <a:latin typeface="Century Gothic" panose="020B0502020202020204" pitchFamily="34" charset="0"/>
            </a:rPr>
            <a:t>4 à 5 ans</a:t>
          </a:r>
        </a:p>
        <a:p>
          <a:r>
            <a:rPr lang="fr-FR" b="1" dirty="0" smtClean="0">
              <a:solidFill>
                <a:srgbClr val="CC3399"/>
              </a:solidFill>
              <a:latin typeface="Century Gothic" panose="020B0502020202020204" pitchFamily="34" charset="0"/>
            </a:rPr>
            <a:t>= MS</a:t>
          </a:r>
          <a:endParaRPr lang="fr-FR" b="1" dirty="0">
            <a:solidFill>
              <a:srgbClr val="CC3399"/>
            </a:solidFill>
            <a:latin typeface="Century Gothic" panose="020B0502020202020204" pitchFamily="34" charset="0"/>
          </a:endParaRPr>
        </a:p>
      </dgm:t>
    </dgm:pt>
    <dgm:pt modelId="{F6BEA44B-40EC-48AC-91E6-486F00D01394}" type="parTrans" cxnId="{51FB1F9D-E23F-4898-ABCA-4518CC364155}">
      <dgm:prSet/>
      <dgm:spPr/>
      <dgm:t>
        <a:bodyPr/>
        <a:lstStyle/>
        <a:p>
          <a:endParaRPr lang="fr-FR"/>
        </a:p>
      </dgm:t>
    </dgm:pt>
    <dgm:pt modelId="{BC6D4FD0-81D3-4412-821C-85BAF24ED2DC}" type="sibTrans" cxnId="{51FB1F9D-E23F-4898-ABCA-4518CC364155}">
      <dgm:prSet/>
      <dgm:spPr/>
      <dgm:t>
        <a:bodyPr/>
        <a:lstStyle/>
        <a:p>
          <a:endParaRPr lang="fr-FR"/>
        </a:p>
      </dgm:t>
    </dgm:pt>
    <dgm:pt modelId="{10A8608B-FA2C-4AE3-9D64-95049973A064}">
      <dgm:prSet/>
      <dgm:spPr/>
      <dgm:t>
        <a:bodyPr/>
        <a:lstStyle/>
        <a:p>
          <a:r>
            <a:rPr lang="fr-FR" b="1" dirty="0" smtClean="0">
              <a:latin typeface="Century Gothic" panose="020B0502020202020204" pitchFamily="34" charset="0"/>
            </a:rPr>
            <a:t>5 à 6 ans </a:t>
          </a:r>
          <a:r>
            <a:rPr lang="fr-FR" b="1" dirty="0" smtClean="0">
              <a:solidFill>
                <a:srgbClr val="CC00CC"/>
              </a:solidFill>
              <a:latin typeface="Century Gothic" panose="020B0502020202020204" pitchFamily="34" charset="0"/>
            </a:rPr>
            <a:t>= GS</a:t>
          </a:r>
          <a:endParaRPr lang="fr-FR" b="1" dirty="0">
            <a:solidFill>
              <a:srgbClr val="CC00CC"/>
            </a:solidFill>
            <a:latin typeface="Century Gothic" panose="020B0502020202020204" pitchFamily="34" charset="0"/>
          </a:endParaRPr>
        </a:p>
      </dgm:t>
    </dgm:pt>
    <dgm:pt modelId="{B1172E9A-B89C-4B7E-BCC7-92800844A1EB}" type="parTrans" cxnId="{D403C525-4366-4DFA-B016-6D62300E7605}">
      <dgm:prSet/>
      <dgm:spPr/>
      <dgm:t>
        <a:bodyPr/>
        <a:lstStyle/>
        <a:p>
          <a:endParaRPr lang="fr-FR"/>
        </a:p>
      </dgm:t>
    </dgm:pt>
    <dgm:pt modelId="{B535A8F1-64C0-4B57-B67E-9D4745FA3B0D}" type="sibTrans" cxnId="{D403C525-4366-4DFA-B016-6D62300E7605}">
      <dgm:prSet/>
      <dgm:spPr/>
      <dgm:t>
        <a:bodyPr/>
        <a:lstStyle/>
        <a:p>
          <a:endParaRPr lang="fr-FR"/>
        </a:p>
      </dgm:t>
    </dgm:pt>
    <dgm:pt modelId="{0068501B-0FB8-468E-974E-9A5A6F6B3159}" type="pres">
      <dgm:prSet presAssocID="{60F391B2-55A3-412B-ACE1-9716F1134D0E}" presName="rootnode" presStyleCnt="0">
        <dgm:presLayoutVars>
          <dgm:chMax/>
          <dgm:chPref/>
          <dgm:dir/>
          <dgm:animLvl val="lvl"/>
        </dgm:presLayoutVars>
      </dgm:prSet>
      <dgm:spPr/>
      <dgm:t>
        <a:bodyPr/>
        <a:lstStyle/>
        <a:p>
          <a:endParaRPr lang="fr-FR"/>
        </a:p>
      </dgm:t>
    </dgm:pt>
    <dgm:pt modelId="{41D29D8C-8CA3-4936-9354-A3114A474435}" type="pres">
      <dgm:prSet presAssocID="{89233AB1-605A-4189-B0F9-5C53DEE7737B}" presName="composite" presStyleCnt="0"/>
      <dgm:spPr/>
    </dgm:pt>
    <dgm:pt modelId="{9152B289-F11B-420A-B1B9-1D56B06F1F27}" type="pres">
      <dgm:prSet presAssocID="{89233AB1-605A-4189-B0F9-5C53DEE7737B}" presName="LShape" presStyleLbl="alignNode1" presStyleIdx="0" presStyleCnt="7"/>
      <dgm:spPr/>
    </dgm:pt>
    <dgm:pt modelId="{F8CF30D4-871D-4D03-895A-366D90F1875F}" type="pres">
      <dgm:prSet presAssocID="{89233AB1-605A-4189-B0F9-5C53DEE7737B}" presName="ParentText" presStyleLbl="revTx" presStyleIdx="0" presStyleCnt="4">
        <dgm:presLayoutVars>
          <dgm:chMax val="0"/>
          <dgm:chPref val="0"/>
          <dgm:bulletEnabled val="1"/>
        </dgm:presLayoutVars>
      </dgm:prSet>
      <dgm:spPr/>
      <dgm:t>
        <a:bodyPr/>
        <a:lstStyle/>
        <a:p>
          <a:endParaRPr lang="fr-FR"/>
        </a:p>
      </dgm:t>
    </dgm:pt>
    <dgm:pt modelId="{4E7904B9-22A8-4B62-98F4-825666217D32}" type="pres">
      <dgm:prSet presAssocID="{89233AB1-605A-4189-B0F9-5C53DEE7737B}" presName="Triangle" presStyleLbl="alignNode1" presStyleIdx="1" presStyleCnt="7"/>
      <dgm:spPr/>
    </dgm:pt>
    <dgm:pt modelId="{CDDE17DB-34A1-4D3B-9FEC-4D8F624949D1}" type="pres">
      <dgm:prSet presAssocID="{456425CA-F17F-468D-9F1A-90EE45F6B76F}" presName="sibTrans" presStyleCnt="0"/>
      <dgm:spPr/>
    </dgm:pt>
    <dgm:pt modelId="{2F3AC966-66B2-4BFE-9571-EB43B41F47A0}" type="pres">
      <dgm:prSet presAssocID="{456425CA-F17F-468D-9F1A-90EE45F6B76F}" presName="space" presStyleCnt="0"/>
      <dgm:spPr/>
    </dgm:pt>
    <dgm:pt modelId="{5BF00E72-8A3D-438D-AB9F-FFE93A3E35A9}" type="pres">
      <dgm:prSet presAssocID="{A14ABE40-F8D3-49AD-B1DD-01CF6C9A859C}" presName="composite" presStyleCnt="0"/>
      <dgm:spPr/>
    </dgm:pt>
    <dgm:pt modelId="{2FB21EF4-7845-4BF9-84F5-72C4555C49A1}" type="pres">
      <dgm:prSet presAssocID="{A14ABE40-F8D3-49AD-B1DD-01CF6C9A859C}" presName="LShape" presStyleLbl="alignNode1" presStyleIdx="2" presStyleCnt="7"/>
      <dgm:spPr/>
    </dgm:pt>
    <dgm:pt modelId="{27CE7A48-3D4F-4201-BDC2-FFAC97103DD9}" type="pres">
      <dgm:prSet presAssocID="{A14ABE40-F8D3-49AD-B1DD-01CF6C9A859C}" presName="ParentText" presStyleLbl="revTx" presStyleIdx="1" presStyleCnt="4">
        <dgm:presLayoutVars>
          <dgm:chMax val="0"/>
          <dgm:chPref val="0"/>
          <dgm:bulletEnabled val="1"/>
        </dgm:presLayoutVars>
      </dgm:prSet>
      <dgm:spPr/>
      <dgm:t>
        <a:bodyPr/>
        <a:lstStyle/>
        <a:p>
          <a:endParaRPr lang="fr-FR"/>
        </a:p>
      </dgm:t>
    </dgm:pt>
    <dgm:pt modelId="{E761D5BF-DF3E-4465-812A-E6A9EC4E883A}" type="pres">
      <dgm:prSet presAssocID="{A14ABE40-F8D3-49AD-B1DD-01CF6C9A859C}" presName="Triangle" presStyleLbl="alignNode1" presStyleIdx="3" presStyleCnt="7"/>
      <dgm:spPr/>
    </dgm:pt>
    <dgm:pt modelId="{8BF3B78A-6D59-4434-802E-42E6239738F3}" type="pres">
      <dgm:prSet presAssocID="{4395CB1D-A79B-4504-A6CF-960002E51BF8}" presName="sibTrans" presStyleCnt="0"/>
      <dgm:spPr/>
    </dgm:pt>
    <dgm:pt modelId="{388013BA-63D9-431A-B2DF-0A8887C5EAE8}" type="pres">
      <dgm:prSet presAssocID="{4395CB1D-A79B-4504-A6CF-960002E51BF8}" presName="space" presStyleCnt="0"/>
      <dgm:spPr/>
    </dgm:pt>
    <dgm:pt modelId="{81E29339-7A80-4F74-B14F-B0F94EE794A3}" type="pres">
      <dgm:prSet presAssocID="{4E72FF82-585A-42EB-8987-D6E5D110281E}" presName="composite" presStyleCnt="0"/>
      <dgm:spPr/>
    </dgm:pt>
    <dgm:pt modelId="{F20EF619-28E6-475E-A6A1-D149BAA74D8C}" type="pres">
      <dgm:prSet presAssocID="{4E72FF82-585A-42EB-8987-D6E5D110281E}" presName="LShape" presStyleLbl="alignNode1" presStyleIdx="4" presStyleCnt="7"/>
      <dgm:spPr/>
    </dgm:pt>
    <dgm:pt modelId="{F321D825-20C0-410F-9EED-5FEE3012BCBF}" type="pres">
      <dgm:prSet presAssocID="{4E72FF82-585A-42EB-8987-D6E5D110281E}" presName="ParentText" presStyleLbl="revTx" presStyleIdx="2" presStyleCnt="4">
        <dgm:presLayoutVars>
          <dgm:chMax val="0"/>
          <dgm:chPref val="0"/>
          <dgm:bulletEnabled val="1"/>
        </dgm:presLayoutVars>
      </dgm:prSet>
      <dgm:spPr/>
      <dgm:t>
        <a:bodyPr/>
        <a:lstStyle/>
        <a:p>
          <a:endParaRPr lang="fr-FR"/>
        </a:p>
      </dgm:t>
    </dgm:pt>
    <dgm:pt modelId="{1DCBA55A-42F4-4D21-877C-275DAD2FD278}" type="pres">
      <dgm:prSet presAssocID="{4E72FF82-585A-42EB-8987-D6E5D110281E}" presName="Triangle" presStyleLbl="alignNode1" presStyleIdx="5" presStyleCnt="7"/>
      <dgm:spPr/>
    </dgm:pt>
    <dgm:pt modelId="{BE377790-A911-419A-8CDF-378D352E3223}" type="pres">
      <dgm:prSet presAssocID="{BC6D4FD0-81D3-4412-821C-85BAF24ED2DC}" presName="sibTrans" presStyleCnt="0"/>
      <dgm:spPr/>
    </dgm:pt>
    <dgm:pt modelId="{38ED621C-D835-4D3C-8CD2-425342DE2B2C}" type="pres">
      <dgm:prSet presAssocID="{BC6D4FD0-81D3-4412-821C-85BAF24ED2DC}" presName="space" presStyleCnt="0"/>
      <dgm:spPr/>
    </dgm:pt>
    <dgm:pt modelId="{D933C9B9-C802-4A20-AD06-CBA8569516E0}" type="pres">
      <dgm:prSet presAssocID="{10A8608B-FA2C-4AE3-9D64-95049973A064}" presName="composite" presStyleCnt="0"/>
      <dgm:spPr/>
    </dgm:pt>
    <dgm:pt modelId="{B1486BCF-A741-4353-9439-5B422E896CBC}" type="pres">
      <dgm:prSet presAssocID="{10A8608B-FA2C-4AE3-9D64-95049973A064}" presName="LShape" presStyleLbl="alignNode1" presStyleIdx="6" presStyleCnt="7"/>
      <dgm:spPr/>
    </dgm:pt>
    <dgm:pt modelId="{0B50F919-2CAF-4985-A8B0-B6CECEE14D8B}" type="pres">
      <dgm:prSet presAssocID="{10A8608B-FA2C-4AE3-9D64-95049973A064}" presName="ParentText" presStyleLbl="revTx" presStyleIdx="3" presStyleCnt="4">
        <dgm:presLayoutVars>
          <dgm:chMax val="0"/>
          <dgm:chPref val="0"/>
          <dgm:bulletEnabled val="1"/>
        </dgm:presLayoutVars>
      </dgm:prSet>
      <dgm:spPr/>
      <dgm:t>
        <a:bodyPr/>
        <a:lstStyle/>
        <a:p>
          <a:endParaRPr lang="fr-FR"/>
        </a:p>
      </dgm:t>
    </dgm:pt>
  </dgm:ptLst>
  <dgm:cxnLst>
    <dgm:cxn modelId="{D5D70BB6-0A6A-4508-A45F-8EE4E1273DAB}" type="presOf" srcId="{60F391B2-55A3-412B-ACE1-9716F1134D0E}" destId="{0068501B-0FB8-468E-974E-9A5A6F6B3159}" srcOrd="0" destOrd="0" presId="urn:microsoft.com/office/officeart/2009/3/layout/StepUpProcess"/>
    <dgm:cxn modelId="{BE7D465E-B04D-4395-81B3-BEDF3E3B4733}" type="presOf" srcId="{A14ABE40-F8D3-49AD-B1DD-01CF6C9A859C}" destId="{27CE7A48-3D4F-4201-BDC2-FFAC97103DD9}" srcOrd="0" destOrd="0" presId="urn:microsoft.com/office/officeart/2009/3/layout/StepUpProcess"/>
    <dgm:cxn modelId="{6609DD26-8A67-4A9C-AD3F-2C2D6300C0F5}" srcId="{60F391B2-55A3-412B-ACE1-9716F1134D0E}" destId="{89233AB1-605A-4189-B0F9-5C53DEE7737B}" srcOrd="0" destOrd="0" parTransId="{74605FFA-ED30-4C61-9996-D1DA05C19726}" sibTransId="{456425CA-F17F-468D-9F1A-90EE45F6B76F}"/>
    <dgm:cxn modelId="{CEC4A1D9-475F-40B3-A6FD-4F1CA749A279}" type="presOf" srcId="{10A8608B-FA2C-4AE3-9D64-95049973A064}" destId="{0B50F919-2CAF-4985-A8B0-B6CECEE14D8B}" srcOrd="0" destOrd="0" presId="urn:microsoft.com/office/officeart/2009/3/layout/StepUpProcess"/>
    <dgm:cxn modelId="{51FB1F9D-E23F-4898-ABCA-4518CC364155}" srcId="{60F391B2-55A3-412B-ACE1-9716F1134D0E}" destId="{4E72FF82-585A-42EB-8987-D6E5D110281E}" srcOrd="2" destOrd="0" parTransId="{F6BEA44B-40EC-48AC-91E6-486F00D01394}" sibTransId="{BC6D4FD0-81D3-4412-821C-85BAF24ED2DC}"/>
    <dgm:cxn modelId="{681D8B1A-B93C-442D-B743-757F13D286ED}" type="presOf" srcId="{89233AB1-605A-4189-B0F9-5C53DEE7737B}" destId="{F8CF30D4-871D-4D03-895A-366D90F1875F}" srcOrd="0" destOrd="0" presId="urn:microsoft.com/office/officeart/2009/3/layout/StepUpProcess"/>
    <dgm:cxn modelId="{D403C525-4366-4DFA-B016-6D62300E7605}" srcId="{60F391B2-55A3-412B-ACE1-9716F1134D0E}" destId="{10A8608B-FA2C-4AE3-9D64-95049973A064}" srcOrd="3" destOrd="0" parTransId="{B1172E9A-B89C-4B7E-BCC7-92800844A1EB}" sibTransId="{B535A8F1-64C0-4B57-B67E-9D4745FA3B0D}"/>
    <dgm:cxn modelId="{2168FCCD-600A-444B-B4E1-7926DC86A19A}" type="presOf" srcId="{4E72FF82-585A-42EB-8987-D6E5D110281E}" destId="{F321D825-20C0-410F-9EED-5FEE3012BCBF}" srcOrd="0" destOrd="0" presId="urn:microsoft.com/office/officeart/2009/3/layout/StepUpProcess"/>
    <dgm:cxn modelId="{E5C9C726-E9A9-46CD-B3A4-5744DAD0ADC4}" srcId="{60F391B2-55A3-412B-ACE1-9716F1134D0E}" destId="{A14ABE40-F8D3-49AD-B1DD-01CF6C9A859C}" srcOrd="1" destOrd="0" parTransId="{8FF350B6-B506-489C-A4AB-5A3DD737AE47}" sibTransId="{4395CB1D-A79B-4504-A6CF-960002E51BF8}"/>
    <dgm:cxn modelId="{253D98B7-E43D-4A87-8167-14F4418E233B}" type="presParOf" srcId="{0068501B-0FB8-468E-974E-9A5A6F6B3159}" destId="{41D29D8C-8CA3-4936-9354-A3114A474435}" srcOrd="0" destOrd="0" presId="urn:microsoft.com/office/officeart/2009/3/layout/StepUpProcess"/>
    <dgm:cxn modelId="{BE3BE886-A25E-450D-A622-F8096E55992D}" type="presParOf" srcId="{41D29D8C-8CA3-4936-9354-A3114A474435}" destId="{9152B289-F11B-420A-B1B9-1D56B06F1F27}" srcOrd="0" destOrd="0" presId="urn:microsoft.com/office/officeart/2009/3/layout/StepUpProcess"/>
    <dgm:cxn modelId="{A8D9A5ED-38AD-44B2-B26E-6BFEF33A7931}" type="presParOf" srcId="{41D29D8C-8CA3-4936-9354-A3114A474435}" destId="{F8CF30D4-871D-4D03-895A-366D90F1875F}" srcOrd="1" destOrd="0" presId="urn:microsoft.com/office/officeart/2009/3/layout/StepUpProcess"/>
    <dgm:cxn modelId="{39536E04-4E41-4D70-838D-FBFEA142FC53}" type="presParOf" srcId="{41D29D8C-8CA3-4936-9354-A3114A474435}" destId="{4E7904B9-22A8-4B62-98F4-825666217D32}" srcOrd="2" destOrd="0" presId="urn:microsoft.com/office/officeart/2009/3/layout/StepUpProcess"/>
    <dgm:cxn modelId="{2A90C5FD-A841-4351-AFC4-8DC57E83F2F6}" type="presParOf" srcId="{0068501B-0FB8-468E-974E-9A5A6F6B3159}" destId="{CDDE17DB-34A1-4D3B-9FEC-4D8F624949D1}" srcOrd="1" destOrd="0" presId="urn:microsoft.com/office/officeart/2009/3/layout/StepUpProcess"/>
    <dgm:cxn modelId="{F9E1E139-7C15-43DC-94DE-79D94F37A77F}" type="presParOf" srcId="{CDDE17DB-34A1-4D3B-9FEC-4D8F624949D1}" destId="{2F3AC966-66B2-4BFE-9571-EB43B41F47A0}" srcOrd="0" destOrd="0" presId="urn:microsoft.com/office/officeart/2009/3/layout/StepUpProcess"/>
    <dgm:cxn modelId="{A0010D38-BC5D-49A6-9F23-A66A6B26B936}" type="presParOf" srcId="{0068501B-0FB8-468E-974E-9A5A6F6B3159}" destId="{5BF00E72-8A3D-438D-AB9F-FFE93A3E35A9}" srcOrd="2" destOrd="0" presId="urn:microsoft.com/office/officeart/2009/3/layout/StepUpProcess"/>
    <dgm:cxn modelId="{4464AB0B-5EF7-4653-B92F-B265CA6BCC8E}" type="presParOf" srcId="{5BF00E72-8A3D-438D-AB9F-FFE93A3E35A9}" destId="{2FB21EF4-7845-4BF9-84F5-72C4555C49A1}" srcOrd="0" destOrd="0" presId="urn:microsoft.com/office/officeart/2009/3/layout/StepUpProcess"/>
    <dgm:cxn modelId="{4253EC2D-1409-4298-A0F4-773FEA499B2F}" type="presParOf" srcId="{5BF00E72-8A3D-438D-AB9F-FFE93A3E35A9}" destId="{27CE7A48-3D4F-4201-BDC2-FFAC97103DD9}" srcOrd="1" destOrd="0" presId="urn:microsoft.com/office/officeart/2009/3/layout/StepUpProcess"/>
    <dgm:cxn modelId="{DB5E1FC7-E625-4DBD-8015-9F5C0F29C716}" type="presParOf" srcId="{5BF00E72-8A3D-438D-AB9F-FFE93A3E35A9}" destId="{E761D5BF-DF3E-4465-812A-E6A9EC4E883A}" srcOrd="2" destOrd="0" presId="urn:microsoft.com/office/officeart/2009/3/layout/StepUpProcess"/>
    <dgm:cxn modelId="{EB139D44-58AC-42E3-BADD-F4B3E4846C69}" type="presParOf" srcId="{0068501B-0FB8-468E-974E-9A5A6F6B3159}" destId="{8BF3B78A-6D59-4434-802E-42E6239738F3}" srcOrd="3" destOrd="0" presId="urn:microsoft.com/office/officeart/2009/3/layout/StepUpProcess"/>
    <dgm:cxn modelId="{E9826C3F-EB23-42E4-B136-B43A5D73890A}" type="presParOf" srcId="{8BF3B78A-6D59-4434-802E-42E6239738F3}" destId="{388013BA-63D9-431A-B2DF-0A8887C5EAE8}" srcOrd="0" destOrd="0" presId="urn:microsoft.com/office/officeart/2009/3/layout/StepUpProcess"/>
    <dgm:cxn modelId="{D2C2B826-5765-4143-8999-308B6CB4BD8F}" type="presParOf" srcId="{0068501B-0FB8-468E-974E-9A5A6F6B3159}" destId="{81E29339-7A80-4F74-B14F-B0F94EE794A3}" srcOrd="4" destOrd="0" presId="urn:microsoft.com/office/officeart/2009/3/layout/StepUpProcess"/>
    <dgm:cxn modelId="{687E6206-7D68-4F63-85B8-67A067BA0FFB}" type="presParOf" srcId="{81E29339-7A80-4F74-B14F-B0F94EE794A3}" destId="{F20EF619-28E6-475E-A6A1-D149BAA74D8C}" srcOrd="0" destOrd="0" presId="urn:microsoft.com/office/officeart/2009/3/layout/StepUpProcess"/>
    <dgm:cxn modelId="{BBB4C594-708C-4408-AED5-CB585F445573}" type="presParOf" srcId="{81E29339-7A80-4F74-B14F-B0F94EE794A3}" destId="{F321D825-20C0-410F-9EED-5FEE3012BCBF}" srcOrd="1" destOrd="0" presId="urn:microsoft.com/office/officeart/2009/3/layout/StepUpProcess"/>
    <dgm:cxn modelId="{503301AE-3FBA-4117-8284-950009B5C73F}" type="presParOf" srcId="{81E29339-7A80-4F74-B14F-B0F94EE794A3}" destId="{1DCBA55A-42F4-4D21-877C-275DAD2FD278}" srcOrd="2" destOrd="0" presId="urn:microsoft.com/office/officeart/2009/3/layout/StepUpProcess"/>
    <dgm:cxn modelId="{EAEAD16B-8AB2-4D8B-8B73-CC2E8F8E4470}" type="presParOf" srcId="{0068501B-0FB8-468E-974E-9A5A6F6B3159}" destId="{BE377790-A911-419A-8CDF-378D352E3223}" srcOrd="5" destOrd="0" presId="urn:microsoft.com/office/officeart/2009/3/layout/StepUpProcess"/>
    <dgm:cxn modelId="{4C45835C-E3EB-41D3-804C-0DA857F05023}" type="presParOf" srcId="{BE377790-A911-419A-8CDF-378D352E3223}" destId="{38ED621C-D835-4D3C-8CD2-425342DE2B2C}" srcOrd="0" destOrd="0" presId="urn:microsoft.com/office/officeart/2009/3/layout/StepUpProcess"/>
    <dgm:cxn modelId="{059C3626-CC93-45D5-BD2C-85611857EC7A}" type="presParOf" srcId="{0068501B-0FB8-468E-974E-9A5A6F6B3159}" destId="{D933C9B9-C802-4A20-AD06-CBA8569516E0}" srcOrd="6" destOrd="0" presId="urn:microsoft.com/office/officeart/2009/3/layout/StepUpProcess"/>
    <dgm:cxn modelId="{F029C25B-6F54-47A6-8F6E-CFBE393C2C30}" type="presParOf" srcId="{D933C9B9-C802-4A20-AD06-CBA8569516E0}" destId="{B1486BCF-A741-4353-9439-5B422E896CBC}" srcOrd="0" destOrd="0" presId="urn:microsoft.com/office/officeart/2009/3/layout/StepUpProcess"/>
    <dgm:cxn modelId="{5B5CAA04-35C6-4229-8415-7BACD4687EE3}" type="presParOf" srcId="{D933C9B9-C802-4A20-AD06-CBA8569516E0}" destId="{0B50F919-2CAF-4985-A8B0-B6CECEE14D8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8193C-4D69-459A-AB50-818EFC1526E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fr-FR"/>
        </a:p>
      </dgm:t>
    </dgm:pt>
    <dgm:pt modelId="{260B25F4-EA43-4F07-8520-E20C6A652B34}">
      <dgm:prSet phldrT="[Texte]" custT="1"/>
      <dgm:spPr>
        <a:solidFill>
          <a:srgbClr val="FF9900"/>
        </a:solidFill>
      </dgm:spPr>
      <dgm:t>
        <a:bodyPr/>
        <a:lstStyle/>
        <a:p>
          <a:r>
            <a:rPr lang="fr-FR" sz="2200" b="1" dirty="0" smtClean="0">
              <a:solidFill>
                <a:schemeClr val="tx1"/>
              </a:solidFill>
              <a:latin typeface="Century Gothic" panose="020B0502020202020204" pitchFamily="34" charset="0"/>
            </a:rPr>
            <a:t>AFFECTIFS</a:t>
          </a:r>
          <a:endParaRPr lang="fr-FR" sz="2200" b="1" dirty="0">
            <a:solidFill>
              <a:schemeClr val="tx1"/>
            </a:solidFill>
            <a:latin typeface="Century Gothic" panose="020B0502020202020204" pitchFamily="34" charset="0"/>
          </a:endParaRPr>
        </a:p>
      </dgm:t>
    </dgm:pt>
    <dgm:pt modelId="{26ED3CD4-8718-4918-BF38-E45727BFAEC8}" type="parTrans" cxnId="{21938760-DD35-4036-A452-5E70EDDC280B}">
      <dgm:prSet/>
      <dgm:spPr/>
      <dgm:t>
        <a:bodyPr/>
        <a:lstStyle/>
        <a:p>
          <a:endParaRPr lang="fr-FR"/>
        </a:p>
      </dgm:t>
    </dgm:pt>
    <dgm:pt modelId="{757BE898-7B11-4C94-9FF7-AE1A32CD0BDB}" type="sibTrans" cxnId="{21938760-DD35-4036-A452-5E70EDDC280B}">
      <dgm:prSet/>
      <dgm:spPr/>
      <dgm:t>
        <a:bodyPr/>
        <a:lstStyle/>
        <a:p>
          <a:endParaRPr lang="fr-FR"/>
        </a:p>
      </dgm:t>
    </dgm:pt>
    <dgm:pt modelId="{B9CA2C49-3B40-4318-9287-7F44C39F13A3}">
      <dgm:prSet phldrT="[Texte]" custT="1"/>
      <dgm:spPr>
        <a:solidFill>
          <a:srgbClr val="CC00CC"/>
        </a:solidFill>
      </dgm:spPr>
      <dgm:t>
        <a:bodyPr/>
        <a:lstStyle/>
        <a:p>
          <a:r>
            <a:rPr lang="fr-FR" sz="2200" b="1" dirty="0" smtClean="0">
              <a:solidFill>
                <a:schemeClr val="tx1"/>
              </a:solidFill>
              <a:latin typeface="Century Gothic" panose="020B0502020202020204" pitchFamily="34" charset="0"/>
            </a:rPr>
            <a:t>SOCIAUX</a:t>
          </a:r>
          <a:endParaRPr lang="fr-FR" sz="2200" b="1" dirty="0">
            <a:solidFill>
              <a:schemeClr val="tx1"/>
            </a:solidFill>
            <a:latin typeface="Century Gothic" panose="020B0502020202020204" pitchFamily="34" charset="0"/>
          </a:endParaRPr>
        </a:p>
      </dgm:t>
    </dgm:pt>
    <dgm:pt modelId="{50807BA9-6361-420F-8667-241B4F023A0D}" type="parTrans" cxnId="{7BF081E7-8FC5-48DA-9B8F-EEE2E018EC6C}">
      <dgm:prSet/>
      <dgm:spPr/>
      <dgm:t>
        <a:bodyPr/>
        <a:lstStyle/>
        <a:p>
          <a:endParaRPr lang="fr-FR"/>
        </a:p>
      </dgm:t>
    </dgm:pt>
    <dgm:pt modelId="{F9082D70-ABEB-4ABE-924E-55F7EDAFD94E}" type="sibTrans" cxnId="{7BF081E7-8FC5-48DA-9B8F-EEE2E018EC6C}">
      <dgm:prSet/>
      <dgm:spPr/>
      <dgm:t>
        <a:bodyPr/>
        <a:lstStyle/>
        <a:p>
          <a:endParaRPr lang="fr-FR"/>
        </a:p>
      </dgm:t>
    </dgm:pt>
    <dgm:pt modelId="{D563DC0F-E007-4842-B091-D31D5F53E695}">
      <dgm:prSet phldrT="[Texte]" custT="1"/>
      <dgm:spPr/>
      <dgm:t>
        <a:bodyPr/>
        <a:lstStyle/>
        <a:p>
          <a:r>
            <a:rPr lang="fr-FR" sz="2000" b="1" dirty="0" smtClean="0">
              <a:solidFill>
                <a:schemeClr val="tx1"/>
              </a:solidFill>
              <a:latin typeface="Century Gothic" panose="020B0502020202020204" pitchFamily="34" charset="0"/>
            </a:rPr>
            <a:t>PHYSIOLO-GIQUES</a:t>
          </a:r>
        </a:p>
        <a:p>
          <a:r>
            <a:rPr lang="fr-FR" sz="2000" b="1" dirty="0" smtClean="0">
              <a:solidFill>
                <a:schemeClr val="tx1"/>
              </a:solidFill>
              <a:latin typeface="Century Gothic" panose="020B0502020202020204" pitchFamily="34" charset="0"/>
            </a:rPr>
            <a:t>SENSORIELS</a:t>
          </a:r>
          <a:endParaRPr lang="fr-FR" sz="2000" b="1" dirty="0">
            <a:solidFill>
              <a:schemeClr val="tx1"/>
            </a:solidFill>
            <a:latin typeface="Century Gothic" panose="020B0502020202020204" pitchFamily="34" charset="0"/>
          </a:endParaRPr>
        </a:p>
      </dgm:t>
    </dgm:pt>
    <dgm:pt modelId="{82B700C7-B577-4406-A019-71D5F51EED0A}" type="parTrans" cxnId="{6AB0347D-66C7-427A-920C-91EBE2C9C120}">
      <dgm:prSet/>
      <dgm:spPr/>
      <dgm:t>
        <a:bodyPr/>
        <a:lstStyle/>
        <a:p>
          <a:endParaRPr lang="fr-FR"/>
        </a:p>
      </dgm:t>
    </dgm:pt>
    <dgm:pt modelId="{6CC76E4C-74A6-4C4A-BAA9-97E7F75D206F}" type="sibTrans" cxnId="{6AB0347D-66C7-427A-920C-91EBE2C9C120}">
      <dgm:prSet/>
      <dgm:spPr/>
      <dgm:t>
        <a:bodyPr/>
        <a:lstStyle/>
        <a:p>
          <a:endParaRPr lang="fr-FR"/>
        </a:p>
      </dgm:t>
    </dgm:pt>
    <dgm:pt modelId="{2586D955-1765-4BAE-8DC9-5F246A9C4950}">
      <dgm:prSet phldrT="[Texte]" custT="1"/>
      <dgm:spPr>
        <a:solidFill>
          <a:srgbClr val="00B0F0"/>
        </a:solidFill>
      </dgm:spPr>
      <dgm:t>
        <a:bodyPr/>
        <a:lstStyle/>
        <a:p>
          <a:r>
            <a:rPr lang="fr-FR" sz="2400" b="1" dirty="0" smtClean="0">
              <a:solidFill>
                <a:schemeClr val="tx1"/>
              </a:solidFill>
              <a:latin typeface="Century Gothic" panose="020B0502020202020204" pitchFamily="34" charset="0"/>
            </a:rPr>
            <a:t>MOTEURS</a:t>
          </a:r>
          <a:endParaRPr lang="fr-FR" sz="2400" b="1" dirty="0">
            <a:solidFill>
              <a:schemeClr val="tx1"/>
            </a:solidFill>
            <a:latin typeface="Century Gothic" panose="020B0502020202020204" pitchFamily="34" charset="0"/>
          </a:endParaRPr>
        </a:p>
      </dgm:t>
    </dgm:pt>
    <dgm:pt modelId="{D45F0BBC-4239-4A3D-B416-7ED6888B62A4}" type="parTrans" cxnId="{0057072F-9EAE-4E0B-BCA4-E41952A12A13}">
      <dgm:prSet/>
      <dgm:spPr/>
      <dgm:t>
        <a:bodyPr/>
        <a:lstStyle/>
        <a:p>
          <a:endParaRPr lang="fr-FR"/>
        </a:p>
      </dgm:t>
    </dgm:pt>
    <dgm:pt modelId="{98E6DD04-60FD-4B3C-9738-875A26D05D60}" type="sibTrans" cxnId="{0057072F-9EAE-4E0B-BCA4-E41952A12A13}">
      <dgm:prSet/>
      <dgm:spPr/>
      <dgm:t>
        <a:bodyPr/>
        <a:lstStyle/>
        <a:p>
          <a:endParaRPr lang="fr-FR"/>
        </a:p>
      </dgm:t>
    </dgm:pt>
    <dgm:pt modelId="{9C505048-8C78-4FF2-A21C-CB580FB89905}">
      <dgm:prSet phldrT="[Texte]" custT="1"/>
      <dgm:spPr>
        <a:solidFill>
          <a:srgbClr val="92D050"/>
        </a:solidFill>
      </dgm:spPr>
      <dgm:t>
        <a:bodyPr/>
        <a:lstStyle/>
        <a:p>
          <a:r>
            <a:rPr lang="fr-FR" sz="2000" b="1" dirty="0" smtClean="0">
              <a:solidFill>
                <a:schemeClr val="tx1"/>
              </a:solidFill>
              <a:latin typeface="Century Gothic" panose="020B0502020202020204" pitchFamily="34" charset="0"/>
            </a:rPr>
            <a:t>COGNITIFS</a:t>
          </a:r>
          <a:endParaRPr lang="fr-FR" sz="2000" b="1" dirty="0">
            <a:solidFill>
              <a:schemeClr val="tx1"/>
            </a:solidFill>
            <a:latin typeface="Century Gothic" panose="020B0502020202020204" pitchFamily="34" charset="0"/>
          </a:endParaRPr>
        </a:p>
      </dgm:t>
    </dgm:pt>
    <dgm:pt modelId="{EB950962-03BE-46F2-8286-A1A9B577E5D9}" type="parTrans" cxnId="{A8D69ADA-5F3F-4785-A1E8-0ECE81398395}">
      <dgm:prSet/>
      <dgm:spPr/>
      <dgm:t>
        <a:bodyPr/>
        <a:lstStyle/>
        <a:p>
          <a:endParaRPr lang="fr-FR"/>
        </a:p>
      </dgm:t>
    </dgm:pt>
    <dgm:pt modelId="{5C4A7356-C2D8-463C-B41F-E12131A8EAB9}" type="sibTrans" cxnId="{A8D69ADA-5F3F-4785-A1E8-0ECE81398395}">
      <dgm:prSet/>
      <dgm:spPr/>
      <dgm:t>
        <a:bodyPr/>
        <a:lstStyle/>
        <a:p>
          <a:endParaRPr lang="fr-FR"/>
        </a:p>
      </dgm:t>
    </dgm:pt>
    <dgm:pt modelId="{6225D6B8-C435-41F1-925C-8A0F991641D7}" type="pres">
      <dgm:prSet presAssocID="{F3E8193C-4D69-459A-AB50-818EFC1526ED}" presName="cycle" presStyleCnt="0">
        <dgm:presLayoutVars>
          <dgm:dir/>
          <dgm:resizeHandles val="exact"/>
        </dgm:presLayoutVars>
      </dgm:prSet>
      <dgm:spPr/>
      <dgm:t>
        <a:bodyPr/>
        <a:lstStyle/>
        <a:p>
          <a:endParaRPr lang="fr-FR"/>
        </a:p>
      </dgm:t>
    </dgm:pt>
    <dgm:pt modelId="{9C2786E6-F02C-4EEB-99A1-6351704646E3}" type="pres">
      <dgm:prSet presAssocID="{260B25F4-EA43-4F07-8520-E20C6A652B34}" presName="node" presStyleLbl="node1" presStyleIdx="0" presStyleCnt="5">
        <dgm:presLayoutVars>
          <dgm:bulletEnabled val="1"/>
        </dgm:presLayoutVars>
      </dgm:prSet>
      <dgm:spPr/>
      <dgm:t>
        <a:bodyPr/>
        <a:lstStyle/>
        <a:p>
          <a:endParaRPr lang="fr-FR"/>
        </a:p>
      </dgm:t>
    </dgm:pt>
    <dgm:pt modelId="{3621F29D-AF60-4023-BDB4-BC47915CBC90}" type="pres">
      <dgm:prSet presAssocID="{757BE898-7B11-4C94-9FF7-AE1A32CD0BDB}" presName="sibTrans" presStyleLbl="sibTrans2D1" presStyleIdx="0" presStyleCnt="5"/>
      <dgm:spPr/>
      <dgm:t>
        <a:bodyPr/>
        <a:lstStyle/>
        <a:p>
          <a:endParaRPr lang="fr-FR"/>
        </a:p>
      </dgm:t>
    </dgm:pt>
    <dgm:pt modelId="{A32E1CB1-7FAF-499F-A77F-6FED73766179}" type="pres">
      <dgm:prSet presAssocID="{757BE898-7B11-4C94-9FF7-AE1A32CD0BDB}" presName="connectorText" presStyleLbl="sibTrans2D1" presStyleIdx="0" presStyleCnt="5"/>
      <dgm:spPr/>
      <dgm:t>
        <a:bodyPr/>
        <a:lstStyle/>
        <a:p>
          <a:endParaRPr lang="fr-FR"/>
        </a:p>
      </dgm:t>
    </dgm:pt>
    <dgm:pt modelId="{0D571D0F-E1FD-48D4-9986-47E56E14FD08}" type="pres">
      <dgm:prSet presAssocID="{B9CA2C49-3B40-4318-9287-7F44C39F13A3}" presName="node" presStyleLbl="node1" presStyleIdx="1" presStyleCnt="5">
        <dgm:presLayoutVars>
          <dgm:bulletEnabled val="1"/>
        </dgm:presLayoutVars>
      </dgm:prSet>
      <dgm:spPr/>
      <dgm:t>
        <a:bodyPr/>
        <a:lstStyle/>
        <a:p>
          <a:endParaRPr lang="fr-FR"/>
        </a:p>
      </dgm:t>
    </dgm:pt>
    <dgm:pt modelId="{EAD1AC32-AC3C-40AA-B4F9-BE761CA48CCD}" type="pres">
      <dgm:prSet presAssocID="{F9082D70-ABEB-4ABE-924E-55F7EDAFD94E}" presName="sibTrans" presStyleLbl="sibTrans2D1" presStyleIdx="1" presStyleCnt="5"/>
      <dgm:spPr/>
      <dgm:t>
        <a:bodyPr/>
        <a:lstStyle/>
        <a:p>
          <a:endParaRPr lang="fr-FR"/>
        </a:p>
      </dgm:t>
    </dgm:pt>
    <dgm:pt modelId="{B6A80742-F05E-413D-A1F0-15F0CC3C4737}" type="pres">
      <dgm:prSet presAssocID="{F9082D70-ABEB-4ABE-924E-55F7EDAFD94E}" presName="connectorText" presStyleLbl="sibTrans2D1" presStyleIdx="1" presStyleCnt="5"/>
      <dgm:spPr/>
      <dgm:t>
        <a:bodyPr/>
        <a:lstStyle/>
        <a:p>
          <a:endParaRPr lang="fr-FR"/>
        </a:p>
      </dgm:t>
    </dgm:pt>
    <dgm:pt modelId="{050E9246-6DFC-4759-BF66-89D0176E5F16}" type="pres">
      <dgm:prSet presAssocID="{D563DC0F-E007-4842-B091-D31D5F53E695}" presName="node" presStyleLbl="node1" presStyleIdx="2" presStyleCnt="5" custScaleX="110892">
        <dgm:presLayoutVars>
          <dgm:bulletEnabled val="1"/>
        </dgm:presLayoutVars>
      </dgm:prSet>
      <dgm:spPr/>
      <dgm:t>
        <a:bodyPr/>
        <a:lstStyle/>
        <a:p>
          <a:endParaRPr lang="fr-FR"/>
        </a:p>
      </dgm:t>
    </dgm:pt>
    <dgm:pt modelId="{E36E1781-18D6-413E-9092-5C063861B0C2}" type="pres">
      <dgm:prSet presAssocID="{6CC76E4C-74A6-4C4A-BAA9-97E7F75D206F}" presName="sibTrans" presStyleLbl="sibTrans2D1" presStyleIdx="2" presStyleCnt="5"/>
      <dgm:spPr/>
      <dgm:t>
        <a:bodyPr/>
        <a:lstStyle/>
        <a:p>
          <a:endParaRPr lang="fr-FR"/>
        </a:p>
      </dgm:t>
    </dgm:pt>
    <dgm:pt modelId="{A1B28844-240F-45C9-8F57-61905912A244}" type="pres">
      <dgm:prSet presAssocID="{6CC76E4C-74A6-4C4A-BAA9-97E7F75D206F}" presName="connectorText" presStyleLbl="sibTrans2D1" presStyleIdx="2" presStyleCnt="5"/>
      <dgm:spPr/>
      <dgm:t>
        <a:bodyPr/>
        <a:lstStyle/>
        <a:p>
          <a:endParaRPr lang="fr-FR"/>
        </a:p>
      </dgm:t>
    </dgm:pt>
    <dgm:pt modelId="{DD5221A1-A356-418D-A47B-EE81052090A5}" type="pres">
      <dgm:prSet presAssocID="{2586D955-1765-4BAE-8DC9-5F246A9C4950}" presName="node" presStyleLbl="node1" presStyleIdx="3" presStyleCnt="5" custScaleX="110892">
        <dgm:presLayoutVars>
          <dgm:bulletEnabled val="1"/>
        </dgm:presLayoutVars>
      </dgm:prSet>
      <dgm:spPr/>
      <dgm:t>
        <a:bodyPr/>
        <a:lstStyle/>
        <a:p>
          <a:endParaRPr lang="fr-FR"/>
        </a:p>
      </dgm:t>
    </dgm:pt>
    <dgm:pt modelId="{350A1B73-7957-4748-85EA-220FAD7E4006}" type="pres">
      <dgm:prSet presAssocID="{98E6DD04-60FD-4B3C-9738-875A26D05D60}" presName="sibTrans" presStyleLbl="sibTrans2D1" presStyleIdx="3" presStyleCnt="5"/>
      <dgm:spPr/>
      <dgm:t>
        <a:bodyPr/>
        <a:lstStyle/>
        <a:p>
          <a:endParaRPr lang="fr-FR"/>
        </a:p>
      </dgm:t>
    </dgm:pt>
    <dgm:pt modelId="{D9B011C2-F9A1-4032-9B30-007F0EF65992}" type="pres">
      <dgm:prSet presAssocID="{98E6DD04-60FD-4B3C-9738-875A26D05D60}" presName="connectorText" presStyleLbl="sibTrans2D1" presStyleIdx="3" presStyleCnt="5"/>
      <dgm:spPr/>
      <dgm:t>
        <a:bodyPr/>
        <a:lstStyle/>
        <a:p>
          <a:endParaRPr lang="fr-FR"/>
        </a:p>
      </dgm:t>
    </dgm:pt>
    <dgm:pt modelId="{F0AC3AC2-C375-4129-8A90-1E5AF6B30F8C}" type="pres">
      <dgm:prSet presAssocID="{9C505048-8C78-4FF2-A21C-CB580FB89905}" presName="node" presStyleLbl="node1" presStyleIdx="4" presStyleCnt="5">
        <dgm:presLayoutVars>
          <dgm:bulletEnabled val="1"/>
        </dgm:presLayoutVars>
      </dgm:prSet>
      <dgm:spPr/>
      <dgm:t>
        <a:bodyPr/>
        <a:lstStyle/>
        <a:p>
          <a:endParaRPr lang="fr-FR"/>
        </a:p>
      </dgm:t>
    </dgm:pt>
    <dgm:pt modelId="{275706BB-FB80-43E4-A375-C70B24EDB959}" type="pres">
      <dgm:prSet presAssocID="{5C4A7356-C2D8-463C-B41F-E12131A8EAB9}" presName="sibTrans" presStyleLbl="sibTrans2D1" presStyleIdx="4" presStyleCnt="5"/>
      <dgm:spPr/>
      <dgm:t>
        <a:bodyPr/>
        <a:lstStyle/>
        <a:p>
          <a:endParaRPr lang="fr-FR"/>
        </a:p>
      </dgm:t>
    </dgm:pt>
    <dgm:pt modelId="{29463EA0-00AC-4713-9BA0-3957FD3DA8F5}" type="pres">
      <dgm:prSet presAssocID="{5C4A7356-C2D8-463C-B41F-E12131A8EAB9}" presName="connectorText" presStyleLbl="sibTrans2D1" presStyleIdx="4" presStyleCnt="5"/>
      <dgm:spPr/>
      <dgm:t>
        <a:bodyPr/>
        <a:lstStyle/>
        <a:p>
          <a:endParaRPr lang="fr-FR"/>
        </a:p>
      </dgm:t>
    </dgm:pt>
  </dgm:ptLst>
  <dgm:cxnLst>
    <dgm:cxn modelId="{F5207936-79D4-48C8-A993-84F20FAC8773}" type="presOf" srcId="{757BE898-7B11-4C94-9FF7-AE1A32CD0BDB}" destId="{A32E1CB1-7FAF-499F-A77F-6FED73766179}" srcOrd="1" destOrd="0" presId="urn:microsoft.com/office/officeart/2005/8/layout/cycle2"/>
    <dgm:cxn modelId="{866DFD45-247B-4245-906A-898304261549}" type="presOf" srcId="{98E6DD04-60FD-4B3C-9738-875A26D05D60}" destId="{D9B011C2-F9A1-4032-9B30-007F0EF65992}" srcOrd="1" destOrd="0" presId="urn:microsoft.com/office/officeart/2005/8/layout/cycle2"/>
    <dgm:cxn modelId="{061201C4-930A-4DE7-9ABD-01580B2EE7E4}" type="presOf" srcId="{9C505048-8C78-4FF2-A21C-CB580FB89905}" destId="{F0AC3AC2-C375-4129-8A90-1E5AF6B30F8C}" srcOrd="0" destOrd="0" presId="urn:microsoft.com/office/officeart/2005/8/layout/cycle2"/>
    <dgm:cxn modelId="{6AB0347D-66C7-427A-920C-91EBE2C9C120}" srcId="{F3E8193C-4D69-459A-AB50-818EFC1526ED}" destId="{D563DC0F-E007-4842-B091-D31D5F53E695}" srcOrd="2" destOrd="0" parTransId="{82B700C7-B577-4406-A019-71D5F51EED0A}" sibTransId="{6CC76E4C-74A6-4C4A-BAA9-97E7F75D206F}"/>
    <dgm:cxn modelId="{430F50D8-DF4E-4DE7-9356-C19F15C7305D}" type="presOf" srcId="{5C4A7356-C2D8-463C-B41F-E12131A8EAB9}" destId="{275706BB-FB80-43E4-A375-C70B24EDB959}" srcOrd="0" destOrd="0" presId="urn:microsoft.com/office/officeart/2005/8/layout/cycle2"/>
    <dgm:cxn modelId="{96B4C677-619F-4A22-95EE-2BFCC4A0BBDA}" type="presOf" srcId="{6CC76E4C-74A6-4C4A-BAA9-97E7F75D206F}" destId="{A1B28844-240F-45C9-8F57-61905912A244}" srcOrd="1" destOrd="0" presId="urn:microsoft.com/office/officeart/2005/8/layout/cycle2"/>
    <dgm:cxn modelId="{21938760-DD35-4036-A452-5E70EDDC280B}" srcId="{F3E8193C-4D69-459A-AB50-818EFC1526ED}" destId="{260B25F4-EA43-4F07-8520-E20C6A652B34}" srcOrd="0" destOrd="0" parTransId="{26ED3CD4-8718-4918-BF38-E45727BFAEC8}" sibTransId="{757BE898-7B11-4C94-9FF7-AE1A32CD0BDB}"/>
    <dgm:cxn modelId="{D29D8DEF-D5B3-4EBF-8169-ACA1EE1A677C}" type="presOf" srcId="{98E6DD04-60FD-4B3C-9738-875A26D05D60}" destId="{350A1B73-7957-4748-85EA-220FAD7E4006}" srcOrd="0" destOrd="0" presId="urn:microsoft.com/office/officeart/2005/8/layout/cycle2"/>
    <dgm:cxn modelId="{4DA39C7F-F845-4A4C-9C8C-60BA8CBB8F6F}" type="presOf" srcId="{260B25F4-EA43-4F07-8520-E20C6A652B34}" destId="{9C2786E6-F02C-4EEB-99A1-6351704646E3}" srcOrd="0" destOrd="0" presId="urn:microsoft.com/office/officeart/2005/8/layout/cycle2"/>
    <dgm:cxn modelId="{A8D69ADA-5F3F-4785-A1E8-0ECE81398395}" srcId="{F3E8193C-4D69-459A-AB50-818EFC1526ED}" destId="{9C505048-8C78-4FF2-A21C-CB580FB89905}" srcOrd="4" destOrd="0" parTransId="{EB950962-03BE-46F2-8286-A1A9B577E5D9}" sibTransId="{5C4A7356-C2D8-463C-B41F-E12131A8EAB9}"/>
    <dgm:cxn modelId="{F5E0397F-484E-4700-9D44-C64D9C7CB692}" type="presOf" srcId="{F9082D70-ABEB-4ABE-924E-55F7EDAFD94E}" destId="{EAD1AC32-AC3C-40AA-B4F9-BE761CA48CCD}" srcOrd="0" destOrd="0" presId="urn:microsoft.com/office/officeart/2005/8/layout/cycle2"/>
    <dgm:cxn modelId="{80D3246A-9DD5-424B-AE1E-A5F45EF07969}" type="presOf" srcId="{F3E8193C-4D69-459A-AB50-818EFC1526ED}" destId="{6225D6B8-C435-41F1-925C-8A0F991641D7}" srcOrd="0" destOrd="0" presId="urn:microsoft.com/office/officeart/2005/8/layout/cycle2"/>
    <dgm:cxn modelId="{AB6F2D8E-C051-4EB0-B4FA-4324F1D82818}" type="presOf" srcId="{F9082D70-ABEB-4ABE-924E-55F7EDAFD94E}" destId="{B6A80742-F05E-413D-A1F0-15F0CC3C4737}" srcOrd="1" destOrd="0" presId="urn:microsoft.com/office/officeart/2005/8/layout/cycle2"/>
    <dgm:cxn modelId="{E18C8521-D67A-4931-9B76-43A8874B63CC}" type="presOf" srcId="{2586D955-1765-4BAE-8DC9-5F246A9C4950}" destId="{DD5221A1-A356-418D-A47B-EE81052090A5}" srcOrd="0" destOrd="0" presId="urn:microsoft.com/office/officeart/2005/8/layout/cycle2"/>
    <dgm:cxn modelId="{2E427E01-E7F7-4DB8-A5E5-7D5AFED61EEA}" type="presOf" srcId="{B9CA2C49-3B40-4318-9287-7F44C39F13A3}" destId="{0D571D0F-E1FD-48D4-9986-47E56E14FD08}" srcOrd="0" destOrd="0" presId="urn:microsoft.com/office/officeart/2005/8/layout/cycle2"/>
    <dgm:cxn modelId="{6867CB81-1236-47AD-9EFA-DEA69A23C14F}" type="presOf" srcId="{D563DC0F-E007-4842-B091-D31D5F53E695}" destId="{050E9246-6DFC-4759-BF66-89D0176E5F16}" srcOrd="0" destOrd="0" presId="urn:microsoft.com/office/officeart/2005/8/layout/cycle2"/>
    <dgm:cxn modelId="{7BF081E7-8FC5-48DA-9B8F-EEE2E018EC6C}" srcId="{F3E8193C-4D69-459A-AB50-818EFC1526ED}" destId="{B9CA2C49-3B40-4318-9287-7F44C39F13A3}" srcOrd="1" destOrd="0" parTransId="{50807BA9-6361-420F-8667-241B4F023A0D}" sibTransId="{F9082D70-ABEB-4ABE-924E-55F7EDAFD94E}"/>
    <dgm:cxn modelId="{74ED41BC-6A5A-4EB8-9BF6-0623E02854A3}" type="presOf" srcId="{6CC76E4C-74A6-4C4A-BAA9-97E7F75D206F}" destId="{E36E1781-18D6-413E-9092-5C063861B0C2}" srcOrd="0" destOrd="0" presId="urn:microsoft.com/office/officeart/2005/8/layout/cycle2"/>
    <dgm:cxn modelId="{0057072F-9EAE-4E0B-BCA4-E41952A12A13}" srcId="{F3E8193C-4D69-459A-AB50-818EFC1526ED}" destId="{2586D955-1765-4BAE-8DC9-5F246A9C4950}" srcOrd="3" destOrd="0" parTransId="{D45F0BBC-4239-4A3D-B416-7ED6888B62A4}" sibTransId="{98E6DD04-60FD-4B3C-9738-875A26D05D60}"/>
    <dgm:cxn modelId="{703FD31F-842E-4225-941B-9B5C98308ADE}" type="presOf" srcId="{5C4A7356-C2D8-463C-B41F-E12131A8EAB9}" destId="{29463EA0-00AC-4713-9BA0-3957FD3DA8F5}" srcOrd="1" destOrd="0" presId="urn:microsoft.com/office/officeart/2005/8/layout/cycle2"/>
    <dgm:cxn modelId="{F7A203D7-A081-4353-A600-8EC51D5A63BF}" type="presOf" srcId="{757BE898-7B11-4C94-9FF7-AE1A32CD0BDB}" destId="{3621F29D-AF60-4023-BDB4-BC47915CBC90}" srcOrd="0" destOrd="0" presId="urn:microsoft.com/office/officeart/2005/8/layout/cycle2"/>
    <dgm:cxn modelId="{FD644C5F-C091-47C8-898D-E4E889CD406D}" type="presParOf" srcId="{6225D6B8-C435-41F1-925C-8A0F991641D7}" destId="{9C2786E6-F02C-4EEB-99A1-6351704646E3}" srcOrd="0" destOrd="0" presId="urn:microsoft.com/office/officeart/2005/8/layout/cycle2"/>
    <dgm:cxn modelId="{3CBF1968-DD09-425B-B443-A283F592C509}" type="presParOf" srcId="{6225D6B8-C435-41F1-925C-8A0F991641D7}" destId="{3621F29D-AF60-4023-BDB4-BC47915CBC90}" srcOrd="1" destOrd="0" presId="urn:microsoft.com/office/officeart/2005/8/layout/cycle2"/>
    <dgm:cxn modelId="{FECE13C7-970A-4861-8F0C-99324E226A37}" type="presParOf" srcId="{3621F29D-AF60-4023-BDB4-BC47915CBC90}" destId="{A32E1CB1-7FAF-499F-A77F-6FED73766179}" srcOrd="0" destOrd="0" presId="urn:microsoft.com/office/officeart/2005/8/layout/cycle2"/>
    <dgm:cxn modelId="{DD15317E-C90B-4FAE-A61E-D93C44069F3B}" type="presParOf" srcId="{6225D6B8-C435-41F1-925C-8A0F991641D7}" destId="{0D571D0F-E1FD-48D4-9986-47E56E14FD08}" srcOrd="2" destOrd="0" presId="urn:microsoft.com/office/officeart/2005/8/layout/cycle2"/>
    <dgm:cxn modelId="{FD91A40F-F611-440D-B54A-84E64606BF46}" type="presParOf" srcId="{6225D6B8-C435-41F1-925C-8A0F991641D7}" destId="{EAD1AC32-AC3C-40AA-B4F9-BE761CA48CCD}" srcOrd="3" destOrd="0" presId="urn:microsoft.com/office/officeart/2005/8/layout/cycle2"/>
    <dgm:cxn modelId="{25D6EE08-1C8E-4AD6-9EAF-0E22DB9D19E4}" type="presParOf" srcId="{EAD1AC32-AC3C-40AA-B4F9-BE761CA48CCD}" destId="{B6A80742-F05E-413D-A1F0-15F0CC3C4737}" srcOrd="0" destOrd="0" presId="urn:microsoft.com/office/officeart/2005/8/layout/cycle2"/>
    <dgm:cxn modelId="{603ABAC0-501A-4B7E-851A-3953C2AD2B92}" type="presParOf" srcId="{6225D6B8-C435-41F1-925C-8A0F991641D7}" destId="{050E9246-6DFC-4759-BF66-89D0176E5F16}" srcOrd="4" destOrd="0" presId="urn:microsoft.com/office/officeart/2005/8/layout/cycle2"/>
    <dgm:cxn modelId="{9250B9D5-E0A9-453E-A4E0-DE46E08F1396}" type="presParOf" srcId="{6225D6B8-C435-41F1-925C-8A0F991641D7}" destId="{E36E1781-18D6-413E-9092-5C063861B0C2}" srcOrd="5" destOrd="0" presId="urn:microsoft.com/office/officeart/2005/8/layout/cycle2"/>
    <dgm:cxn modelId="{D0E7935A-E3DA-408B-8486-1DCBF152831C}" type="presParOf" srcId="{E36E1781-18D6-413E-9092-5C063861B0C2}" destId="{A1B28844-240F-45C9-8F57-61905912A244}" srcOrd="0" destOrd="0" presId="urn:microsoft.com/office/officeart/2005/8/layout/cycle2"/>
    <dgm:cxn modelId="{BC19170A-792A-408E-942E-EEE0EAC72D7E}" type="presParOf" srcId="{6225D6B8-C435-41F1-925C-8A0F991641D7}" destId="{DD5221A1-A356-418D-A47B-EE81052090A5}" srcOrd="6" destOrd="0" presId="urn:microsoft.com/office/officeart/2005/8/layout/cycle2"/>
    <dgm:cxn modelId="{022645F5-BE37-4A06-9E7B-58EF915195ED}" type="presParOf" srcId="{6225D6B8-C435-41F1-925C-8A0F991641D7}" destId="{350A1B73-7957-4748-85EA-220FAD7E4006}" srcOrd="7" destOrd="0" presId="urn:microsoft.com/office/officeart/2005/8/layout/cycle2"/>
    <dgm:cxn modelId="{1631A0BE-CE66-411C-85F6-906E49BAD6D2}" type="presParOf" srcId="{350A1B73-7957-4748-85EA-220FAD7E4006}" destId="{D9B011C2-F9A1-4032-9B30-007F0EF65992}" srcOrd="0" destOrd="0" presId="urn:microsoft.com/office/officeart/2005/8/layout/cycle2"/>
    <dgm:cxn modelId="{7AF4F669-54BA-48E9-B2C8-0CAAE59A3ECC}" type="presParOf" srcId="{6225D6B8-C435-41F1-925C-8A0F991641D7}" destId="{F0AC3AC2-C375-4129-8A90-1E5AF6B30F8C}" srcOrd="8" destOrd="0" presId="urn:microsoft.com/office/officeart/2005/8/layout/cycle2"/>
    <dgm:cxn modelId="{05913CF9-A0E9-4285-BF50-E9CBD69D9E00}" type="presParOf" srcId="{6225D6B8-C435-41F1-925C-8A0F991641D7}" destId="{275706BB-FB80-43E4-A375-C70B24EDB959}" srcOrd="9" destOrd="0" presId="urn:microsoft.com/office/officeart/2005/8/layout/cycle2"/>
    <dgm:cxn modelId="{E0ABE4F5-DA3D-449D-996B-BA52A32561D8}" type="presParOf" srcId="{275706BB-FB80-43E4-A375-C70B24EDB959}" destId="{29463EA0-00AC-4713-9BA0-3957FD3DA8F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D2596-2EB4-4746-A007-D460F6DA7A1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8FF742C2-DC45-42B7-8456-F9C257AEF789}">
      <dgm:prSet phldrT="[Texte]"/>
      <dgm:spPr/>
      <dgm:t>
        <a:bodyPr/>
        <a:lstStyle/>
        <a:p>
          <a:r>
            <a:rPr lang="fr-FR" b="1" dirty="0" smtClean="0">
              <a:latin typeface="Century Gothic" panose="020B0502020202020204" pitchFamily="34" charset="0"/>
            </a:rPr>
            <a:t>COMPRENDRE ET RESPECTER LES REGLES DE VIE, DE COMMUNCIATION…</a:t>
          </a:r>
          <a:endParaRPr lang="fr-FR" b="1" dirty="0">
            <a:latin typeface="Century Gothic" panose="020B0502020202020204" pitchFamily="34" charset="0"/>
          </a:endParaRPr>
        </a:p>
      </dgm:t>
    </dgm:pt>
    <dgm:pt modelId="{2ED2641A-428F-4D4C-BAA3-83A035E769ED}" type="parTrans" cxnId="{8BEDA97F-C5EE-4C7F-B538-9EEE3E95B193}">
      <dgm:prSet/>
      <dgm:spPr/>
      <dgm:t>
        <a:bodyPr/>
        <a:lstStyle/>
        <a:p>
          <a:endParaRPr lang="fr-FR"/>
        </a:p>
      </dgm:t>
    </dgm:pt>
    <dgm:pt modelId="{500F08C5-1B49-4817-93FA-146A0BE3FE6E}" type="sibTrans" cxnId="{8BEDA97F-C5EE-4C7F-B538-9EEE3E95B193}">
      <dgm:prSet/>
      <dgm:spPr>
        <a:solidFill>
          <a:srgbClr val="FF0066"/>
        </a:solidFill>
      </dgm:spPr>
      <dgm:t>
        <a:bodyPr/>
        <a:lstStyle/>
        <a:p>
          <a:endParaRPr lang="fr-FR"/>
        </a:p>
      </dgm:t>
    </dgm:pt>
    <dgm:pt modelId="{21DB1209-5EBF-425E-8C91-1FD3C5C3DE4A}">
      <dgm:prSet phldrT="[Texte]"/>
      <dgm:spPr/>
      <dgm:t>
        <a:bodyPr/>
        <a:lstStyle/>
        <a:p>
          <a:r>
            <a:rPr lang="fr-FR" b="1" dirty="0" smtClean="0">
              <a:latin typeface="Century Gothic" panose="020B0502020202020204" pitchFamily="34" charset="0"/>
            </a:rPr>
            <a:t>S’engager dans l’effort</a:t>
          </a:r>
        </a:p>
        <a:p>
          <a:r>
            <a:rPr lang="fr-FR" b="1" dirty="0" smtClean="0">
              <a:latin typeface="Century Gothic" panose="020B0502020202020204" pitchFamily="34" charset="0"/>
            </a:rPr>
            <a:t>persévérer</a:t>
          </a:r>
          <a:endParaRPr lang="fr-FR" dirty="0"/>
        </a:p>
      </dgm:t>
    </dgm:pt>
    <dgm:pt modelId="{C6A0EEDB-5735-4BAA-9EB3-BBF6B533EEF0}" type="parTrans" cxnId="{4BEB6B66-9645-433D-8C14-59EF5CF8BCEE}">
      <dgm:prSet/>
      <dgm:spPr/>
      <dgm:t>
        <a:bodyPr/>
        <a:lstStyle/>
        <a:p>
          <a:endParaRPr lang="fr-FR"/>
        </a:p>
      </dgm:t>
    </dgm:pt>
    <dgm:pt modelId="{86C5CCCD-CB8E-4ACF-AD02-2D614AECC543}" type="sibTrans" cxnId="{4BEB6B66-9645-433D-8C14-59EF5CF8BCEE}">
      <dgm:prSet/>
      <dgm:spPr>
        <a:solidFill>
          <a:srgbClr val="70EC44"/>
        </a:solidFill>
      </dgm:spPr>
      <dgm:t>
        <a:bodyPr/>
        <a:lstStyle/>
        <a:p>
          <a:endParaRPr lang="fr-FR"/>
        </a:p>
      </dgm:t>
    </dgm:pt>
    <dgm:pt modelId="{98B0271F-29E9-41AE-88BC-9D7D8D09356A}">
      <dgm:prSet phldrT="[Texte]" custT="1"/>
      <dgm:spPr/>
      <dgm:t>
        <a:bodyPr/>
        <a:lstStyle/>
        <a:p>
          <a:r>
            <a:rPr lang="fr-FR" sz="1600" b="1" dirty="0" smtClean="0">
              <a:latin typeface="Century Gothic" panose="020B0502020202020204" pitchFamily="34" charset="0"/>
            </a:rPr>
            <a:t>EXPRIMER SES EMOTIONS ET DEVELOPPER L’ESTIME DE SOI</a:t>
          </a:r>
          <a:endParaRPr lang="fr-FR" sz="1600" b="1" dirty="0">
            <a:latin typeface="Century Gothic" panose="020B0502020202020204" pitchFamily="34" charset="0"/>
          </a:endParaRPr>
        </a:p>
      </dgm:t>
    </dgm:pt>
    <dgm:pt modelId="{2EE1544D-883A-4588-943B-E45BE9609F47}" type="parTrans" cxnId="{9374C02D-860A-40A6-9CA9-EDE30066D880}">
      <dgm:prSet/>
      <dgm:spPr/>
      <dgm:t>
        <a:bodyPr/>
        <a:lstStyle/>
        <a:p>
          <a:endParaRPr lang="fr-FR"/>
        </a:p>
      </dgm:t>
    </dgm:pt>
    <dgm:pt modelId="{A98E159A-9B27-4FDC-9E76-47F7F3AA9ABD}" type="sibTrans" cxnId="{9374C02D-860A-40A6-9CA9-EDE30066D880}">
      <dgm:prSet/>
      <dgm:spPr>
        <a:solidFill>
          <a:srgbClr val="FF66FF"/>
        </a:solidFill>
      </dgm:spPr>
      <dgm:t>
        <a:bodyPr/>
        <a:lstStyle/>
        <a:p>
          <a:endParaRPr lang="fr-FR"/>
        </a:p>
      </dgm:t>
    </dgm:pt>
    <dgm:pt modelId="{2934A2CC-5738-4CF0-947A-C0EB3524D8AD}">
      <dgm:prSet phldrT="[Texte]" custT="1"/>
      <dgm:spPr/>
      <dgm:t>
        <a:bodyPr/>
        <a:lstStyle/>
        <a:p>
          <a:r>
            <a:rPr lang="fr-FR" sz="2000" b="1" dirty="0" smtClean="0">
              <a:latin typeface="Century Gothic" panose="020B0502020202020204" pitchFamily="34" charset="0"/>
            </a:rPr>
            <a:t>COOPERER</a:t>
          </a:r>
        </a:p>
        <a:p>
          <a:r>
            <a:rPr lang="fr-FR" sz="2000" b="1" dirty="0" smtClean="0">
              <a:latin typeface="Century Gothic" panose="020B0502020202020204" pitchFamily="34" charset="0"/>
            </a:rPr>
            <a:t>PARTAGER</a:t>
          </a:r>
          <a:endParaRPr lang="fr-FR" sz="2000" b="1" dirty="0">
            <a:latin typeface="Century Gothic" panose="020B0502020202020204" pitchFamily="34" charset="0"/>
          </a:endParaRPr>
        </a:p>
      </dgm:t>
    </dgm:pt>
    <dgm:pt modelId="{D91BC3DB-8882-4107-BBA1-EC7980A90D52}" type="parTrans" cxnId="{B24DD9C4-018A-40C6-B3DE-9FEF8D074910}">
      <dgm:prSet/>
      <dgm:spPr/>
      <dgm:t>
        <a:bodyPr/>
        <a:lstStyle/>
        <a:p>
          <a:endParaRPr lang="fr-FR"/>
        </a:p>
      </dgm:t>
    </dgm:pt>
    <dgm:pt modelId="{6DB26F1A-B509-4B7F-B0CB-C7EC487A1755}" type="sibTrans" cxnId="{B24DD9C4-018A-40C6-B3DE-9FEF8D074910}">
      <dgm:prSet/>
      <dgm:spPr>
        <a:solidFill>
          <a:srgbClr val="CC00CC"/>
        </a:solidFill>
      </dgm:spPr>
      <dgm:t>
        <a:bodyPr/>
        <a:lstStyle/>
        <a:p>
          <a:endParaRPr lang="fr-FR"/>
        </a:p>
      </dgm:t>
    </dgm:pt>
    <dgm:pt modelId="{0B943F36-EF49-45AE-B4C2-CAAE460ED63F}">
      <dgm:prSet phldrT="[Texte]"/>
      <dgm:spPr/>
      <dgm:t>
        <a:bodyPr/>
        <a:lstStyle/>
        <a:p>
          <a:r>
            <a:rPr lang="fr-FR" b="1" dirty="0" smtClean="0">
              <a:latin typeface="Century Gothic" panose="020B0502020202020204" pitchFamily="34" charset="0"/>
            </a:rPr>
            <a:t>Etre attentif en même temps que les autres</a:t>
          </a:r>
          <a:endParaRPr lang="fr-FR" b="1" dirty="0">
            <a:latin typeface="Century Gothic" panose="020B0502020202020204" pitchFamily="34" charset="0"/>
          </a:endParaRPr>
        </a:p>
      </dgm:t>
    </dgm:pt>
    <dgm:pt modelId="{CF871002-D9A5-44F7-B7E4-DDC453D89283}" type="parTrans" cxnId="{E5C21C40-3360-4B67-B49A-9E8201A2763F}">
      <dgm:prSet/>
      <dgm:spPr/>
      <dgm:t>
        <a:bodyPr/>
        <a:lstStyle/>
        <a:p>
          <a:endParaRPr lang="fr-FR"/>
        </a:p>
      </dgm:t>
    </dgm:pt>
    <dgm:pt modelId="{BA26C926-0B3D-4293-A01D-13A5C345D041}" type="sibTrans" cxnId="{E5C21C40-3360-4B67-B49A-9E8201A2763F}">
      <dgm:prSet/>
      <dgm:spPr>
        <a:solidFill>
          <a:srgbClr val="FFFF00"/>
        </a:solidFill>
      </dgm:spPr>
      <dgm:t>
        <a:bodyPr/>
        <a:lstStyle/>
        <a:p>
          <a:endParaRPr lang="fr-FR"/>
        </a:p>
      </dgm:t>
    </dgm:pt>
    <dgm:pt modelId="{6D25AC6D-631B-47CB-A68A-156A053DA822}" type="pres">
      <dgm:prSet presAssocID="{D0AD2596-2EB4-4746-A007-D460F6DA7A1D}" presName="cycle" presStyleCnt="0">
        <dgm:presLayoutVars>
          <dgm:dir/>
          <dgm:resizeHandles val="exact"/>
        </dgm:presLayoutVars>
      </dgm:prSet>
      <dgm:spPr/>
      <dgm:t>
        <a:bodyPr/>
        <a:lstStyle/>
        <a:p>
          <a:endParaRPr lang="fr-FR"/>
        </a:p>
      </dgm:t>
    </dgm:pt>
    <dgm:pt modelId="{9DEF6C8B-5404-4AB9-9A4F-C2A963FA6BF9}" type="pres">
      <dgm:prSet presAssocID="{8FF742C2-DC45-42B7-8456-F9C257AEF789}" presName="node" presStyleLbl="node1" presStyleIdx="0" presStyleCnt="5" custScaleX="178838" custRadScaleRad="83277" custRadScaleInc="39568">
        <dgm:presLayoutVars>
          <dgm:bulletEnabled val="1"/>
        </dgm:presLayoutVars>
      </dgm:prSet>
      <dgm:spPr/>
      <dgm:t>
        <a:bodyPr/>
        <a:lstStyle/>
        <a:p>
          <a:endParaRPr lang="fr-FR"/>
        </a:p>
      </dgm:t>
    </dgm:pt>
    <dgm:pt modelId="{B9FE1532-655B-4C43-953F-99CEA75388B7}" type="pres">
      <dgm:prSet presAssocID="{500F08C5-1B49-4817-93FA-146A0BE3FE6E}" presName="sibTrans" presStyleLbl="sibTrans2D1" presStyleIdx="0" presStyleCnt="5" custScaleX="150076" custLinFactNeighborX="46309" custLinFactNeighborY="-47525"/>
      <dgm:spPr/>
      <dgm:t>
        <a:bodyPr/>
        <a:lstStyle/>
        <a:p>
          <a:endParaRPr lang="fr-FR"/>
        </a:p>
      </dgm:t>
    </dgm:pt>
    <dgm:pt modelId="{C915DC03-A2FC-4077-9F74-A2D4869FD220}" type="pres">
      <dgm:prSet presAssocID="{500F08C5-1B49-4817-93FA-146A0BE3FE6E}" presName="connectorText" presStyleLbl="sibTrans2D1" presStyleIdx="0" presStyleCnt="5"/>
      <dgm:spPr/>
      <dgm:t>
        <a:bodyPr/>
        <a:lstStyle/>
        <a:p>
          <a:endParaRPr lang="fr-FR"/>
        </a:p>
      </dgm:t>
    </dgm:pt>
    <dgm:pt modelId="{CF934FA3-11D8-42FD-B041-49BC61D7E826}" type="pres">
      <dgm:prSet presAssocID="{21DB1209-5EBF-425E-8C91-1FD3C5C3DE4A}" presName="node" presStyleLbl="node1" presStyleIdx="1" presStyleCnt="5" custScaleX="161044" custRadScaleRad="199293" custRadScaleInc="24514">
        <dgm:presLayoutVars>
          <dgm:bulletEnabled val="1"/>
        </dgm:presLayoutVars>
      </dgm:prSet>
      <dgm:spPr/>
      <dgm:t>
        <a:bodyPr/>
        <a:lstStyle/>
        <a:p>
          <a:endParaRPr lang="fr-FR"/>
        </a:p>
      </dgm:t>
    </dgm:pt>
    <dgm:pt modelId="{E02C9810-702E-4933-A9F6-72B28DEC7391}" type="pres">
      <dgm:prSet presAssocID="{86C5CCCD-CB8E-4ACF-AD02-2D614AECC543}" presName="sibTrans" presStyleLbl="sibTrans2D1" presStyleIdx="1" presStyleCnt="5" custScaleX="182611" custLinFactNeighborX="46602" custLinFactNeighborY="13990"/>
      <dgm:spPr/>
      <dgm:t>
        <a:bodyPr/>
        <a:lstStyle/>
        <a:p>
          <a:endParaRPr lang="fr-FR"/>
        </a:p>
      </dgm:t>
    </dgm:pt>
    <dgm:pt modelId="{1C0C4B4B-12CE-423B-B016-B899FB9B9B10}" type="pres">
      <dgm:prSet presAssocID="{86C5CCCD-CB8E-4ACF-AD02-2D614AECC543}" presName="connectorText" presStyleLbl="sibTrans2D1" presStyleIdx="1" presStyleCnt="5"/>
      <dgm:spPr/>
      <dgm:t>
        <a:bodyPr/>
        <a:lstStyle/>
        <a:p>
          <a:endParaRPr lang="fr-FR"/>
        </a:p>
      </dgm:t>
    </dgm:pt>
    <dgm:pt modelId="{241AF3C8-B95B-4D05-B8EC-2DEF2D560220}" type="pres">
      <dgm:prSet presAssocID="{98B0271F-29E9-41AE-88BC-9D7D8D09356A}" presName="node" presStyleLbl="node1" presStyleIdx="2" presStyleCnt="5" custScaleX="117531" custRadScaleRad="185545" custRadScaleInc="-78754">
        <dgm:presLayoutVars>
          <dgm:bulletEnabled val="1"/>
        </dgm:presLayoutVars>
      </dgm:prSet>
      <dgm:spPr/>
      <dgm:t>
        <a:bodyPr/>
        <a:lstStyle/>
        <a:p>
          <a:endParaRPr lang="fr-FR"/>
        </a:p>
      </dgm:t>
    </dgm:pt>
    <dgm:pt modelId="{FA6326EA-51F1-421B-A56D-4FCB008E1596}" type="pres">
      <dgm:prSet presAssocID="{A98E159A-9B27-4FDC-9E76-47F7F3AA9ABD}" presName="sibTrans" presStyleLbl="sibTrans2D1" presStyleIdx="2" presStyleCnt="5" custScaleX="147578" custLinFactNeighborY="43520"/>
      <dgm:spPr/>
      <dgm:t>
        <a:bodyPr/>
        <a:lstStyle/>
        <a:p>
          <a:endParaRPr lang="fr-FR"/>
        </a:p>
      </dgm:t>
    </dgm:pt>
    <dgm:pt modelId="{6036A144-AC55-4435-8BF8-F0397915FC32}" type="pres">
      <dgm:prSet presAssocID="{A98E159A-9B27-4FDC-9E76-47F7F3AA9ABD}" presName="connectorText" presStyleLbl="sibTrans2D1" presStyleIdx="2" presStyleCnt="5"/>
      <dgm:spPr/>
      <dgm:t>
        <a:bodyPr/>
        <a:lstStyle/>
        <a:p>
          <a:endParaRPr lang="fr-FR"/>
        </a:p>
      </dgm:t>
    </dgm:pt>
    <dgm:pt modelId="{B7FFEE42-51B8-4835-AE49-FC53C70043E1}" type="pres">
      <dgm:prSet presAssocID="{2934A2CC-5738-4CF0-947A-C0EB3524D8AD}" presName="node" presStyleLbl="node1" presStyleIdx="3" presStyleCnt="5" custScaleX="122622" custRadScaleRad="108374" custRadScaleInc="17158">
        <dgm:presLayoutVars>
          <dgm:bulletEnabled val="1"/>
        </dgm:presLayoutVars>
      </dgm:prSet>
      <dgm:spPr/>
      <dgm:t>
        <a:bodyPr/>
        <a:lstStyle/>
        <a:p>
          <a:endParaRPr lang="fr-FR"/>
        </a:p>
      </dgm:t>
    </dgm:pt>
    <dgm:pt modelId="{538B497C-47E5-45C7-887D-9C2C361ACDC4}" type="pres">
      <dgm:prSet presAssocID="{6DB26F1A-B509-4B7F-B0CB-C7EC487A1755}" presName="sibTrans" presStyleLbl="sibTrans2D1" presStyleIdx="3" presStyleCnt="5" custScaleX="158201"/>
      <dgm:spPr/>
      <dgm:t>
        <a:bodyPr/>
        <a:lstStyle/>
        <a:p>
          <a:endParaRPr lang="fr-FR"/>
        </a:p>
      </dgm:t>
    </dgm:pt>
    <dgm:pt modelId="{444F75A2-E49C-4643-8D1E-DD02EF40C43E}" type="pres">
      <dgm:prSet presAssocID="{6DB26F1A-B509-4B7F-B0CB-C7EC487A1755}" presName="connectorText" presStyleLbl="sibTrans2D1" presStyleIdx="3" presStyleCnt="5"/>
      <dgm:spPr/>
      <dgm:t>
        <a:bodyPr/>
        <a:lstStyle/>
        <a:p>
          <a:endParaRPr lang="fr-FR"/>
        </a:p>
      </dgm:t>
    </dgm:pt>
    <dgm:pt modelId="{9BD42119-920B-4401-9662-0363032BE7B2}" type="pres">
      <dgm:prSet presAssocID="{0B943F36-EF49-45AE-B4C2-CAAE460ED63F}" presName="node" presStyleLbl="node1" presStyleIdx="4" presStyleCnt="5" custRadScaleRad="96366" custRadScaleInc="-8758">
        <dgm:presLayoutVars>
          <dgm:bulletEnabled val="1"/>
        </dgm:presLayoutVars>
      </dgm:prSet>
      <dgm:spPr/>
      <dgm:t>
        <a:bodyPr/>
        <a:lstStyle/>
        <a:p>
          <a:endParaRPr lang="fr-FR"/>
        </a:p>
      </dgm:t>
    </dgm:pt>
    <dgm:pt modelId="{B47CC3D9-5C94-4D94-8B43-C1A095F3549B}" type="pres">
      <dgm:prSet presAssocID="{BA26C926-0B3D-4293-A01D-13A5C345D041}" presName="sibTrans" presStyleLbl="sibTrans2D1" presStyleIdx="4" presStyleCnt="5" custScaleX="158567" custLinFactNeighborX="-88492" custLinFactNeighborY="-65286" custRadScaleRad="35278" custRadScaleInc="-2147483648"/>
      <dgm:spPr/>
      <dgm:t>
        <a:bodyPr/>
        <a:lstStyle/>
        <a:p>
          <a:endParaRPr lang="fr-FR"/>
        </a:p>
      </dgm:t>
    </dgm:pt>
    <dgm:pt modelId="{CEE96712-3ECA-495D-896B-33748736BCBA}" type="pres">
      <dgm:prSet presAssocID="{BA26C926-0B3D-4293-A01D-13A5C345D041}" presName="connectorText" presStyleLbl="sibTrans2D1" presStyleIdx="4" presStyleCnt="5"/>
      <dgm:spPr/>
      <dgm:t>
        <a:bodyPr/>
        <a:lstStyle/>
        <a:p>
          <a:endParaRPr lang="fr-FR"/>
        </a:p>
      </dgm:t>
    </dgm:pt>
  </dgm:ptLst>
  <dgm:cxnLst>
    <dgm:cxn modelId="{8BEDA97F-C5EE-4C7F-B538-9EEE3E95B193}" srcId="{D0AD2596-2EB4-4746-A007-D460F6DA7A1D}" destId="{8FF742C2-DC45-42B7-8456-F9C257AEF789}" srcOrd="0" destOrd="0" parTransId="{2ED2641A-428F-4D4C-BAA3-83A035E769ED}" sibTransId="{500F08C5-1B49-4817-93FA-146A0BE3FE6E}"/>
    <dgm:cxn modelId="{94B85B33-3B5F-4B57-9674-BAD7FC9AD3A0}" type="presOf" srcId="{D0AD2596-2EB4-4746-A007-D460F6DA7A1D}" destId="{6D25AC6D-631B-47CB-A68A-156A053DA822}" srcOrd="0" destOrd="0" presId="urn:microsoft.com/office/officeart/2005/8/layout/cycle2"/>
    <dgm:cxn modelId="{C2953F80-4D89-4CA9-8213-D54F00CEE80F}" type="presOf" srcId="{86C5CCCD-CB8E-4ACF-AD02-2D614AECC543}" destId="{1C0C4B4B-12CE-423B-B016-B899FB9B9B10}" srcOrd="1" destOrd="0" presId="urn:microsoft.com/office/officeart/2005/8/layout/cycle2"/>
    <dgm:cxn modelId="{3B74576D-0F03-4231-93E4-A7F2605C0504}" type="presOf" srcId="{0B943F36-EF49-45AE-B4C2-CAAE460ED63F}" destId="{9BD42119-920B-4401-9662-0363032BE7B2}" srcOrd="0" destOrd="0" presId="urn:microsoft.com/office/officeart/2005/8/layout/cycle2"/>
    <dgm:cxn modelId="{E5C21C40-3360-4B67-B49A-9E8201A2763F}" srcId="{D0AD2596-2EB4-4746-A007-D460F6DA7A1D}" destId="{0B943F36-EF49-45AE-B4C2-CAAE460ED63F}" srcOrd="4" destOrd="0" parTransId="{CF871002-D9A5-44F7-B7E4-DDC453D89283}" sibTransId="{BA26C926-0B3D-4293-A01D-13A5C345D041}"/>
    <dgm:cxn modelId="{714DF685-77F4-4B74-A406-DA8958BC6D1B}" type="presOf" srcId="{BA26C926-0B3D-4293-A01D-13A5C345D041}" destId="{CEE96712-3ECA-495D-896B-33748736BCBA}" srcOrd="1" destOrd="0" presId="urn:microsoft.com/office/officeart/2005/8/layout/cycle2"/>
    <dgm:cxn modelId="{C7D771D3-6F47-48BA-9B1F-0A1E51495C5A}" type="presOf" srcId="{86C5CCCD-CB8E-4ACF-AD02-2D614AECC543}" destId="{E02C9810-702E-4933-A9F6-72B28DEC7391}" srcOrd="0" destOrd="0" presId="urn:microsoft.com/office/officeart/2005/8/layout/cycle2"/>
    <dgm:cxn modelId="{B24DD9C4-018A-40C6-B3DE-9FEF8D074910}" srcId="{D0AD2596-2EB4-4746-A007-D460F6DA7A1D}" destId="{2934A2CC-5738-4CF0-947A-C0EB3524D8AD}" srcOrd="3" destOrd="0" parTransId="{D91BC3DB-8882-4107-BBA1-EC7980A90D52}" sibTransId="{6DB26F1A-B509-4B7F-B0CB-C7EC487A1755}"/>
    <dgm:cxn modelId="{4BEB6B66-9645-433D-8C14-59EF5CF8BCEE}" srcId="{D0AD2596-2EB4-4746-A007-D460F6DA7A1D}" destId="{21DB1209-5EBF-425E-8C91-1FD3C5C3DE4A}" srcOrd="1" destOrd="0" parTransId="{C6A0EEDB-5735-4BAA-9EB3-BBF6B533EEF0}" sibTransId="{86C5CCCD-CB8E-4ACF-AD02-2D614AECC543}"/>
    <dgm:cxn modelId="{EFD4C5A7-1807-423A-9F9B-19E050932430}" type="presOf" srcId="{21DB1209-5EBF-425E-8C91-1FD3C5C3DE4A}" destId="{CF934FA3-11D8-42FD-B041-49BC61D7E826}" srcOrd="0" destOrd="0" presId="urn:microsoft.com/office/officeart/2005/8/layout/cycle2"/>
    <dgm:cxn modelId="{450BDE45-B024-4721-8C65-5443C2394827}" type="presOf" srcId="{98B0271F-29E9-41AE-88BC-9D7D8D09356A}" destId="{241AF3C8-B95B-4D05-B8EC-2DEF2D560220}" srcOrd="0" destOrd="0" presId="urn:microsoft.com/office/officeart/2005/8/layout/cycle2"/>
    <dgm:cxn modelId="{419ADF31-BFF8-4C32-BD34-B2105CB01593}" type="presOf" srcId="{500F08C5-1B49-4817-93FA-146A0BE3FE6E}" destId="{B9FE1532-655B-4C43-953F-99CEA75388B7}" srcOrd="0" destOrd="0" presId="urn:microsoft.com/office/officeart/2005/8/layout/cycle2"/>
    <dgm:cxn modelId="{5EFE6C4E-FCE9-4705-9929-5674E933951D}" type="presOf" srcId="{6DB26F1A-B509-4B7F-B0CB-C7EC487A1755}" destId="{444F75A2-E49C-4643-8D1E-DD02EF40C43E}" srcOrd="1" destOrd="0" presId="urn:microsoft.com/office/officeart/2005/8/layout/cycle2"/>
    <dgm:cxn modelId="{C295DD58-E620-4E98-9874-0695BAB71729}" type="presOf" srcId="{500F08C5-1B49-4817-93FA-146A0BE3FE6E}" destId="{C915DC03-A2FC-4077-9F74-A2D4869FD220}" srcOrd="1" destOrd="0" presId="urn:microsoft.com/office/officeart/2005/8/layout/cycle2"/>
    <dgm:cxn modelId="{C15D2BAF-B311-47A6-9521-68B8AB3DACD0}" type="presOf" srcId="{6DB26F1A-B509-4B7F-B0CB-C7EC487A1755}" destId="{538B497C-47E5-45C7-887D-9C2C361ACDC4}" srcOrd="0" destOrd="0" presId="urn:microsoft.com/office/officeart/2005/8/layout/cycle2"/>
    <dgm:cxn modelId="{9374C02D-860A-40A6-9CA9-EDE30066D880}" srcId="{D0AD2596-2EB4-4746-A007-D460F6DA7A1D}" destId="{98B0271F-29E9-41AE-88BC-9D7D8D09356A}" srcOrd="2" destOrd="0" parTransId="{2EE1544D-883A-4588-943B-E45BE9609F47}" sibTransId="{A98E159A-9B27-4FDC-9E76-47F7F3AA9ABD}"/>
    <dgm:cxn modelId="{23F97BB6-A14C-45F6-804D-510B63F8C596}" type="presOf" srcId="{BA26C926-0B3D-4293-A01D-13A5C345D041}" destId="{B47CC3D9-5C94-4D94-8B43-C1A095F3549B}" srcOrd="0" destOrd="0" presId="urn:microsoft.com/office/officeart/2005/8/layout/cycle2"/>
    <dgm:cxn modelId="{DB7703F5-1E12-4234-BAEE-F1310C633D97}" type="presOf" srcId="{A98E159A-9B27-4FDC-9E76-47F7F3AA9ABD}" destId="{6036A144-AC55-4435-8BF8-F0397915FC32}" srcOrd="1" destOrd="0" presId="urn:microsoft.com/office/officeart/2005/8/layout/cycle2"/>
    <dgm:cxn modelId="{A11ECFBF-A5CE-4F09-98D7-26BC740993B0}" type="presOf" srcId="{2934A2CC-5738-4CF0-947A-C0EB3524D8AD}" destId="{B7FFEE42-51B8-4835-AE49-FC53C70043E1}" srcOrd="0" destOrd="0" presId="urn:microsoft.com/office/officeart/2005/8/layout/cycle2"/>
    <dgm:cxn modelId="{75234339-879D-4AF6-BAF7-103EE0773F88}" type="presOf" srcId="{A98E159A-9B27-4FDC-9E76-47F7F3AA9ABD}" destId="{FA6326EA-51F1-421B-A56D-4FCB008E1596}" srcOrd="0" destOrd="0" presId="urn:microsoft.com/office/officeart/2005/8/layout/cycle2"/>
    <dgm:cxn modelId="{0A08F2B3-EF05-4E3C-ADF3-DB3863A35B43}" type="presOf" srcId="{8FF742C2-DC45-42B7-8456-F9C257AEF789}" destId="{9DEF6C8B-5404-4AB9-9A4F-C2A963FA6BF9}" srcOrd="0" destOrd="0" presId="urn:microsoft.com/office/officeart/2005/8/layout/cycle2"/>
    <dgm:cxn modelId="{7B199B00-894E-4828-A233-DD7A840147AA}" type="presParOf" srcId="{6D25AC6D-631B-47CB-A68A-156A053DA822}" destId="{9DEF6C8B-5404-4AB9-9A4F-C2A963FA6BF9}" srcOrd="0" destOrd="0" presId="urn:microsoft.com/office/officeart/2005/8/layout/cycle2"/>
    <dgm:cxn modelId="{D13AC6E5-B7D0-4575-838F-3A1C5E124848}" type="presParOf" srcId="{6D25AC6D-631B-47CB-A68A-156A053DA822}" destId="{B9FE1532-655B-4C43-953F-99CEA75388B7}" srcOrd="1" destOrd="0" presId="urn:microsoft.com/office/officeart/2005/8/layout/cycle2"/>
    <dgm:cxn modelId="{DD9FAA3F-59D8-4ADA-9656-BFB7EC847544}" type="presParOf" srcId="{B9FE1532-655B-4C43-953F-99CEA75388B7}" destId="{C915DC03-A2FC-4077-9F74-A2D4869FD220}" srcOrd="0" destOrd="0" presId="urn:microsoft.com/office/officeart/2005/8/layout/cycle2"/>
    <dgm:cxn modelId="{7A3AC148-DF7A-4B56-A51D-BF0B59B7D9D9}" type="presParOf" srcId="{6D25AC6D-631B-47CB-A68A-156A053DA822}" destId="{CF934FA3-11D8-42FD-B041-49BC61D7E826}" srcOrd="2" destOrd="0" presId="urn:microsoft.com/office/officeart/2005/8/layout/cycle2"/>
    <dgm:cxn modelId="{3EEA11CD-5D8A-4133-8BFE-FA20F437356D}" type="presParOf" srcId="{6D25AC6D-631B-47CB-A68A-156A053DA822}" destId="{E02C9810-702E-4933-A9F6-72B28DEC7391}" srcOrd="3" destOrd="0" presId="urn:microsoft.com/office/officeart/2005/8/layout/cycle2"/>
    <dgm:cxn modelId="{1ACFA072-5C90-445F-98E7-83BDC6D6FE88}" type="presParOf" srcId="{E02C9810-702E-4933-A9F6-72B28DEC7391}" destId="{1C0C4B4B-12CE-423B-B016-B899FB9B9B10}" srcOrd="0" destOrd="0" presId="urn:microsoft.com/office/officeart/2005/8/layout/cycle2"/>
    <dgm:cxn modelId="{255702D3-2BE2-4D88-9215-52CA125BA7DD}" type="presParOf" srcId="{6D25AC6D-631B-47CB-A68A-156A053DA822}" destId="{241AF3C8-B95B-4D05-B8EC-2DEF2D560220}" srcOrd="4" destOrd="0" presId="urn:microsoft.com/office/officeart/2005/8/layout/cycle2"/>
    <dgm:cxn modelId="{06480AFF-60B2-4325-BDF0-160FDB60BD97}" type="presParOf" srcId="{6D25AC6D-631B-47CB-A68A-156A053DA822}" destId="{FA6326EA-51F1-421B-A56D-4FCB008E1596}" srcOrd="5" destOrd="0" presId="urn:microsoft.com/office/officeart/2005/8/layout/cycle2"/>
    <dgm:cxn modelId="{89E435E1-CFD2-4E25-A3D2-956C2EA6E129}" type="presParOf" srcId="{FA6326EA-51F1-421B-A56D-4FCB008E1596}" destId="{6036A144-AC55-4435-8BF8-F0397915FC32}" srcOrd="0" destOrd="0" presId="urn:microsoft.com/office/officeart/2005/8/layout/cycle2"/>
    <dgm:cxn modelId="{A55BA26E-FB3C-4C2D-AD95-10C83B60CE53}" type="presParOf" srcId="{6D25AC6D-631B-47CB-A68A-156A053DA822}" destId="{B7FFEE42-51B8-4835-AE49-FC53C70043E1}" srcOrd="6" destOrd="0" presId="urn:microsoft.com/office/officeart/2005/8/layout/cycle2"/>
    <dgm:cxn modelId="{9FBB3D89-7D75-4D42-A7A3-9651C8538D1B}" type="presParOf" srcId="{6D25AC6D-631B-47CB-A68A-156A053DA822}" destId="{538B497C-47E5-45C7-887D-9C2C361ACDC4}" srcOrd="7" destOrd="0" presId="urn:microsoft.com/office/officeart/2005/8/layout/cycle2"/>
    <dgm:cxn modelId="{CC9ADC40-F34D-44A2-A3C0-B69B34A66841}" type="presParOf" srcId="{538B497C-47E5-45C7-887D-9C2C361ACDC4}" destId="{444F75A2-E49C-4643-8D1E-DD02EF40C43E}" srcOrd="0" destOrd="0" presId="urn:microsoft.com/office/officeart/2005/8/layout/cycle2"/>
    <dgm:cxn modelId="{F41704E6-475C-4D7A-A492-76601495E200}" type="presParOf" srcId="{6D25AC6D-631B-47CB-A68A-156A053DA822}" destId="{9BD42119-920B-4401-9662-0363032BE7B2}" srcOrd="8" destOrd="0" presId="urn:microsoft.com/office/officeart/2005/8/layout/cycle2"/>
    <dgm:cxn modelId="{6810910E-42E0-4607-B2EE-CD08693A7B75}" type="presParOf" srcId="{6D25AC6D-631B-47CB-A68A-156A053DA822}" destId="{B47CC3D9-5C94-4D94-8B43-C1A095F3549B}" srcOrd="9" destOrd="0" presId="urn:microsoft.com/office/officeart/2005/8/layout/cycle2"/>
    <dgm:cxn modelId="{A88B1CCD-EAC5-4D19-A35D-69B494A93F06}" type="presParOf" srcId="{B47CC3D9-5C94-4D94-8B43-C1A095F3549B}" destId="{CEE96712-3ECA-495D-896B-33748736BCB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6A5C-4A95-46BD-AD10-9AEDF5908A70}" type="datetimeFigureOut">
              <a:rPr lang="fr-FR" smtClean="0"/>
              <a:t>07/07/2016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3473B-747E-488C-A0D4-A5A606E36B4D}" type="slidenum">
              <a:rPr lang="fr-FR" smtClean="0"/>
              <a:t>‹N°›</a:t>
            </a:fld>
            <a:endParaRPr lang="fr-FR"/>
          </a:p>
        </p:txBody>
      </p:sp>
    </p:spTree>
    <p:extLst>
      <p:ext uri="{BB962C8B-B14F-4D97-AF65-F5344CB8AC3E}">
        <p14:creationId xmlns:p14="http://schemas.microsoft.com/office/powerpoint/2010/main" val="377326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ducation.gouv.fr/pid25535/bulletin_officiel.html?cid_bo=8110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a:t>
            </a:fld>
            <a:endParaRPr lang="fr-FR"/>
          </a:p>
        </p:txBody>
      </p:sp>
    </p:spTree>
    <p:extLst>
      <p:ext uri="{BB962C8B-B14F-4D97-AF65-F5344CB8AC3E}">
        <p14:creationId xmlns:p14="http://schemas.microsoft.com/office/powerpoint/2010/main" val="17472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50"/>
            <a:ext cx="5894294" cy="4133850"/>
          </a:xfrm>
        </p:spPr>
        <p:txBody>
          <a:bodyPr/>
          <a:lstStyle/>
          <a:p>
            <a:r>
              <a:rPr lang="fr-FR" dirty="0">
                <a:latin typeface="Century Gothic" panose="020B0502020202020204" pitchFamily="34" charset="0"/>
              </a:rPr>
              <a:t>Le jeu est le «</a:t>
            </a:r>
            <a:r>
              <a:rPr lang="fr-FR" i="1" dirty="0">
                <a:latin typeface="Century Gothic" panose="020B0502020202020204" pitchFamily="34" charset="0"/>
              </a:rPr>
              <a:t> travail</a:t>
            </a:r>
            <a:r>
              <a:rPr lang="fr-FR" dirty="0">
                <a:latin typeface="Century Gothic" panose="020B0502020202020204" pitchFamily="34" charset="0"/>
              </a:rPr>
              <a:t> » naturel de l’enfant, il l’accompagne dans son désir de grandir. Il est essentiel à son évolution et à sa santé. </a:t>
            </a:r>
            <a:endParaRPr lang="fr-FR" dirty="0" smtClean="0">
              <a:latin typeface="Century Gothic" panose="020B0502020202020204" pitchFamily="34" charset="0"/>
            </a:endParaRPr>
          </a:p>
          <a:p>
            <a:r>
              <a:rPr lang="fr-FR" dirty="0" smtClean="0">
                <a:latin typeface="Century Gothic" panose="020B0502020202020204" pitchFamily="34" charset="0"/>
              </a:rPr>
              <a:t>Le </a:t>
            </a:r>
            <a:r>
              <a:rPr lang="fr-FR" dirty="0">
                <a:latin typeface="Century Gothic" panose="020B0502020202020204" pitchFamily="34" charset="0"/>
              </a:rPr>
              <a:t>jeu, l’action, sont pour </a:t>
            </a:r>
            <a:r>
              <a:rPr lang="fr-FR" dirty="0" smtClean="0">
                <a:latin typeface="Century Gothic" panose="020B0502020202020204" pitchFamily="34" charset="0"/>
              </a:rPr>
              <a:t>lui </a:t>
            </a:r>
            <a:r>
              <a:rPr lang="fr-FR" b="1" dirty="0" smtClean="0">
                <a:latin typeface="Century Gothic" panose="020B0502020202020204" pitchFamily="34" charset="0"/>
              </a:rPr>
              <a:t>des </a:t>
            </a:r>
            <a:r>
              <a:rPr lang="fr-FR" b="1" dirty="0">
                <a:latin typeface="Century Gothic" panose="020B0502020202020204" pitchFamily="34" charset="0"/>
              </a:rPr>
              <a:t>moyens</a:t>
            </a:r>
            <a:r>
              <a:rPr lang="fr-FR" dirty="0">
                <a:latin typeface="Century Gothic" panose="020B0502020202020204" pitchFamily="34" charset="0"/>
              </a:rPr>
              <a:t> de s’emparer du monde et d’apprendre. Le jeu soutiennent son développement global et sont des </a:t>
            </a:r>
            <a:r>
              <a:rPr lang="fr-FR" b="1" dirty="0">
                <a:latin typeface="Century Gothic" panose="020B0502020202020204" pitchFamily="34" charset="0"/>
              </a:rPr>
              <a:t>cadres </a:t>
            </a:r>
            <a:r>
              <a:rPr lang="fr-FR" b="1" dirty="0" smtClean="0">
                <a:latin typeface="Century Gothic" panose="020B0502020202020204" pitchFamily="34" charset="0"/>
              </a:rPr>
              <a:t>stables </a:t>
            </a:r>
            <a:r>
              <a:rPr lang="fr-FR" dirty="0" smtClean="0">
                <a:latin typeface="Century Gothic" panose="020B0502020202020204" pitchFamily="34" charset="0"/>
              </a:rPr>
              <a:t>pour </a:t>
            </a:r>
            <a:r>
              <a:rPr lang="fr-FR" dirty="0">
                <a:latin typeface="Century Gothic" panose="020B0502020202020204" pitchFamily="34" charset="0"/>
              </a:rPr>
              <a:t>réaliser des apprentissages.</a:t>
            </a:r>
          </a:p>
          <a:p>
            <a:r>
              <a:rPr lang="fr-FR" dirty="0">
                <a:latin typeface="Century Gothic" panose="020B0502020202020204" pitchFamily="34" charset="0"/>
              </a:rPr>
              <a:t>C’est en jouant que l’enfant </a:t>
            </a:r>
            <a:r>
              <a:rPr lang="fr-FR" b="1" dirty="0">
                <a:latin typeface="Century Gothic" panose="020B0502020202020204" pitchFamily="34" charset="0"/>
              </a:rPr>
              <a:t>ajuste et stabilise</a:t>
            </a:r>
            <a:r>
              <a:rPr lang="fr-FR" dirty="0">
                <a:latin typeface="Century Gothic" panose="020B0502020202020204" pitchFamily="34" charset="0"/>
              </a:rPr>
              <a:t> sa relation aux autres, aux objets. L’enfant qui joue est concentré sur ce qu’il fait, il recherche des stratégies, adapte ses gestes, ses attitudes, diversifie ses expériences, expérimente la gamme des sensations et des émotions, et construit sa pensée. Un enfant qui a « </a:t>
            </a:r>
            <a:r>
              <a:rPr lang="fr-FR" i="1" dirty="0">
                <a:latin typeface="Century Gothic" panose="020B0502020202020204" pitchFamily="34" charset="0"/>
              </a:rPr>
              <a:t>bien joué</a:t>
            </a:r>
            <a:r>
              <a:rPr lang="fr-FR" dirty="0">
                <a:latin typeface="Century Gothic" panose="020B0502020202020204" pitchFamily="34" charset="0"/>
              </a:rPr>
              <a:t> » pourra progresser vers des activités d’apprentissage plus exigeantes, puis vers le travail.</a:t>
            </a:r>
          </a:p>
          <a:p>
            <a:r>
              <a:rPr lang="fr-FR" b="1" dirty="0">
                <a:latin typeface="Century Gothic" panose="020B0502020202020204" pitchFamily="34" charset="0"/>
              </a:rPr>
              <a:t>Le jeu </a:t>
            </a:r>
            <a:r>
              <a:rPr lang="fr-FR" dirty="0">
                <a:latin typeface="Century Gothic" panose="020B0502020202020204" pitchFamily="34" charset="0"/>
              </a:rPr>
              <a:t>est l’activité spécifique de la période de la petite enfance. Qu’il soit cause ou conséquence, il est étroitement lié à l’évolution des compétences psychomotrices, intellectuelles, affectives, de créativité et de socialisation. Il</a:t>
            </a:r>
            <a:r>
              <a:rPr lang="fr-FR" b="1" dirty="0">
                <a:latin typeface="Century Gothic" panose="020B0502020202020204" pitchFamily="34" charset="0"/>
              </a:rPr>
              <a:t> </a:t>
            </a:r>
            <a:r>
              <a:rPr lang="fr-FR" dirty="0">
                <a:latin typeface="Century Gothic" panose="020B0502020202020204" pitchFamily="34" charset="0"/>
              </a:rPr>
              <a:t>est le point de départ de nombreuses situations d’apprentissage</a:t>
            </a:r>
            <a:r>
              <a:rPr lang="fr-FR" dirty="0" smtClean="0">
                <a:latin typeface="Century Gothic" panose="020B0502020202020204" pitchFamily="34" charset="0"/>
              </a:rPr>
              <a:t>.</a:t>
            </a:r>
          </a:p>
          <a:p>
            <a:r>
              <a:rPr lang="fr-FR" dirty="0" smtClean="0">
                <a:latin typeface="Century Gothic" panose="020B0502020202020204" pitchFamily="34" charset="0"/>
              </a:rPr>
              <a:t>Tous les types de jeux sont importants. Il ne faut pas négliger les jeux d’imitation et les jeux symboliques qui permettent à l’enfant de créer des scénarios…</a:t>
            </a:r>
          </a:p>
          <a:p>
            <a:endParaRPr lang="fr-FR" dirty="0" smtClean="0">
              <a:latin typeface="Century Gothic" panose="020B0502020202020204" pitchFamily="34" charset="0"/>
            </a:endParaRPr>
          </a:p>
          <a:p>
            <a:r>
              <a:rPr lang="fr-FR" dirty="0" smtClean="0">
                <a:latin typeface="Century Gothic" panose="020B0502020202020204" pitchFamily="34" charset="0"/>
              </a:rPr>
              <a:t>Donner des exemples concrets de jeux</a:t>
            </a:r>
            <a:r>
              <a:rPr lang="fr-FR" baseline="0" dirty="0" smtClean="0">
                <a:latin typeface="Century Gothic" panose="020B0502020202020204" pitchFamily="34" charset="0"/>
              </a:rPr>
              <a:t> et d’exploitations pédagogiques faites en classe par les enfants de l’école</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10</a:t>
            </a:fld>
            <a:endParaRPr lang="fr-FR"/>
          </a:p>
        </p:txBody>
      </p:sp>
    </p:spTree>
    <p:extLst>
      <p:ext uri="{BB962C8B-B14F-4D97-AF65-F5344CB8AC3E}">
        <p14:creationId xmlns:p14="http://schemas.microsoft.com/office/powerpoint/2010/main" val="254046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L’école maternelle  </a:t>
            </a:r>
            <a:r>
              <a:rPr lang="fr-FR" dirty="0">
                <a:latin typeface="Century Gothic" panose="020B0502020202020204" pitchFamily="34" charset="0"/>
              </a:rPr>
              <a:t>met en </a:t>
            </a:r>
            <a:r>
              <a:rPr lang="fr-FR" dirty="0" smtClean="0">
                <a:latin typeface="Century Gothic" panose="020B0502020202020204" pitchFamily="34" charset="0"/>
              </a:rPr>
              <a:t>place des </a:t>
            </a:r>
            <a:r>
              <a:rPr lang="fr-FR" dirty="0">
                <a:latin typeface="Century Gothic" panose="020B0502020202020204" pitchFamily="34" charset="0"/>
              </a:rPr>
              <a:t>situations d’apprentissage variées : jeu, résolution de problèmes, entraînements, etc. et les choisit selon les besoins du groupe classe et ceux de chaque enfant. </a:t>
            </a:r>
            <a:endParaRPr lang="fr-FR" dirty="0" smtClean="0">
              <a:latin typeface="Century Gothic" panose="020B0502020202020204" pitchFamily="34" charset="0"/>
            </a:endParaRPr>
          </a:p>
          <a:p>
            <a:r>
              <a:rPr lang="fr-FR" dirty="0">
                <a:latin typeface="Century Gothic" panose="020B0502020202020204" pitchFamily="34" charset="0"/>
              </a:rPr>
              <a:t>U</a:t>
            </a:r>
            <a:r>
              <a:rPr lang="fr-FR" dirty="0" smtClean="0">
                <a:latin typeface="Century Gothic" panose="020B0502020202020204" pitchFamily="34" charset="0"/>
              </a:rPr>
              <a:t>ne </a:t>
            </a:r>
            <a:r>
              <a:rPr lang="fr-FR" dirty="0">
                <a:latin typeface="Century Gothic" panose="020B0502020202020204" pitchFamily="34" charset="0"/>
              </a:rPr>
              <a:t>place importante </a:t>
            </a:r>
            <a:r>
              <a:rPr lang="fr-FR" dirty="0" smtClean="0">
                <a:latin typeface="Century Gothic" panose="020B0502020202020204" pitchFamily="34" charset="0"/>
              </a:rPr>
              <a:t>est donnée à </a:t>
            </a:r>
            <a:r>
              <a:rPr lang="fr-FR" dirty="0">
                <a:latin typeface="Century Gothic" panose="020B0502020202020204" pitchFamily="34" charset="0"/>
              </a:rPr>
              <a:t>l’observation et à l’imitation des autres enfants et des </a:t>
            </a:r>
            <a:r>
              <a:rPr lang="fr-FR" dirty="0" smtClean="0">
                <a:latin typeface="Century Gothic" panose="020B0502020202020204" pitchFamily="34" charset="0"/>
              </a:rPr>
              <a:t>adultes.</a:t>
            </a:r>
          </a:p>
          <a:p>
            <a:r>
              <a:rPr lang="fr-FR" b="1" dirty="0" smtClean="0">
                <a:latin typeface="Century Gothic" panose="020B0502020202020204" pitchFamily="34" charset="0"/>
              </a:rPr>
              <a:t>Dans </a:t>
            </a:r>
            <a:r>
              <a:rPr lang="fr-FR" b="1" dirty="0">
                <a:latin typeface="Century Gothic" panose="020B0502020202020204" pitchFamily="34" charset="0"/>
              </a:rPr>
              <a:t>tous les cas, les situations inscrites dans un vécu commun sont préférables aux exercices formels proposés sous forme de fiches. </a:t>
            </a: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11</a:t>
            </a:fld>
            <a:endParaRPr lang="fr-FR"/>
          </a:p>
        </p:txBody>
      </p:sp>
    </p:spTree>
    <p:extLst>
      <p:ext uri="{BB962C8B-B14F-4D97-AF65-F5344CB8AC3E}">
        <p14:creationId xmlns:p14="http://schemas.microsoft.com/office/powerpoint/2010/main" val="225136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9350"/>
            <a:ext cx="5486400" cy="3086100"/>
          </a:xfrm>
        </p:spPr>
      </p:sp>
      <p:sp>
        <p:nvSpPr>
          <p:cNvPr id="3" name="Espace réservé des commentaires 2"/>
          <p:cNvSpPr>
            <a:spLocks noGrp="1"/>
          </p:cNvSpPr>
          <p:nvPr>
            <p:ph type="body" idx="1"/>
          </p:nvPr>
        </p:nvSpPr>
        <p:spPr/>
        <p:txBody>
          <a:bodyPr/>
          <a:lstStyle/>
          <a:p>
            <a:endParaRPr lang="fr-FR" dirty="0">
              <a:latin typeface="Century Gothic" panose="020B0502020202020204" pitchFamily="34" charset="0"/>
            </a:endParaRPr>
          </a:p>
          <a:p>
            <a:r>
              <a:rPr lang="fr-FR" dirty="0">
                <a:latin typeface="Century Gothic" panose="020B0502020202020204" pitchFamily="34" charset="0"/>
              </a:rPr>
              <a:t>Le pôle du langage, avec le domaine « Mobiliser le langage dans toutes ses dimensions », réaffirme sa place primordiale à l’école maternelle comme </a:t>
            </a:r>
            <a:r>
              <a:rPr lang="fr-FR" b="1" dirty="0">
                <a:latin typeface="Century Gothic" panose="020B0502020202020204" pitchFamily="34" charset="0"/>
              </a:rPr>
              <a:t>condition essentielle de la réussite de toutes et de tous</a:t>
            </a:r>
            <a:r>
              <a:rPr lang="fr-FR" dirty="0">
                <a:latin typeface="Century Gothic" panose="020B0502020202020204" pitchFamily="34" charset="0"/>
              </a:rPr>
              <a:t>. La stimulation et la structuration du langage oral, l’entrée progressive dans la culture de l’écrit constituent des priorités de l’école </a:t>
            </a:r>
            <a:r>
              <a:rPr lang="fr-FR" dirty="0" smtClean="0">
                <a:latin typeface="Century Gothic" panose="020B0502020202020204" pitchFamily="34" charset="0"/>
              </a:rPr>
              <a:t>maternelle </a:t>
            </a:r>
            <a:r>
              <a:rPr lang="fr-FR" dirty="0">
                <a:latin typeface="Century Gothic" panose="020B0502020202020204" pitchFamily="34" charset="0"/>
              </a:rPr>
              <a:t>et concernent l’ensemble des domaines</a:t>
            </a:r>
            <a:r>
              <a:rPr lang="fr-FR" dirty="0" smtClean="0">
                <a:latin typeface="Century Gothic" panose="020B0502020202020204" pitchFamily="34" charset="0"/>
              </a:rPr>
              <a:t>.</a:t>
            </a:r>
          </a:p>
          <a:p>
            <a:endParaRPr lang="fr-FR" dirty="0">
              <a:latin typeface="Century Gothic" panose="020B0502020202020204" pitchFamily="34" charset="0"/>
            </a:endParaRPr>
          </a:p>
          <a:p>
            <a:r>
              <a:rPr lang="fr-FR" dirty="0">
                <a:latin typeface="Century Gothic" panose="020B0502020202020204" pitchFamily="34" charset="0"/>
              </a:rPr>
              <a:t>Une bonne acquisition du vocabulaire et de la syntaxe facilite l’entrée dans tous les apprentissages  : communication avec autrui, compréhension des consignes orales et écrites énoncés de problème…</a:t>
            </a:r>
          </a:p>
          <a:p>
            <a:endParaRPr lang="fr-FR" dirty="0" smtClean="0">
              <a:latin typeface="Century Gothic" panose="020B0502020202020204" pitchFamily="34" charset="0"/>
            </a:endParaRPr>
          </a:p>
          <a:p>
            <a:r>
              <a:rPr lang="fr-FR" b="1" dirty="0">
                <a:latin typeface="Century Gothic" panose="020B0502020202020204" pitchFamily="34" charset="0"/>
              </a:rPr>
              <a:t>le langage oral </a:t>
            </a:r>
            <a:r>
              <a:rPr lang="fr-FR" dirty="0">
                <a:latin typeface="Century Gothic" panose="020B0502020202020204" pitchFamily="34" charset="0"/>
              </a:rPr>
              <a:t>: utilisé dans les interactions, en production et en réception, il permet aux enfants de communiquer, de comprendre, d’apprendre et de réfléchir. C’est le moyen de découvrir les caractéristiques de la langue française et d’écouter d’autres langues parlées. </a:t>
            </a:r>
          </a:p>
          <a:p>
            <a:r>
              <a:rPr lang="fr-FR" b="1" dirty="0" smtClean="0">
                <a:latin typeface="Century Gothic" panose="020B0502020202020204" pitchFamily="34" charset="0"/>
              </a:rPr>
              <a:t>le </a:t>
            </a:r>
            <a:r>
              <a:rPr lang="fr-FR" b="1" dirty="0">
                <a:latin typeface="Century Gothic" panose="020B0502020202020204" pitchFamily="34" charset="0"/>
              </a:rPr>
              <a:t>langage écrit </a:t>
            </a:r>
            <a:r>
              <a:rPr lang="fr-FR" dirty="0">
                <a:latin typeface="Century Gothic" panose="020B0502020202020204" pitchFamily="34" charset="0"/>
              </a:rPr>
              <a:t>: présenté aux enfants progressivement jusqu’à ce qu’ils commencent à l’utiliser, il les habitue à une forme de communication dont ils découvriront les spécificités et le rôle pour garder trace, réfléchir, anticiper, s’adresser à un destinataire absent. Il prépare les enfants à l’apprentissage de l’écrire-lire au cycle 2. </a:t>
            </a: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12</a:t>
            </a:fld>
            <a:endParaRPr lang="fr-FR"/>
          </a:p>
        </p:txBody>
      </p:sp>
    </p:spTree>
    <p:extLst>
      <p:ext uri="{BB962C8B-B14F-4D97-AF65-F5344CB8AC3E}">
        <p14:creationId xmlns:p14="http://schemas.microsoft.com/office/powerpoint/2010/main" val="416919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Century Gothic" panose="020B0502020202020204" pitchFamily="34" charset="0"/>
              </a:rPr>
              <a:t>L'école maternelle est porteuse de valeurs et de principes garants de la vie en société. Elle pose les premiers jalons de la formation du citoyen qui se poursuivra tout au long de la scolarité. L’ensemble des adultes veille à ce que l’enfant bénéficie en toutes circonstances d'un traitement équitable. </a:t>
            </a:r>
            <a:endParaRPr lang="fr-FR" dirty="0" smtClean="0">
              <a:latin typeface="Century Gothic" panose="020B0502020202020204" pitchFamily="34" charset="0"/>
            </a:endParaRPr>
          </a:p>
          <a:p>
            <a:r>
              <a:rPr lang="fr-FR" dirty="0" smtClean="0">
                <a:latin typeface="Century Gothic" panose="020B0502020202020204" pitchFamily="34" charset="0"/>
              </a:rPr>
              <a:t>Au </a:t>
            </a:r>
            <a:r>
              <a:rPr lang="fr-FR" dirty="0">
                <a:latin typeface="Century Gothic" panose="020B0502020202020204" pitchFamily="34" charset="0"/>
              </a:rPr>
              <a:t>travers des situations qu’il propose, l’enseignant incite et encourage l’enfant à développer des essais personnels, prendre des initiatives, </a:t>
            </a:r>
            <a:r>
              <a:rPr lang="fr-FR" dirty="0" smtClean="0">
                <a:latin typeface="Century Gothic" panose="020B0502020202020204" pitchFamily="34" charset="0"/>
              </a:rPr>
              <a:t>apprendre </a:t>
            </a:r>
            <a:r>
              <a:rPr lang="fr-FR" dirty="0">
                <a:latin typeface="Century Gothic" panose="020B0502020202020204" pitchFamily="34" charset="0"/>
              </a:rPr>
              <a:t>progressivement à faire des choix</a:t>
            </a:r>
            <a:r>
              <a:rPr lang="fr-FR" dirty="0" smtClean="0">
                <a:latin typeface="Century Gothic" panose="020B0502020202020204" pitchFamily="34" charset="0"/>
              </a:rPr>
              <a:t>.</a:t>
            </a:r>
          </a:p>
          <a:p>
            <a:endParaRPr lang="fr-FR" dirty="0">
              <a:latin typeface="Century Gothic" panose="020B0502020202020204" pitchFamily="34" charset="0"/>
            </a:endParaRPr>
          </a:p>
          <a:p>
            <a:r>
              <a:rPr lang="fr-FR" dirty="0" smtClean="0">
                <a:latin typeface="Century Gothic" panose="020B0502020202020204" pitchFamily="34" charset="0"/>
              </a:rPr>
              <a:t>Des </a:t>
            </a:r>
            <a:r>
              <a:rPr lang="fr-FR" dirty="0">
                <a:latin typeface="Century Gothic" panose="020B0502020202020204" pitchFamily="34" charset="0"/>
              </a:rPr>
              <a:t>apprentissages : le respect de soi, l’attention aux autres et l'entraide, la coopération, le goût de l’effort, la persévérance. </a:t>
            </a:r>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13</a:t>
            </a:fld>
            <a:endParaRPr lang="fr-FR"/>
          </a:p>
        </p:txBody>
      </p:sp>
    </p:spTree>
    <p:extLst>
      <p:ext uri="{BB962C8B-B14F-4D97-AF65-F5344CB8AC3E}">
        <p14:creationId xmlns:p14="http://schemas.microsoft.com/office/powerpoint/2010/main" val="222634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Century Gothic" panose="020B0502020202020204" pitchFamily="34" charset="0"/>
              </a:rPr>
              <a:t>Les programmes organisent les enseignements en </a:t>
            </a:r>
            <a:r>
              <a:rPr lang="fr-FR" dirty="0" smtClean="0">
                <a:latin typeface="Century Gothic" panose="020B0502020202020204" pitchFamily="34" charset="0"/>
              </a:rPr>
              <a:t>5 domaines </a:t>
            </a:r>
            <a:r>
              <a:rPr lang="fr-FR" dirty="0">
                <a:latin typeface="Century Gothic" panose="020B0502020202020204" pitchFamily="34" charset="0"/>
              </a:rPr>
              <a:t>distincts mais cette distinction n’existe pas pour les enfants à l’école maternelle qui, au cours de leurs apprentissages, se mobilisent tout à la fois corporellement, affectivement et cognitivement</a:t>
            </a:r>
            <a:r>
              <a:rPr lang="fr-FR" dirty="0" smtClean="0">
                <a:latin typeface="Century Gothic" panose="020B0502020202020204" pitchFamily="34" charset="0"/>
              </a:rPr>
              <a:t>.</a:t>
            </a:r>
          </a:p>
          <a:p>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14</a:t>
            </a:fld>
            <a:endParaRPr lang="fr-FR"/>
          </a:p>
        </p:txBody>
      </p:sp>
      <p:sp>
        <p:nvSpPr>
          <p:cNvPr id="5" name="Rectangle 4"/>
          <p:cNvSpPr/>
          <p:nvPr/>
        </p:nvSpPr>
        <p:spPr>
          <a:xfrm>
            <a:off x="2372659" y="4081929"/>
            <a:ext cx="998070" cy="71718"/>
          </a:xfrm>
          <a:prstGeom prst="rect">
            <a:avLst/>
          </a:prstGeom>
          <a:solidFill>
            <a:srgbClr val="A5002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182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 </a:t>
            </a:r>
            <a:r>
              <a:rPr lang="fr-FR" dirty="0">
                <a:latin typeface="Century Gothic" panose="020B0502020202020204" pitchFamily="34" charset="0"/>
              </a:rPr>
              <a:t>L’évaluation </a:t>
            </a:r>
            <a:r>
              <a:rPr lang="fr-FR" dirty="0" smtClean="0">
                <a:latin typeface="Century Gothic" panose="020B0502020202020204" pitchFamily="34" charset="0"/>
              </a:rPr>
              <a:t>repose </a:t>
            </a:r>
            <a:r>
              <a:rPr lang="fr-FR" dirty="0">
                <a:latin typeface="Century Gothic" panose="020B0502020202020204" pitchFamily="34" charset="0"/>
              </a:rPr>
              <a:t>sur une observation attentive et une interprétation de ce que chaque enfant dit ou fait. </a:t>
            </a:r>
            <a:endParaRPr lang="fr-FR" dirty="0" smtClean="0">
              <a:latin typeface="Century Gothic" panose="020B0502020202020204" pitchFamily="34" charset="0"/>
            </a:endParaRPr>
          </a:p>
          <a:p>
            <a:r>
              <a:rPr lang="fr-FR" dirty="0" smtClean="0">
                <a:latin typeface="Century Gothic" panose="020B0502020202020204" pitchFamily="34" charset="0"/>
              </a:rPr>
              <a:t>Chaque </a:t>
            </a:r>
            <a:r>
              <a:rPr lang="fr-FR" dirty="0">
                <a:latin typeface="Century Gothic" panose="020B0502020202020204" pitchFamily="34" charset="0"/>
              </a:rPr>
              <a:t>enseignant s’attache à mettre en valeur, au-delà du résultat obtenu, </a:t>
            </a:r>
            <a:r>
              <a:rPr lang="fr-FR" b="1" dirty="0">
                <a:latin typeface="Century Gothic" panose="020B0502020202020204" pitchFamily="34" charset="0"/>
              </a:rPr>
              <a:t>le cheminement de l’enfant et les progrès qu’il fait par rapport à lui-même. </a:t>
            </a:r>
            <a:endParaRPr lang="fr-FR" b="1" dirty="0" smtClean="0">
              <a:latin typeface="Century Gothic" panose="020B0502020202020204" pitchFamily="34" charset="0"/>
            </a:endParaRPr>
          </a:p>
          <a:p>
            <a:r>
              <a:rPr lang="fr-FR" b="1" dirty="0" smtClean="0">
                <a:latin typeface="Century Gothic" panose="020B0502020202020204" pitchFamily="34" charset="0"/>
              </a:rPr>
              <a:t>Il </a:t>
            </a:r>
            <a:r>
              <a:rPr lang="fr-FR" b="1" dirty="0">
                <a:latin typeface="Century Gothic" panose="020B0502020202020204" pitchFamily="34" charset="0"/>
              </a:rPr>
              <a:t>permet à chacun d’identifier ses réussites, d’en garder des </a:t>
            </a:r>
            <a:r>
              <a:rPr lang="fr-FR" b="1" dirty="0" smtClean="0">
                <a:latin typeface="Century Gothic" panose="020B0502020202020204" pitchFamily="34" charset="0"/>
              </a:rPr>
              <a:t>traces dans le carnet de suivi des apprentissages, </a:t>
            </a:r>
            <a:r>
              <a:rPr lang="fr-FR" b="1" dirty="0">
                <a:latin typeface="Century Gothic" panose="020B0502020202020204" pitchFamily="34" charset="0"/>
              </a:rPr>
              <a:t>de percevoir leur évolution</a:t>
            </a:r>
            <a:r>
              <a:rPr lang="fr-FR" b="1" dirty="0" smtClean="0">
                <a:latin typeface="Century Gothic" panose="020B0502020202020204" pitchFamily="34" charset="0"/>
              </a:rPr>
              <a:t>.</a:t>
            </a:r>
          </a:p>
          <a:p>
            <a:r>
              <a:rPr lang="fr-FR" dirty="0" smtClean="0">
                <a:latin typeface="Century Gothic" panose="020B0502020202020204" pitchFamily="34" charset="0"/>
              </a:rPr>
              <a:t> </a:t>
            </a:r>
            <a:r>
              <a:rPr lang="fr-FR" dirty="0">
                <a:latin typeface="Century Gothic" panose="020B0502020202020204" pitchFamily="34" charset="0"/>
              </a:rPr>
              <a:t>Il est attentif à ce que l’enfant peut faire seul, avec son soutien (ce que l’enfant réalise alors anticipe souvent sur ce qu’il fera seul dans un avenir proche) ou avec celui des autres enfants</a:t>
            </a:r>
            <a:r>
              <a:rPr lang="fr-FR" dirty="0" smtClean="0">
                <a:latin typeface="Century Gothic" panose="020B0502020202020204" pitchFamily="34" charset="0"/>
              </a:rPr>
              <a:t>.</a:t>
            </a:r>
          </a:p>
          <a:p>
            <a:endParaRPr lang="fr-FR" dirty="0" smtClean="0">
              <a:latin typeface="Century Gothic" panose="020B0502020202020204" pitchFamily="34" charset="0"/>
            </a:endParaRPr>
          </a:p>
          <a:p>
            <a:r>
              <a:rPr lang="fr-FR" dirty="0" smtClean="0">
                <a:latin typeface="Century Gothic" panose="020B0502020202020204" pitchFamily="34" charset="0"/>
              </a:rPr>
              <a:t> </a:t>
            </a:r>
            <a:r>
              <a:rPr lang="fr-FR" dirty="0">
                <a:latin typeface="Century Gothic" panose="020B0502020202020204" pitchFamily="34" charset="0"/>
              </a:rPr>
              <a:t>Il tient compte des différences d’âge et de maturité au sein d’une même classe. </a:t>
            </a:r>
            <a:endParaRPr lang="fr-FR" dirty="0" smtClean="0">
              <a:latin typeface="Century Gothic" panose="020B0502020202020204" pitchFamily="34" charset="0"/>
            </a:endParaRPr>
          </a:p>
          <a:p>
            <a:endParaRPr lang="fr-FR" dirty="0">
              <a:latin typeface="Century Gothic" panose="020B0502020202020204" pitchFamily="34" charset="0"/>
            </a:endParaRPr>
          </a:p>
          <a:p>
            <a:r>
              <a:rPr lang="fr-FR" dirty="0" smtClean="0">
                <a:latin typeface="Century Gothic" panose="020B0502020202020204" pitchFamily="34" charset="0"/>
              </a:rPr>
              <a:t>Adaptée </a:t>
            </a:r>
            <a:r>
              <a:rPr lang="fr-FR" dirty="0">
                <a:latin typeface="Century Gothic" panose="020B0502020202020204" pitchFamily="34" charset="0"/>
              </a:rPr>
              <a:t>aux spécificités de l’école maternelle, l’évaluation est mise en œuvre selon des modalités définies au sein de </a:t>
            </a:r>
            <a:r>
              <a:rPr lang="fr-FR" dirty="0" smtClean="0">
                <a:latin typeface="Century Gothic" panose="020B0502020202020204" pitchFamily="34" charset="0"/>
              </a:rPr>
              <a:t>l’école</a:t>
            </a:r>
            <a:r>
              <a:rPr lang="fr-FR" dirty="0">
                <a:latin typeface="Century Gothic" panose="020B0502020202020204" pitchFamily="34" charset="0"/>
              </a:rPr>
              <a:t> </a:t>
            </a:r>
            <a:r>
              <a:rPr lang="fr-FR" dirty="0" smtClean="0">
                <a:latin typeface="Century Gothic" panose="020B0502020202020204" pitchFamily="34" charset="0"/>
              </a:rPr>
              <a:t>: les expliciter</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15</a:t>
            </a:fld>
            <a:endParaRPr lang="fr-FR"/>
          </a:p>
        </p:txBody>
      </p:sp>
    </p:spTree>
    <p:extLst>
      <p:ext uri="{BB962C8B-B14F-4D97-AF65-F5344CB8AC3E}">
        <p14:creationId xmlns:p14="http://schemas.microsoft.com/office/powerpoint/2010/main" val="10568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La synthèse des acquis est remplie une seule fois en fin de GS par les enseignants de maternelle. Les parents en prennent connaissance et la retournent à l’école pour qu’elle soit transmise aux enseignants de cycle 2.</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16</a:t>
            </a:fld>
            <a:endParaRPr lang="fr-FR"/>
          </a:p>
        </p:txBody>
      </p:sp>
    </p:spTree>
    <p:extLst>
      <p:ext uri="{BB962C8B-B14F-4D97-AF65-F5344CB8AC3E}">
        <p14:creationId xmlns:p14="http://schemas.microsoft.com/office/powerpoint/2010/main" val="15820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17</a:t>
            </a:fld>
            <a:endParaRPr lang="fr-FR"/>
          </a:p>
        </p:txBody>
      </p:sp>
    </p:spTree>
    <p:extLst>
      <p:ext uri="{BB962C8B-B14F-4D97-AF65-F5344CB8AC3E}">
        <p14:creationId xmlns:p14="http://schemas.microsoft.com/office/powerpoint/2010/main" val="346789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Cette diapositive  n’est </a:t>
            </a:r>
            <a:r>
              <a:rPr lang="fr-FR" baseline="0" dirty="0" smtClean="0">
                <a:latin typeface="Century Gothic" panose="020B0502020202020204" pitchFamily="34" charset="0"/>
              </a:rPr>
              <a:t> pas prioritaire mais nous l’avons insérée par souci d’harmonisation avec les diaporamas du cycle 2et 3, et pour faciliter le lien avec certains  projets d’établissement.</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18</a:t>
            </a:fld>
            <a:endParaRPr lang="fr-FR"/>
          </a:p>
        </p:txBody>
      </p:sp>
    </p:spTree>
    <p:extLst>
      <p:ext uri="{BB962C8B-B14F-4D97-AF65-F5344CB8AC3E}">
        <p14:creationId xmlns:p14="http://schemas.microsoft.com/office/powerpoint/2010/main" val="187839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Présenter :</a:t>
            </a:r>
          </a:p>
          <a:p>
            <a:pPr marL="171450" indent="-171450">
              <a:buFontTx/>
              <a:buChar char="-"/>
            </a:pPr>
            <a:r>
              <a:rPr lang="fr-FR" dirty="0" smtClean="0">
                <a:latin typeface="Century Gothic" panose="020B0502020202020204" pitchFamily="34" charset="0"/>
              </a:rPr>
              <a:t>les actions prévues dans l’année de grande section pour aménager les continuités entre la GS et le CP,</a:t>
            </a:r>
          </a:p>
          <a:p>
            <a:pPr marL="171450" indent="-171450">
              <a:buFontTx/>
              <a:buChar char="-"/>
            </a:pPr>
            <a:r>
              <a:rPr lang="fr-FR" dirty="0" smtClean="0">
                <a:latin typeface="Century Gothic" panose="020B0502020202020204" pitchFamily="34" charset="0"/>
              </a:rPr>
              <a:t>…</a:t>
            </a:r>
          </a:p>
          <a:p>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19</a:t>
            </a:fld>
            <a:endParaRPr lang="fr-FR"/>
          </a:p>
        </p:txBody>
      </p:sp>
    </p:spTree>
    <p:extLst>
      <p:ext uri="{BB962C8B-B14F-4D97-AF65-F5344CB8AC3E}">
        <p14:creationId xmlns:p14="http://schemas.microsoft.com/office/powerpoint/2010/main" val="38639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Le cycle 1 garde son nom, cycle des apprentissages premiers puisqu’il se situe en début de parcours et est chargé de la mise en place des apprentissages de base sur lesquels s’appuieront les autres cycles.</a:t>
            </a:r>
          </a:p>
          <a:p>
            <a:r>
              <a:rPr lang="fr-FR" b="1" dirty="0" smtClean="0">
                <a:latin typeface="Century Gothic" panose="020B0502020202020204" pitchFamily="34" charset="0"/>
              </a:rPr>
              <a:t>« Organisée </a:t>
            </a:r>
            <a:r>
              <a:rPr lang="fr-FR" b="1" dirty="0">
                <a:latin typeface="Century Gothic" panose="020B0502020202020204" pitchFamily="34" charset="0"/>
              </a:rPr>
              <a:t>en un cycle unique, l'école maternelle est la première étape pour garantir la réussite de tous les élèves au sein d'une école juste pour tous et exigeante pour </a:t>
            </a:r>
            <a:r>
              <a:rPr lang="fr-FR" b="1" dirty="0" smtClean="0">
                <a:latin typeface="Century Gothic" panose="020B0502020202020204" pitchFamily="34" charset="0"/>
              </a:rPr>
              <a:t>chacun »</a:t>
            </a:r>
          </a:p>
          <a:p>
            <a:endParaRPr lang="fr-FR" b="1" dirty="0">
              <a:latin typeface="Century Gothic" panose="020B0502020202020204" pitchFamily="34" charset="0"/>
            </a:endParaRPr>
          </a:p>
          <a:p>
            <a:r>
              <a:rPr lang="fr-FR" dirty="0">
                <a:latin typeface="Century Gothic" panose="020B0502020202020204" pitchFamily="34" charset="0"/>
              </a:rPr>
              <a:t>La loi d'orientation et de programmation pour la refondation de l'école de la République pose le principe d'une redéfinition des missions de l'école maternelle et de la </a:t>
            </a:r>
            <a:r>
              <a:rPr lang="fr-FR" b="1" dirty="0">
                <a:latin typeface="Century Gothic" panose="020B0502020202020204" pitchFamily="34" charset="0"/>
              </a:rPr>
              <a:t>création d'un cycle unique </a:t>
            </a:r>
            <a:r>
              <a:rPr lang="fr-FR" dirty="0">
                <a:latin typeface="Century Gothic" panose="020B0502020202020204" pitchFamily="34" charset="0"/>
              </a:rPr>
              <a:t>(petite section, moyenne section et grande section). Il ne s'agit pas de refermer l'école maternelle sur elle‐même, mais de lui permettre de préparer progressivement les enfants aux apprentissages fondamentaux dispensés à l'école élémentaire. </a:t>
            </a:r>
            <a:endParaRPr lang="fr-FR" b="1"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2</a:t>
            </a:fld>
            <a:endParaRPr lang="fr-FR"/>
          </a:p>
        </p:txBody>
      </p:sp>
    </p:spTree>
    <p:extLst>
      <p:ext uri="{BB962C8B-B14F-4D97-AF65-F5344CB8AC3E}">
        <p14:creationId xmlns:p14="http://schemas.microsoft.com/office/powerpoint/2010/main" val="342399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20</a:t>
            </a:fld>
            <a:endParaRPr lang="fr-FR"/>
          </a:p>
        </p:txBody>
      </p:sp>
    </p:spTree>
    <p:extLst>
      <p:ext uri="{BB962C8B-B14F-4D97-AF65-F5344CB8AC3E}">
        <p14:creationId xmlns:p14="http://schemas.microsoft.com/office/powerpoint/2010/main" val="57248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058863"/>
            <a:ext cx="5486400" cy="3086100"/>
          </a:xfrm>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Le cycle 1 couvre généralement trois années mais sa durée dépend de l’âge d’entrée à l’école de l’enfant :</a:t>
            </a:r>
          </a:p>
          <a:p>
            <a:endParaRPr lang="fr-FR" dirty="0">
              <a:latin typeface="Century Gothic" panose="020B0502020202020204" pitchFamily="34" charset="0"/>
            </a:endParaRPr>
          </a:p>
          <a:p>
            <a:r>
              <a:rPr lang="fr-FR" dirty="0" smtClean="0">
                <a:latin typeface="Century Gothic" panose="020B0502020202020204" pitchFamily="34" charset="0"/>
              </a:rPr>
              <a:t>Un enfant qui rentre à 2 ans fait 4 années de maternelle</a:t>
            </a:r>
          </a:p>
          <a:p>
            <a:r>
              <a:rPr lang="fr-FR" dirty="0" smtClean="0">
                <a:latin typeface="Century Gothic" panose="020B0502020202020204" pitchFamily="34" charset="0"/>
              </a:rPr>
              <a:t>Un enfant qui rentre à 3 ans</a:t>
            </a:r>
            <a:r>
              <a:rPr lang="fr-FR" baseline="0" dirty="0" smtClean="0">
                <a:latin typeface="Century Gothic" panose="020B0502020202020204" pitchFamily="34" charset="0"/>
              </a:rPr>
              <a:t> fait 3 années de maternelle…</a:t>
            </a:r>
          </a:p>
          <a:p>
            <a:endParaRPr lang="fr-FR" dirty="0">
              <a:latin typeface="Century Gothic" panose="020B0502020202020204" pitchFamily="34" charset="0"/>
            </a:endParaRPr>
          </a:p>
          <a:p>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3</a:t>
            </a:fld>
            <a:endParaRPr lang="fr-FR"/>
          </a:p>
        </p:txBody>
      </p:sp>
    </p:spTree>
    <p:extLst>
      <p:ext uri="{BB962C8B-B14F-4D97-AF65-F5344CB8AC3E}">
        <p14:creationId xmlns:p14="http://schemas.microsoft.com/office/powerpoint/2010/main" val="262227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22729" y="4400550"/>
            <a:ext cx="6394823" cy="3600450"/>
          </a:xfrm>
        </p:spPr>
        <p:txBody>
          <a:bodyPr/>
          <a:lstStyle/>
          <a:p>
            <a:r>
              <a:rPr lang="fr-FR" dirty="0" smtClean="0">
                <a:latin typeface="Century Gothic" panose="020B0502020202020204" pitchFamily="34" charset="0"/>
              </a:rPr>
              <a:t>Une particularité dans notre système éducatif  français : l’instruction  en France n’est obligatoire qu’à partir de  6 ans,</a:t>
            </a:r>
            <a:r>
              <a:rPr lang="fr-FR" baseline="0" dirty="0" smtClean="0">
                <a:latin typeface="Century Gothic" panose="020B0502020202020204" pitchFamily="34" charset="0"/>
              </a:rPr>
              <a:t> la scolarité à l’école maternelle est donc facultative.</a:t>
            </a:r>
          </a:p>
          <a:p>
            <a:r>
              <a:rPr lang="fr-FR" baseline="0" dirty="0" smtClean="0">
                <a:latin typeface="Century Gothic" panose="020B0502020202020204" pitchFamily="34" charset="0"/>
              </a:rPr>
              <a:t>Si </a:t>
            </a:r>
            <a:r>
              <a:rPr lang="fr-FR" sz="1200" b="0" i="0" kern="1200" dirty="0" smtClean="0">
                <a:solidFill>
                  <a:schemeClr val="tx1"/>
                </a:solidFill>
                <a:effectLst/>
                <a:latin typeface="Century Gothic" panose="020B0502020202020204" pitchFamily="34" charset="0"/>
              </a:rPr>
              <a:t>L'école maternelle n'est pas obligatoire, </a:t>
            </a:r>
            <a:r>
              <a:rPr lang="fr-FR" sz="1000" b="0" i="0" kern="1200" dirty="0" smtClean="0">
                <a:solidFill>
                  <a:schemeClr val="tx1"/>
                </a:solidFill>
                <a:effectLst/>
                <a:latin typeface="Century Gothic" panose="020B0502020202020204" pitchFamily="34" charset="0"/>
              </a:rPr>
              <a:t>puisque d'un point de vue légal, l'obligation scolaire ne commence qu'à l'âge de six ans, avec l'entrée au cours préparatoire</a:t>
            </a:r>
            <a:r>
              <a:rPr lang="fr-FR" sz="1200" b="0" i="0" kern="1200" dirty="0" smtClean="0">
                <a:solidFill>
                  <a:schemeClr val="tx1"/>
                </a:solidFill>
                <a:effectLst/>
                <a:latin typeface="Century Gothic" panose="020B0502020202020204" pitchFamily="34" charset="0"/>
              </a:rPr>
              <a:t>, en revanche  l’inscription implique de devoirs  et le respect du règlement intérieur de l’école : dès lors qu'un enfant est inscrit dans une école,  « </a:t>
            </a:r>
            <a:r>
              <a:rPr lang="fr-FR" sz="1200" b="1" i="0" kern="1200" dirty="0" smtClean="0">
                <a:solidFill>
                  <a:schemeClr val="tx1"/>
                </a:solidFill>
                <a:effectLst/>
                <a:latin typeface="Century Gothic" panose="020B0502020202020204" pitchFamily="34" charset="0"/>
              </a:rPr>
              <a:t>il est tenu d'y être présent, qu'il relève ou non de l'obligation scolaire</a:t>
            </a:r>
            <a:r>
              <a:rPr lang="fr-FR" sz="1200" b="0" i="0" kern="1200" dirty="0" smtClean="0">
                <a:solidFill>
                  <a:schemeClr val="tx1"/>
                </a:solidFill>
                <a:effectLst/>
                <a:latin typeface="Century Gothic" panose="020B0502020202020204" pitchFamily="34" charset="0"/>
              </a:rPr>
              <a:t>. </a:t>
            </a:r>
            <a:r>
              <a:rPr lang="fr-FR" sz="1200" b="1" i="0" kern="1200" dirty="0" smtClean="0">
                <a:solidFill>
                  <a:schemeClr val="tx1"/>
                </a:solidFill>
                <a:effectLst/>
                <a:latin typeface="Century Gothic" panose="020B0502020202020204" pitchFamily="34" charset="0"/>
              </a:rPr>
              <a:t>L'inscription à l'école maternelle implique l'engagement, pour la famille, d'une fréquentation régulière indispensable pour le développement de la personnalité de l'enfant et pour le préparer à devenir élève.</a:t>
            </a:r>
            <a:r>
              <a:rPr lang="fr-FR" sz="1200" b="0" i="0" kern="1200" dirty="0" smtClean="0">
                <a:solidFill>
                  <a:schemeClr val="tx1"/>
                </a:solidFill>
                <a:effectLst/>
                <a:latin typeface="Century Gothic" panose="020B0502020202020204" pitchFamily="34" charset="0"/>
              </a:rPr>
              <a:t> (</a:t>
            </a:r>
            <a:r>
              <a:rPr lang="fr-FR" sz="1200" b="0" i="0" u="none" strike="noStrike" kern="1200" dirty="0" smtClean="0">
                <a:solidFill>
                  <a:schemeClr val="tx1"/>
                </a:solidFill>
                <a:effectLst/>
                <a:latin typeface="Century Gothic" panose="020B0502020202020204" pitchFamily="34" charset="0"/>
                <a:hlinkClick r:id="rId3"/>
              </a:rPr>
              <a:t>circulaire n° 2014-088 du 9-7-2014</a:t>
            </a:r>
            <a:r>
              <a:rPr lang="fr-FR" sz="1200" b="0" i="0" kern="1200" dirty="0" smtClean="0">
                <a:solidFill>
                  <a:schemeClr val="tx1"/>
                </a:solidFill>
                <a:effectLst/>
                <a:latin typeface="Century Gothic" panose="020B0502020202020204" pitchFamily="34" charset="0"/>
              </a:rPr>
              <a:t>) »</a:t>
            </a:r>
          </a:p>
          <a:p>
            <a:r>
              <a:rPr lang="fr-FR" dirty="0">
                <a:latin typeface="Century Gothic" panose="020B0502020202020204" pitchFamily="34" charset="0"/>
              </a:rPr>
              <a:t>La fréquentation peut être progressive en pré-petite section et début de petite section mais devra tout en respectant les besoins de l’enfant tendre vers une </a:t>
            </a:r>
          </a:p>
          <a:p>
            <a:r>
              <a:rPr lang="fr-FR" i="1" dirty="0"/>
              <a:t>« La scolarisation pleine et entière (principes de progressivité et régularité) de tout enfant inscrit sera recherchée. Si les horaires d’entrée et de sortie peuvent être assouplis, un temps significatif de présence doit être recherché quotidiennement et négocié avec les parents qui s’engagent à le respecter.» (dossier Relations IEN-CE1)</a:t>
            </a:r>
            <a:endParaRPr lang="fr-FR" dirty="0"/>
          </a:p>
          <a:p>
            <a:endParaRPr lang="fr-FR" baseline="0" dirty="0" smtClean="0">
              <a:latin typeface="Century Gothic" panose="020B0502020202020204" pitchFamily="34" charset="0"/>
            </a:endParaRPr>
          </a:p>
          <a:p>
            <a:r>
              <a:rPr lang="fr-FR" sz="1200" b="0" i="0" kern="1200" dirty="0" smtClean="0">
                <a:solidFill>
                  <a:schemeClr val="tx1"/>
                </a:solidFill>
                <a:effectLst/>
                <a:latin typeface="Century Gothic" panose="020B0502020202020204" pitchFamily="34" charset="0"/>
              </a:rPr>
              <a:t>Pour rappel : « Depuis la loi Jules Ferry du 28 mars 1882, </a:t>
            </a:r>
            <a:r>
              <a:rPr lang="fr-FR" sz="1200" b="1" i="0" kern="1200" dirty="0" smtClean="0">
                <a:solidFill>
                  <a:schemeClr val="tx1"/>
                </a:solidFill>
                <a:effectLst/>
                <a:latin typeface="Century Gothic" panose="020B0502020202020204" pitchFamily="34" charset="0"/>
              </a:rPr>
              <a:t>l'instruction est obligatoire</a:t>
            </a:r>
            <a:r>
              <a:rPr lang="fr-FR" sz="1200" b="0" i="0" kern="1200" dirty="0" smtClean="0">
                <a:solidFill>
                  <a:schemeClr val="tx1"/>
                </a:solidFill>
                <a:effectLst/>
                <a:latin typeface="Century Gothic" panose="020B0502020202020204" pitchFamily="34" charset="0"/>
              </a:rPr>
              <a:t>. Cette obligation s'applique à partir de 6 ans, pour tous les enfants français ou étrangers résidant en France.</a:t>
            </a:r>
            <a:r>
              <a:rPr lang="fr-FR" dirty="0" smtClean="0">
                <a:latin typeface="Century Gothic" panose="020B0502020202020204" pitchFamily="34" charset="0"/>
              </a:rPr>
              <a:t/>
            </a:r>
            <a:br>
              <a:rPr lang="fr-FR" dirty="0" smtClean="0">
                <a:latin typeface="Century Gothic" panose="020B0502020202020204" pitchFamily="34" charset="0"/>
              </a:rPr>
            </a:br>
            <a:r>
              <a:rPr lang="fr-FR" sz="1200" b="0" i="0" kern="1200" dirty="0" smtClean="0">
                <a:solidFill>
                  <a:schemeClr val="tx1"/>
                </a:solidFill>
                <a:effectLst/>
                <a:latin typeface="Century Gothic" panose="020B0502020202020204" pitchFamily="34" charset="0"/>
              </a:rPr>
              <a:t>À l'origine, la scolarisation était obligatoire jusqu'à l'âge de 13 ans, puis 14 ans à partir de la loi du 9 août 1936. Depuis l'ordonnance n°59-45 du 6 janvier 1959, elle a été prolongée jusqu'à l'âge de 16 ans révolus."</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4</a:t>
            </a:fld>
            <a:endParaRPr lang="fr-FR"/>
          </a:p>
        </p:txBody>
      </p:sp>
    </p:spTree>
    <p:extLst>
      <p:ext uri="{BB962C8B-B14F-4D97-AF65-F5344CB8AC3E}">
        <p14:creationId xmlns:p14="http://schemas.microsoft.com/office/powerpoint/2010/main" val="97994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t>
            </a:r>
            <a:r>
              <a:rPr lang="fr-FR" b="1" dirty="0" smtClean="0">
                <a:latin typeface="Century Gothic" panose="020B0502020202020204" pitchFamily="34" charset="0"/>
              </a:rPr>
              <a:t> La </a:t>
            </a:r>
            <a:r>
              <a:rPr lang="fr-FR" b="1" dirty="0">
                <a:latin typeface="Century Gothic" panose="020B0502020202020204" pitchFamily="34" charset="0"/>
              </a:rPr>
              <a:t>mission </a:t>
            </a:r>
            <a:r>
              <a:rPr lang="fr-FR" b="1" dirty="0" smtClean="0">
                <a:latin typeface="Century Gothic" panose="020B0502020202020204" pitchFamily="34" charset="0"/>
              </a:rPr>
              <a:t>principale de l’école maternelle  </a:t>
            </a:r>
            <a:r>
              <a:rPr lang="fr-FR" b="1" dirty="0">
                <a:latin typeface="Century Gothic" panose="020B0502020202020204" pitchFamily="34" charset="0"/>
              </a:rPr>
              <a:t>est de donner envie aux enfants d’aller à l’école pour apprendre, affirmer et épanouir leur personnalité. </a:t>
            </a:r>
            <a:endParaRPr lang="fr-FR" b="1" dirty="0" smtClean="0">
              <a:latin typeface="Century Gothic" panose="020B0502020202020204" pitchFamily="34" charset="0"/>
            </a:endParaRPr>
          </a:p>
          <a:p>
            <a:r>
              <a:rPr lang="fr-FR" b="1" dirty="0" smtClean="0">
                <a:latin typeface="Century Gothic" panose="020B0502020202020204" pitchFamily="34" charset="0"/>
              </a:rPr>
              <a:t>Ce </a:t>
            </a:r>
            <a:r>
              <a:rPr lang="fr-FR" b="1" dirty="0">
                <a:latin typeface="Century Gothic" panose="020B0502020202020204" pitchFamily="34" charset="0"/>
              </a:rPr>
              <a:t>temps de scolarité, bien que non obligatoire, établit les fondements éducatifs et pédagogiques sur lesquels s’appuient et se développent les futurs apprentissages des élèves pour l’ensemble </a:t>
            </a:r>
            <a:r>
              <a:rPr lang="fr-FR" b="1" dirty="0" smtClean="0">
                <a:latin typeface="Century Gothic" panose="020B0502020202020204" pitchFamily="34" charset="0"/>
              </a:rPr>
              <a:t>de </a:t>
            </a:r>
            <a:r>
              <a:rPr lang="fr-FR" b="1" dirty="0">
                <a:latin typeface="Century Gothic" panose="020B0502020202020204" pitchFamily="34" charset="0"/>
              </a:rPr>
              <a:t>leur scolarité. </a:t>
            </a:r>
            <a:r>
              <a:rPr lang="fr-FR" b="1" dirty="0" smtClean="0">
                <a:latin typeface="Century Gothic" panose="020B0502020202020204" pitchFamily="34" charset="0"/>
              </a:rPr>
              <a:t>»</a:t>
            </a:r>
          </a:p>
          <a:p>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5</a:t>
            </a:fld>
            <a:endParaRPr lang="fr-FR"/>
          </a:p>
        </p:txBody>
      </p:sp>
    </p:spTree>
    <p:extLst>
      <p:ext uri="{BB962C8B-B14F-4D97-AF65-F5344CB8AC3E}">
        <p14:creationId xmlns:p14="http://schemas.microsoft.com/office/powerpoint/2010/main" val="189316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dirty="0" smtClean="0">
                <a:latin typeface="Century Gothic" panose="020B0502020202020204" pitchFamily="34" charset="0"/>
              </a:rPr>
              <a:t>L’école maternelle est une </a:t>
            </a:r>
            <a:r>
              <a:rPr lang="fr-FR" b="1" dirty="0" smtClean="0">
                <a:latin typeface="Century Gothic" panose="020B0502020202020204" pitchFamily="34" charset="0"/>
              </a:rPr>
              <a:t>école bienveillante </a:t>
            </a:r>
            <a:r>
              <a:rPr lang="fr-FR" dirty="0" smtClean="0">
                <a:latin typeface="Century Gothic" panose="020B0502020202020204" pitchFamily="34" charset="0"/>
              </a:rPr>
              <a:t>plus encore que les étapes ultérieures du parcours scolaire.</a:t>
            </a:r>
          </a:p>
          <a:p>
            <a:r>
              <a:rPr lang="fr-FR" dirty="0" smtClean="0">
                <a:latin typeface="Century Gothic" panose="020B0502020202020204" pitchFamily="34" charset="0"/>
              </a:rPr>
              <a:t>Elle s’appuie sur un principe fondamental : tous les enfants sont capables d’apprendre et de progresser. En manifestant sa confiance à l’égard de chaque enfant, l’école maternelle l’engage à avoir confiance dans son propre pouvoir d’agir et de penser, dans sa capacité à apprendre et réussir sa scolarité et au-delà. »</a:t>
            </a:r>
          </a:p>
          <a:p>
            <a:endParaRPr lang="fr-FR" dirty="0">
              <a:latin typeface="Century Gothic" panose="020B0502020202020204" pitchFamily="34" charset="0"/>
            </a:endParaRPr>
          </a:p>
          <a:p>
            <a:r>
              <a:rPr lang="fr-FR" dirty="0">
                <a:latin typeface="Century Gothic" panose="020B0502020202020204" pitchFamily="34" charset="0"/>
              </a:rPr>
              <a:t>C</a:t>
            </a:r>
            <a:r>
              <a:rPr lang="fr-FR" dirty="0" smtClean="0">
                <a:latin typeface="Century Gothic" panose="020B0502020202020204" pitchFamily="34" charset="0"/>
              </a:rPr>
              <a:t>haque </a:t>
            </a:r>
            <a:r>
              <a:rPr lang="fr-FR" dirty="0">
                <a:latin typeface="Century Gothic" panose="020B0502020202020204" pitchFamily="34" charset="0"/>
              </a:rPr>
              <a:t>enfant </a:t>
            </a:r>
            <a:r>
              <a:rPr lang="fr-FR" dirty="0" smtClean="0">
                <a:latin typeface="Century Gothic" panose="020B0502020202020204" pitchFamily="34" charset="0"/>
              </a:rPr>
              <a:t>est considérée comme une </a:t>
            </a:r>
            <a:r>
              <a:rPr lang="fr-FR" dirty="0">
                <a:latin typeface="Century Gothic" panose="020B0502020202020204" pitchFamily="34" charset="0"/>
              </a:rPr>
              <a:t>personne en devenir et un interlocuteur à part entière, quel que soit son âge</a:t>
            </a:r>
          </a:p>
          <a:p>
            <a:r>
              <a:rPr lang="fr-FR" dirty="0" smtClean="0">
                <a:latin typeface="Century Gothic" panose="020B0502020202020204" pitchFamily="34" charset="0"/>
              </a:rPr>
              <a:t>Les </a:t>
            </a:r>
            <a:r>
              <a:rPr lang="fr-FR" dirty="0">
                <a:latin typeface="Century Gothic" panose="020B0502020202020204" pitchFamily="34" charset="0"/>
              </a:rPr>
              <a:t>différences entre enfants qui peuvent se manifester avec une importance particulière dans les premières années de leur </a:t>
            </a:r>
            <a:r>
              <a:rPr lang="fr-FR" dirty="0" smtClean="0">
                <a:latin typeface="Century Gothic" panose="020B0502020202020204" pitchFamily="34" charset="0"/>
              </a:rPr>
              <a:t>vie sont prises en compte dans la perspective d’aider chacun à grandir, et à développer ses compétences à son rythme. </a:t>
            </a:r>
          </a:p>
          <a:p>
            <a:r>
              <a:rPr lang="fr-FR" dirty="0" smtClean="0">
                <a:latin typeface="Century Gothic" panose="020B0502020202020204" pitchFamily="34" charset="0"/>
              </a:rPr>
              <a:t>Les enseignants </a:t>
            </a:r>
            <a:r>
              <a:rPr lang="fr-FR" dirty="0">
                <a:latin typeface="Century Gothic" panose="020B0502020202020204" pitchFamily="34" charset="0"/>
              </a:rPr>
              <a:t>identifient avec précision les besoins de chacun et prennent en compte les propositions des enfants. Ils stimulent leur activité, </a:t>
            </a:r>
            <a:r>
              <a:rPr lang="fr-FR" b="1" dirty="0">
                <a:latin typeface="Century Gothic" panose="020B0502020202020204" pitchFamily="34" charset="0"/>
              </a:rPr>
              <a:t>sans brûler les étapes, et donnent à tous les enfants un temps suffisant. </a:t>
            </a:r>
          </a:p>
          <a:p>
            <a:endParaRPr lang="fr-FR" b="1" dirty="0" smtClean="0">
              <a:latin typeface="Century Gothic" panose="020B0502020202020204" pitchFamily="34" charset="0"/>
            </a:endParaRPr>
          </a:p>
          <a:p>
            <a:r>
              <a:rPr lang="fr-FR" dirty="0" smtClean="0">
                <a:latin typeface="Century Gothic" panose="020B0502020202020204" pitchFamily="34" charset="0"/>
              </a:rPr>
              <a:t>Aussi, au fil des années de maternelle, dans un souci de prévention de difficultés potentielles, les enseignants </a:t>
            </a:r>
            <a:r>
              <a:rPr lang="fr-FR" dirty="0">
                <a:latin typeface="Century Gothic" panose="020B0502020202020204" pitchFamily="34" charset="0"/>
              </a:rPr>
              <a:t>de l’école </a:t>
            </a:r>
            <a:r>
              <a:rPr lang="fr-FR" dirty="0" smtClean="0">
                <a:latin typeface="Century Gothic" panose="020B0502020202020204" pitchFamily="34" charset="0"/>
              </a:rPr>
              <a:t>maternelle peuvent être amenés à proposer aux familles de consulter un orthophoniste, psychologue, psychomotricien, médecin de PMI, .</a:t>
            </a:r>
          </a:p>
          <a:p>
            <a:endParaRPr lang="fr-FR" dirty="0">
              <a:latin typeface="Century Gothic" panose="020B0502020202020204" pitchFamily="34" charset="0"/>
            </a:endParaRPr>
          </a:p>
          <a:p>
            <a:endParaRPr lang="fr-FR" dirty="0" smtClean="0">
              <a:latin typeface="Century Gothic" panose="020B0502020202020204" pitchFamily="34" charset="0"/>
            </a:endParaRPr>
          </a:p>
          <a:p>
            <a:r>
              <a:rPr lang="fr-FR" dirty="0" smtClean="0">
                <a:latin typeface="Century Gothic" panose="020B0502020202020204" pitchFamily="34" charset="0"/>
              </a:rPr>
              <a:t> </a:t>
            </a:r>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6</a:t>
            </a:fld>
            <a:endParaRPr lang="fr-FR"/>
          </a:p>
        </p:txBody>
      </p:sp>
    </p:spTree>
    <p:extLst>
      <p:ext uri="{BB962C8B-B14F-4D97-AF65-F5344CB8AC3E}">
        <p14:creationId xmlns:p14="http://schemas.microsoft.com/office/powerpoint/2010/main" val="231156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50938"/>
            <a:ext cx="5486400" cy="3086100"/>
          </a:xfrm>
        </p:spPr>
      </p:sp>
      <p:sp>
        <p:nvSpPr>
          <p:cNvPr id="3" name="Espace réservé des commentaires 2"/>
          <p:cNvSpPr>
            <a:spLocks noGrp="1"/>
          </p:cNvSpPr>
          <p:nvPr>
            <p:ph type="body" idx="1"/>
          </p:nvPr>
        </p:nvSpPr>
        <p:spPr>
          <a:xfrm>
            <a:off x="488575" y="4237038"/>
            <a:ext cx="6193119" cy="3600450"/>
          </a:xfrm>
        </p:spPr>
        <p:txBody>
          <a:bodyPr/>
          <a:lstStyle/>
          <a:p>
            <a:pPr lvl="0"/>
            <a:r>
              <a:rPr lang="nl-NL" dirty="0" smtClean="0">
                <a:latin typeface="Century Gothic" panose="020B0502020202020204" pitchFamily="34" charset="0"/>
              </a:rPr>
              <a:t>Le </a:t>
            </a:r>
            <a:r>
              <a:rPr lang="nl-NL" dirty="0">
                <a:latin typeface="Century Gothic" panose="020B0502020202020204" pitchFamily="34" charset="0"/>
              </a:rPr>
              <a:t>C1 a </a:t>
            </a:r>
            <a:r>
              <a:rPr lang="nl-NL" b="1" dirty="0" err="1">
                <a:latin typeface="Century Gothic" panose="020B0502020202020204" pitchFamily="34" charset="0"/>
              </a:rPr>
              <a:t>une</a:t>
            </a:r>
            <a:r>
              <a:rPr lang="nl-NL" b="1" dirty="0">
                <a:latin typeface="Century Gothic" panose="020B0502020202020204" pitchFamily="34" charset="0"/>
              </a:rPr>
              <a:t> </a:t>
            </a:r>
            <a:r>
              <a:rPr lang="nl-NL" b="1" dirty="0" err="1">
                <a:latin typeface="Century Gothic" panose="020B0502020202020204" pitchFamily="34" charset="0"/>
              </a:rPr>
              <a:t>identité</a:t>
            </a:r>
            <a:r>
              <a:rPr lang="nl-NL" b="1" dirty="0">
                <a:latin typeface="Century Gothic" panose="020B0502020202020204" pitchFamily="34" charset="0"/>
              </a:rPr>
              <a:t> </a:t>
            </a:r>
            <a:r>
              <a:rPr lang="nl-NL" b="1" dirty="0" err="1">
                <a:latin typeface="Century Gothic" panose="020B0502020202020204" pitchFamily="34" charset="0"/>
              </a:rPr>
              <a:t>propre</a:t>
            </a:r>
            <a:r>
              <a:rPr lang="nl-NL" dirty="0">
                <a:latin typeface="Century Gothic" panose="020B0502020202020204" pitchFamily="34" charset="0"/>
              </a:rPr>
              <a:t> </a:t>
            </a:r>
            <a:r>
              <a:rPr lang="nl-NL" dirty="0" err="1">
                <a:latin typeface="Century Gothic" panose="020B0502020202020204" pitchFamily="34" charset="0"/>
              </a:rPr>
              <a:t>centrée</a:t>
            </a:r>
            <a:r>
              <a:rPr lang="nl-NL" dirty="0">
                <a:latin typeface="Century Gothic" panose="020B0502020202020204" pitchFamily="34" charset="0"/>
              </a:rPr>
              <a:t> </a:t>
            </a:r>
            <a:r>
              <a:rPr lang="nl-NL" dirty="0" err="1">
                <a:latin typeface="Century Gothic" panose="020B0502020202020204" pitchFamily="34" charset="0"/>
              </a:rPr>
              <a:t>sur</a:t>
            </a:r>
            <a:r>
              <a:rPr lang="nl-NL" dirty="0">
                <a:latin typeface="Century Gothic" panose="020B0502020202020204" pitchFamily="34" charset="0"/>
              </a:rPr>
              <a:t> </a:t>
            </a:r>
            <a:r>
              <a:rPr lang="nl-NL" dirty="0" err="1">
                <a:latin typeface="Century Gothic" panose="020B0502020202020204" pitchFamily="34" charset="0"/>
              </a:rPr>
              <a:t>le</a:t>
            </a:r>
            <a:r>
              <a:rPr lang="nl-NL" dirty="0">
                <a:latin typeface="Century Gothic" panose="020B0502020202020204" pitchFamily="34" charset="0"/>
              </a:rPr>
              <a:t> </a:t>
            </a:r>
            <a:r>
              <a:rPr lang="nl-NL" dirty="0" err="1">
                <a:latin typeface="Century Gothic" panose="020B0502020202020204" pitchFamily="34" charset="0"/>
              </a:rPr>
              <a:t>développement</a:t>
            </a:r>
            <a:r>
              <a:rPr lang="nl-NL" dirty="0">
                <a:latin typeface="Century Gothic" panose="020B0502020202020204" pitchFamily="34" charset="0"/>
              </a:rPr>
              <a:t> </a:t>
            </a:r>
            <a:r>
              <a:rPr lang="nl-NL" dirty="0" err="1">
                <a:latin typeface="Century Gothic" panose="020B0502020202020204" pitchFamily="34" charset="0"/>
              </a:rPr>
              <a:t>affectif</a:t>
            </a:r>
            <a:r>
              <a:rPr lang="nl-NL" dirty="0">
                <a:latin typeface="Century Gothic" panose="020B0502020202020204" pitchFamily="34" charset="0"/>
              </a:rPr>
              <a:t>, </a:t>
            </a:r>
            <a:r>
              <a:rPr lang="nl-NL" dirty="0" err="1">
                <a:latin typeface="Century Gothic" panose="020B0502020202020204" pitchFamily="34" charset="0"/>
              </a:rPr>
              <a:t>social</a:t>
            </a:r>
            <a:r>
              <a:rPr lang="nl-NL" dirty="0">
                <a:latin typeface="Century Gothic" panose="020B0502020202020204" pitchFamily="34" charset="0"/>
              </a:rPr>
              <a:t>, sensoriel, </a:t>
            </a:r>
            <a:r>
              <a:rPr lang="nl-NL" dirty="0" err="1">
                <a:latin typeface="Century Gothic" panose="020B0502020202020204" pitchFamily="34" charset="0"/>
              </a:rPr>
              <a:t>moteur</a:t>
            </a:r>
            <a:r>
              <a:rPr lang="nl-NL" dirty="0">
                <a:latin typeface="Century Gothic" panose="020B0502020202020204" pitchFamily="34" charset="0"/>
              </a:rPr>
              <a:t> et </a:t>
            </a:r>
            <a:r>
              <a:rPr lang="nl-NL" dirty="0" err="1">
                <a:latin typeface="Century Gothic" panose="020B0502020202020204" pitchFamily="34" charset="0"/>
              </a:rPr>
              <a:t>cognitif</a:t>
            </a:r>
            <a:r>
              <a:rPr lang="nl-NL" dirty="0">
                <a:latin typeface="Century Gothic" panose="020B0502020202020204" pitchFamily="34" charset="0"/>
              </a:rPr>
              <a:t> de </a:t>
            </a:r>
            <a:r>
              <a:rPr lang="nl-NL" dirty="0" err="1">
                <a:latin typeface="Century Gothic" panose="020B0502020202020204" pitchFamily="34" charset="0"/>
              </a:rPr>
              <a:t>l’enfant</a:t>
            </a:r>
            <a:endParaRPr lang="fr-FR" dirty="0">
              <a:latin typeface="Century Gothic" panose="020B0502020202020204" pitchFamily="34" charset="0"/>
            </a:endParaRPr>
          </a:p>
          <a:p>
            <a:r>
              <a:rPr lang="nl-NL" b="1" dirty="0"/>
              <a:t> </a:t>
            </a:r>
            <a:r>
              <a:rPr lang="fr-FR" b="1" dirty="0" smtClean="0">
                <a:latin typeface="Century Gothic" panose="020B0502020202020204" pitchFamily="34" charset="0"/>
              </a:rPr>
              <a:t>Besoins </a:t>
            </a:r>
            <a:r>
              <a:rPr lang="fr-FR" b="1" dirty="0">
                <a:latin typeface="Century Gothic" panose="020B0502020202020204" pitchFamily="34" charset="0"/>
              </a:rPr>
              <a:t>physiologiques </a:t>
            </a:r>
            <a:r>
              <a:rPr lang="fr-FR" dirty="0">
                <a:latin typeface="Century Gothic" panose="020B0502020202020204" pitchFamily="34" charset="0"/>
              </a:rPr>
              <a:t>• Propreté • Alimentation • Repos • Sécurité • Confort (un enfant qui a chaud, froid, soif, faim, a des vêtements mal choisis ou mal attachés ne sera pas disponible pour les activités d’apprentissage</a:t>
            </a:r>
            <a:r>
              <a:rPr lang="fr-FR" dirty="0" smtClean="0">
                <a:latin typeface="Century Gothic" panose="020B0502020202020204" pitchFamily="34" charset="0"/>
              </a:rPr>
              <a:t>)</a:t>
            </a:r>
          </a:p>
          <a:p>
            <a:r>
              <a:rPr lang="fr-FR" dirty="0" smtClean="0">
                <a:latin typeface="Century Gothic" panose="020B0502020202020204" pitchFamily="34" charset="0"/>
              </a:rPr>
              <a:t> </a:t>
            </a:r>
            <a:r>
              <a:rPr lang="fr-FR" b="1" dirty="0">
                <a:latin typeface="Century Gothic" panose="020B0502020202020204" pitchFamily="34" charset="0"/>
              </a:rPr>
              <a:t>Besoins </a:t>
            </a:r>
            <a:r>
              <a:rPr lang="fr-FR" b="1" dirty="0" smtClean="0">
                <a:latin typeface="Century Gothic" panose="020B0502020202020204" pitchFamily="34" charset="0"/>
              </a:rPr>
              <a:t>affectifs: </a:t>
            </a:r>
            <a:r>
              <a:rPr lang="fr-FR" dirty="0">
                <a:latin typeface="Century Gothic" panose="020B0502020202020204" pitchFamily="34" charset="0"/>
              </a:rPr>
              <a:t>Climat de la classe. Il est primordial. La relation individuelle avec les adultes et les relations avec les autres enfants sont à la base de toute la vie dans la salle de classe. </a:t>
            </a:r>
            <a:r>
              <a:rPr lang="fr-FR" dirty="0" smtClean="0">
                <a:latin typeface="Century Gothic" panose="020B0502020202020204" pitchFamily="34" charset="0"/>
              </a:rPr>
              <a:t> Jeux </a:t>
            </a:r>
            <a:r>
              <a:rPr lang="fr-FR" dirty="0">
                <a:latin typeface="Century Gothic" panose="020B0502020202020204" pitchFamily="34" charset="0"/>
              </a:rPr>
              <a:t>ayant une forte charge émotionnelle: poupées, téléphone, ours en peluche, dinette et cuisine </a:t>
            </a:r>
            <a:endParaRPr lang="fr-FR" dirty="0" smtClean="0">
              <a:latin typeface="Century Gothic" panose="020B0502020202020204" pitchFamily="34" charset="0"/>
            </a:endParaRPr>
          </a:p>
          <a:p>
            <a:r>
              <a:rPr lang="fr-FR" b="1" dirty="0">
                <a:latin typeface="Century Gothic" panose="020B0502020202020204" pitchFamily="34" charset="0"/>
              </a:rPr>
              <a:t>Besoin de socialisation </a:t>
            </a:r>
            <a:r>
              <a:rPr lang="fr-FR" dirty="0">
                <a:latin typeface="Century Gothic" panose="020B0502020202020204" pitchFamily="34" charset="0"/>
              </a:rPr>
              <a:t>• Jeux avec les règles • Jeux de société </a:t>
            </a:r>
            <a:r>
              <a:rPr lang="fr-FR" dirty="0" smtClean="0">
                <a:latin typeface="Century Gothic" panose="020B0502020202020204" pitchFamily="34" charset="0"/>
              </a:rPr>
              <a:t> </a:t>
            </a:r>
            <a:r>
              <a:rPr lang="fr-FR" dirty="0">
                <a:latin typeface="Century Gothic" panose="020B0502020202020204" pitchFamily="34" charset="0"/>
              </a:rPr>
              <a:t>• Ateliers de groupe • Aider les enfants à se faire des amis dans la </a:t>
            </a:r>
            <a:r>
              <a:rPr lang="fr-FR" dirty="0" smtClean="0">
                <a:latin typeface="Century Gothic" panose="020B0502020202020204" pitchFamily="34" charset="0"/>
              </a:rPr>
              <a:t>classe, à attendre son tour</a:t>
            </a:r>
          </a:p>
          <a:p>
            <a:r>
              <a:rPr lang="fr-FR" b="1" dirty="0" smtClean="0">
                <a:latin typeface="Century Gothic" panose="020B0502020202020204" pitchFamily="34" charset="0"/>
              </a:rPr>
              <a:t>Besoins moteurs </a:t>
            </a:r>
            <a:r>
              <a:rPr lang="fr-FR" dirty="0">
                <a:latin typeface="Century Gothic" panose="020B0502020202020204" pitchFamily="34" charset="0"/>
              </a:rPr>
              <a:t>• </a:t>
            </a:r>
            <a:r>
              <a:rPr lang="fr-FR" dirty="0" smtClean="0">
                <a:latin typeface="Century Gothic" panose="020B0502020202020204" pitchFamily="34" charset="0"/>
              </a:rPr>
              <a:t>Alternance activités en classe et Activités </a:t>
            </a:r>
            <a:r>
              <a:rPr lang="fr-FR" dirty="0">
                <a:latin typeface="Century Gothic" panose="020B0502020202020204" pitchFamily="34" charset="0"/>
              </a:rPr>
              <a:t>de plein air • Rondes • Jeux • l'évolution et le mouvement avec la musique • Activités sportives Besoin de plaisir et de jeu • Coins aménagés pour jeux </a:t>
            </a:r>
            <a:r>
              <a:rPr lang="fr-FR" dirty="0" smtClean="0">
                <a:latin typeface="Century Gothic" panose="020B0502020202020204" pitchFamily="34" charset="0"/>
              </a:rPr>
              <a:t>d’imitation et </a:t>
            </a:r>
            <a:r>
              <a:rPr lang="fr-FR" dirty="0">
                <a:latin typeface="Century Gothic" panose="020B0502020202020204" pitchFamily="34" charset="0"/>
              </a:rPr>
              <a:t>de construction • </a:t>
            </a:r>
            <a:r>
              <a:rPr lang="fr-FR" dirty="0" smtClean="0">
                <a:latin typeface="Century Gothic" panose="020B0502020202020204" pitchFamily="34" charset="0"/>
              </a:rPr>
              <a:t>Motricité fine : Le </a:t>
            </a:r>
            <a:r>
              <a:rPr lang="fr-FR" dirty="0">
                <a:latin typeface="Century Gothic" panose="020B0502020202020204" pitchFamily="34" charset="0"/>
              </a:rPr>
              <a:t>sable et </a:t>
            </a:r>
            <a:r>
              <a:rPr lang="fr-FR" dirty="0" smtClean="0">
                <a:latin typeface="Century Gothic" panose="020B0502020202020204" pitchFamily="34" charset="0"/>
              </a:rPr>
              <a:t>l'eau</a:t>
            </a:r>
            <a:r>
              <a:rPr lang="fr-FR" dirty="0">
                <a:latin typeface="Century Gothic" panose="020B0502020202020204" pitchFamily="34" charset="0"/>
              </a:rPr>
              <a:t> </a:t>
            </a:r>
            <a:r>
              <a:rPr lang="fr-FR" dirty="0" smtClean="0">
                <a:latin typeface="Century Gothic" panose="020B0502020202020204" pitchFamily="34" charset="0"/>
              </a:rPr>
              <a:t>pour les transvasements, de manipuler</a:t>
            </a:r>
          </a:p>
          <a:p>
            <a:r>
              <a:rPr lang="fr-FR" dirty="0" smtClean="0">
                <a:latin typeface="Century Gothic" panose="020B0502020202020204" pitchFamily="34" charset="0"/>
              </a:rPr>
              <a:t> </a:t>
            </a:r>
            <a:r>
              <a:rPr lang="fr-FR" b="1" dirty="0">
                <a:latin typeface="Century Gothic" panose="020B0502020202020204" pitchFamily="34" charset="0"/>
              </a:rPr>
              <a:t>Besoin de calme </a:t>
            </a:r>
            <a:r>
              <a:rPr lang="fr-FR" dirty="0">
                <a:latin typeface="Century Gothic" panose="020B0502020202020204" pitchFamily="34" charset="0"/>
              </a:rPr>
              <a:t>• Jeux individuels • Repos et calme pour se relaxer et être seul. • Livres et coin bibliothèque avec des coussins et des tapis </a:t>
            </a:r>
            <a:r>
              <a:rPr lang="fr-FR" dirty="0" smtClean="0">
                <a:latin typeface="Century Gothic" panose="020B0502020202020204" pitchFamily="34" charset="0"/>
              </a:rPr>
              <a:t>groupe </a:t>
            </a:r>
            <a:r>
              <a:rPr lang="fr-FR" dirty="0">
                <a:latin typeface="Century Gothic" panose="020B0502020202020204" pitchFamily="34" charset="0"/>
              </a:rPr>
              <a:t>• </a:t>
            </a:r>
            <a:r>
              <a:rPr lang="fr-FR" dirty="0" smtClean="0">
                <a:latin typeface="Century Gothic" panose="020B0502020202020204" pitchFamily="34" charset="0"/>
              </a:rPr>
              <a:t>Ai</a:t>
            </a:r>
          </a:p>
          <a:p>
            <a:r>
              <a:rPr lang="fr-FR" dirty="0" smtClean="0">
                <a:latin typeface="Century Gothic" panose="020B0502020202020204" pitchFamily="34" charset="0"/>
              </a:rPr>
              <a:t>Besoin </a:t>
            </a:r>
            <a:r>
              <a:rPr lang="fr-FR" dirty="0">
                <a:latin typeface="Century Gothic" panose="020B0502020202020204" pitchFamily="34" charset="0"/>
              </a:rPr>
              <a:t>d'autonomie • Contrer la dépendance à l'adulte (l’enfant s’habille seul et décide lui-même des vêtements qu'il doit porter, alimentation ...) • l'indépendance de pensée • Choix des jeux, des amis, le matériel à utiliser ... </a:t>
            </a:r>
            <a:r>
              <a:rPr lang="fr-FR" b="1" dirty="0" smtClean="0">
                <a:latin typeface="Century Gothic" panose="020B0502020202020204" pitchFamily="34" charset="0"/>
              </a:rPr>
              <a:t>Besoins cognitifs </a:t>
            </a:r>
            <a:r>
              <a:rPr lang="fr-FR" dirty="0" smtClean="0">
                <a:latin typeface="Century Gothic" panose="020B0502020202020204" pitchFamily="34" charset="0"/>
              </a:rPr>
              <a:t>: Nécessité </a:t>
            </a:r>
            <a:r>
              <a:rPr lang="fr-FR" dirty="0">
                <a:latin typeface="Century Gothic" panose="020B0502020202020204" pitchFamily="34" charset="0"/>
              </a:rPr>
              <a:t>d'expression et de communication L'enfant a besoin de la langue orale pour entrer en relation avec les autres, pour apprendre, penser et construire ses savoirs. </a:t>
            </a:r>
            <a:r>
              <a:rPr lang="fr-FR" dirty="0" smtClean="0">
                <a:latin typeface="Century Gothic" panose="020B0502020202020204" pitchFamily="34" charset="0"/>
              </a:rPr>
              <a:t>Besoin de découvrir et d’apprendre de nouvelles choses</a:t>
            </a:r>
            <a:endParaRPr lang="fr-FR" dirty="0">
              <a:latin typeface="Century Gothic" panose="020B0502020202020204" pitchFamily="34" charset="0"/>
            </a:endParaRPr>
          </a:p>
          <a:p>
            <a:endParaRPr lang="fr-FR"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7</a:t>
            </a:fld>
            <a:endParaRPr lang="fr-FR"/>
          </a:p>
        </p:txBody>
      </p:sp>
    </p:spTree>
    <p:extLst>
      <p:ext uri="{BB962C8B-B14F-4D97-AF65-F5344CB8AC3E}">
        <p14:creationId xmlns:p14="http://schemas.microsoft.com/office/powerpoint/2010/main" val="75913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1125538"/>
            <a:ext cx="5486400" cy="3086100"/>
          </a:xfrm>
        </p:spPr>
      </p:sp>
      <p:sp>
        <p:nvSpPr>
          <p:cNvPr id="3" name="Espace réservé des commentaires 2"/>
          <p:cNvSpPr>
            <a:spLocks noGrp="1"/>
          </p:cNvSpPr>
          <p:nvPr>
            <p:ph type="body" idx="1"/>
          </p:nvPr>
        </p:nvSpPr>
        <p:spPr/>
        <p:txBody>
          <a:bodyPr/>
          <a:lstStyle/>
          <a:p>
            <a:r>
              <a:rPr lang="fr-FR" dirty="0" smtClean="0">
                <a:latin typeface="Century Gothic" panose="020B0502020202020204" pitchFamily="34" charset="0"/>
              </a:rPr>
              <a:t>« L’enfant </a:t>
            </a:r>
            <a:r>
              <a:rPr lang="fr-FR" dirty="0">
                <a:latin typeface="Century Gothic" panose="020B0502020202020204" pitchFamily="34" charset="0"/>
              </a:rPr>
              <a:t>est avant tout un corps, des sens et des </a:t>
            </a:r>
            <a:r>
              <a:rPr lang="fr-FR" dirty="0" smtClean="0">
                <a:latin typeface="Century Gothic" panose="020B0502020202020204" pitchFamily="34" charset="0"/>
              </a:rPr>
              <a:t>émotions. » </a:t>
            </a:r>
            <a:r>
              <a:rPr lang="fr-FR" dirty="0">
                <a:latin typeface="Century Gothic" panose="020B0502020202020204" pitchFamily="34" charset="0"/>
              </a:rPr>
              <a:t>Il agit, il touche et manipule, il utilise tous ses sens pour expérimenter, il a besoin de mouvement, il a besoin de jouer avec des objets, des matières, avec l’environnement, avec d’autres pour grandir et apprendre</a:t>
            </a:r>
          </a:p>
        </p:txBody>
      </p:sp>
      <p:sp>
        <p:nvSpPr>
          <p:cNvPr id="4" name="Espace réservé du numéro de diapositive 3"/>
          <p:cNvSpPr>
            <a:spLocks noGrp="1"/>
          </p:cNvSpPr>
          <p:nvPr>
            <p:ph type="sldNum" sz="quarter" idx="10"/>
          </p:nvPr>
        </p:nvSpPr>
        <p:spPr/>
        <p:txBody>
          <a:bodyPr/>
          <a:lstStyle/>
          <a:p>
            <a:fld id="{1063473B-747E-488C-A0D4-A5A606E36B4D}" type="slidenum">
              <a:rPr lang="fr-FR" smtClean="0"/>
              <a:t>8</a:t>
            </a:fld>
            <a:endParaRPr lang="fr-FR"/>
          </a:p>
        </p:txBody>
      </p:sp>
    </p:spTree>
    <p:extLst>
      <p:ext uri="{BB962C8B-B14F-4D97-AF65-F5344CB8AC3E}">
        <p14:creationId xmlns:p14="http://schemas.microsoft.com/office/powerpoint/2010/main" val="98656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30305" y="4286997"/>
            <a:ext cx="6305177" cy="3600450"/>
          </a:xfrm>
        </p:spPr>
        <p:txBody>
          <a:bodyPr/>
          <a:lstStyle/>
          <a:p>
            <a:pPr marL="171450" indent="-171450">
              <a:buFont typeface="Arial" panose="020B0604020202020204" pitchFamily="34" charset="0"/>
              <a:buChar char="•"/>
            </a:pPr>
            <a:r>
              <a:rPr lang="fr-FR" dirty="0">
                <a:latin typeface="Century Gothic" panose="020B0502020202020204" pitchFamily="34" charset="0"/>
              </a:rPr>
              <a:t>Le jeu favorise la richesse des expériences vécues des enfants dans l'ensemble des classes de l’école maternelle et alimente tous les domaines d’apprentissages : jeux symboliques, jeux d’exploration, jeux de construction et de manipulation, jeux collectifs et jeux de </a:t>
            </a:r>
            <a:r>
              <a:rPr lang="fr-FR" dirty="0" smtClean="0">
                <a:latin typeface="Century Gothic" panose="020B0502020202020204" pitchFamily="34" charset="0"/>
              </a:rPr>
              <a:t>société </a:t>
            </a:r>
            <a:r>
              <a:rPr lang="fr-FR" dirty="0" err="1" smtClean="0">
                <a:latin typeface="Century Gothic" panose="020B0502020202020204" pitchFamily="34" charset="0"/>
              </a:rPr>
              <a:t>etc</a:t>
            </a:r>
            <a:endParaRPr lang="fr-FR" dirty="0" smtClean="0">
              <a:latin typeface="Century Gothic" panose="020B0502020202020204" pitchFamily="34" charset="0"/>
            </a:endParaRPr>
          </a:p>
          <a:p>
            <a:r>
              <a:rPr lang="fr-FR" dirty="0" smtClean="0">
                <a:latin typeface="Century Gothic" panose="020B0502020202020204" pitchFamily="34" charset="0"/>
              </a:rPr>
              <a:t>• </a:t>
            </a:r>
            <a:r>
              <a:rPr lang="fr-FR" dirty="0">
                <a:latin typeface="Century Gothic" panose="020B0502020202020204" pitchFamily="34" charset="0"/>
              </a:rPr>
              <a:t>Parmi les activités intellectuelles demandées aux enfants, il y a les résolutions de problèmes à leur portée. Quel que soit le domaine d’apprentissage et le moment de vie de classe, l’enseignant cible des situations, pose des questions ouvertes pour mettre les enfants en réflexion. Ils tâtonnent et font des essais de réponse. Ces activités cognitives de haut niveau sont fondamentales pour donner aux enfants l’envie d’apprendre et les rendre autonomes intellectuellement. </a:t>
            </a:r>
            <a:endParaRPr lang="fr-FR" dirty="0" smtClean="0">
              <a:latin typeface="Century Gothic" panose="020B0502020202020204" pitchFamily="34" charset="0"/>
            </a:endParaRPr>
          </a:p>
          <a:p>
            <a:r>
              <a:rPr lang="fr-FR" dirty="0" smtClean="0">
                <a:latin typeface="Century Gothic" panose="020B0502020202020204" pitchFamily="34" charset="0"/>
              </a:rPr>
              <a:t>• </a:t>
            </a:r>
            <a:r>
              <a:rPr lang="fr-FR" dirty="0">
                <a:latin typeface="Century Gothic" panose="020B0502020202020204" pitchFamily="34" charset="0"/>
              </a:rPr>
              <a:t>Les apprentissages des jeunes enfants s’inscrivent dans un temps long et leurs progrès sont rarement linéaires. Ils nécessitent souvent un temps d’appropriation qui peut passer soit par la reprise de processus connus, soit par de nouvelles entrées. Les modalités d’apprentissages peuvent aller, pour les enfants les plus grands, jusqu’à des situations d’entraînement ou d’auto‐entraînement voire d’automatisation. Cela n’est possible que si l’enseignant explique aux enfants ce qu’ils sont en train d’apprendre et s’il leur permet de percevoir leurs progrès. </a:t>
            </a:r>
            <a:endParaRPr lang="fr-FR" dirty="0" smtClean="0">
              <a:latin typeface="Century Gothic" panose="020B0502020202020204" pitchFamily="34" charset="0"/>
            </a:endParaRPr>
          </a:p>
          <a:p>
            <a:r>
              <a:rPr lang="fr-FR" dirty="0" smtClean="0">
                <a:latin typeface="Century Gothic" panose="020B0502020202020204" pitchFamily="34" charset="0"/>
              </a:rPr>
              <a:t>• </a:t>
            </a:r>
            <a:r>
              <a:rPr lang="fr-FR" dirty="0">
                <a:latin typeface="Century Gothic" panose="020B0502020202020204" pitchFamily="34" charset="0"/>
              </a:rPr>
              <a:t>Les opérations mentales de mémorisation chez les jeunes enfants ne sont pas </a:t>
            </a:r>
            <a:r>
              <a:rPr lang="fr-FR" dirty="0" smtClean="0">
                <a:latin typeface="Century Gothic" panose="020B0502020202020204" pitchFamily="34" charset="0"/>
              </a:rPr>
              <a:t>volontaires. Chez </a:t>
            </a:r>
            <a:r>
              <a:rPr lang="fr-FR" dirty="0">
                <a:latin typeface="Century Gothic" panose="020B0502020202020204" pitchFamily="34" charset="0"/>
              </a:rPr>
              <a:t>les enfants les plus jeunes, elles dépendent de l’aspect émotionnel des situations et de la connaissance de séquences d’évènements récurrents vécus ou à venir, verbalisés par un adulte. Les plus jeunes s’appuient fortement sur ce qu’ils perçoivent visuellement pour maintenir des informations en mémoire temporaire, alors qu’à partir de 5/6 ans c’est le langage qui leur a été adressé qui leur permet de comprendre et de retenir.</a:t>
            </a:r>
          </a:p>
        </p:txBody>
      </p:sp>
      <p:sp>
        <p:nvSpPr>
          <p:cNvPr id="4" name="Espace réservé du numéro de diapositive 3"/>
          <p:cNvSpPr>
            <a:spLocks noGrp="1"/>
          </p:cNvSpPr>
          <p:nvPr>
            <p:ph type="sldNum" sz="quarter" idx="10"/>
          </p:nvPr>
        </p:nvSpPr>
        <p:spPr/>
        <p:txBody>
          <a:bodyPr/>
          <a:lstStyle/>
          <a:p>
            <a:fld id="{3A63F650-A042-42A8-829E-0A54727EAB81}" type="slidenum">
              <a:rPr lang="fr-FR" smtClean="0"/>
              <a:t>9</a:t>
            </a:fld>
            <a:endParaRPr lang="fr-FR" dirty="0"/>
          </a:p>
        </p:txBody>
      </p:sp>
    </p:spTree>
    <p:extLst>
      <p:ext uri="{BB962C8B-B14F-4D97-AF65-F5344CB8AC3E}">
        <p14:creationId xmlns:p14="http://schemas.microsoft.com/office/powerpoint/2010/main" val="86400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84257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67213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423092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300881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39913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55356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8" name="Espace réservé du pied de page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42368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4" name="Espace réservé du pied de page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415683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47588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22179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7/7/2016</a:t>
            </a:fld>
            <a:endParaRPr lang="en-US" dirty="0">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E32D91"/>
                </a:solidFill>
              </a:rPr>
              <a:pPr/>
              <a:t>‹N°›</a:t>
            </a:fld>
            <a:endParaRPr lang="en-US" dirty="0">
              <a:solidFill>
                <a:srgbClr val="E32D91"/>
              </a:solidFill>
            </a:endParaRPr>
          </a:p>
        </p:txBody>
      </p:sp>
    </p:spTree>
    <p:extLst>
      <p:ext uri="{BB962C8B-B14F-4D97-AF65-F5344CB8AC3E}">
        <p14:creationId xmlns:p14="http://schemas.microsoft.com/office/powerpoint/2010/main" val="17619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86B75A-687E-405C-8A0B-8D00578BA2C3}" type="datetimeFigureOut">
              <a:rPr lang="en-US" smtClean="0">
                <a:solidFill>
                  <a:prstClr val="black">
                    <a:lumMod val="50000"/>
                    <a:lumOff val="50000"/>
                  </a:prstClr>
                </a:solidFill>
              </a:rPr>
              <a:pPr defTabSz="457200"/>
              <a:t>7/7/2016</a:t>
            </a:fld>
            <a:endParaRPr lang="en-US" dirty="0">
              <a:solidFill>
                <a:prstClr val="black">
                  <a:lumMod val="50000"/>
                  <a:lumOff val="50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lumMod val="50000"/>
                  <a:lumOff val="50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srgbClr val="E32D91"/>
                </a:solidFill>
              </a:rPr>
              <a:pPr defTabSz="457200"/>
              <a:t>‹N°›</a:t>
            </a:fld>
            <a:endParaRPr lang="en-US" dirty="0">
              <a:solidFill>
                <a:srgbClr val="E32D91"/>
              </a:solidFill>
            </a:endParaRPr>
          </a:p>
        </p:txBody>
      </p:sp>
    </p:spTree>
    <p:extLst>
      <p:ext uri="{BB962C8B-B14F-4D97-AF65-F5344CB8AC3E}">
        <p14:creationId xmlns:p14="http://schemas.microsoft.com/office/powerpoint/2010/main" val="1610981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gif"/><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6.jpeg"/><Relationship Id="rId4" Type="http://schemas.openxmlformats.org/officeDocument/2006/relationships/diagramData" Target="../diagrams/data3.xm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www.vosquestionsdeparents.fr/uploads/medias/IMAGES_MILAN/logo_jaime_ma_maternelle.jpg" TargetMode="External"/><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758517"/>
            <a:ext cx="9267092" cy="5346192"/>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58019" y="1418752"/>
            <a:ext cx="8461055" cy="3255264"/>
          </a:xfrm>
        </p:spPr>
        <p:txBody>
          <a:bodyPr>
            <a:normAutofit fontScale="90000"/>
          </a:bodyPr>
          <a:lstStyle/>
          <a:p>
            <a:r>
              <a:rPr lang="fr-FR" altLang="fr-FR" sz="10700" b="1" dirty="0" smtClean="0">
                <a:solidFill>
                  <a:srgbClr val="92D050"/>
                </a:solidFill>
                <a:effectLst>
                  <a:outerShdw blurRad="38100" dist="38100" dir="2700000" algn="tl">
                    <a:srgbClr val="C0C0C0"/>
                  </a:outerShdw>
                </a:effectLst>
                <a:latin typeface="Aharoni" panose="02010803020104030203" pitchFamily="2" charset="-79"/>
                <a:cs typeface="Aharoni" panose="02010803020104030203" pitchFamily="2" charset="-79"/>
              </a:rPr>
              <a:t>L</a:t>
            </a:r>
            <a:r>
              <a:rPr lang="fr-FR" altLang="fr-FR" sz="10700" b="1" dirty="0" smtClean="0">
                <a:effectLst>
                  <a:outerShdw blurRad="38100" dist="38100" dir="2700000" algn="tl">
                    <a:srgbClr val="C0C0C0"/>
                  </a:outerShdw>
                </a:effectLst>
                <a:latin typeface="+mn-lt"/>
                <a:cs typeface="Aharoni" panose="02010803020104030203" pitchFamily="2" charset="-79"/>
              </a:rPr>
              <a:t>a</a:t>
            </a:r>
            <a:r>
              <a:rPr lang="fr-FR" altLang="fr-FR" sz="10700" dirty="0" smtClean="0">
                <a:effectLst>
                  <a:outerShdw blurRad="38100" dist="38100" dir="2700000" algn="tl">
                    <a:srgbClr val="C0C0C0"/>
                  </a:outerShdw>
                </a:effectLst>
                <a:latin typeface="+mn-lt"/>
                <a:cs typeface="Aharoni" panose="02010803020104030203" pitchFamily="2" charset="-79"/>
              </a:rPr>
              <a:t>  </a:t>
            </a:r>
            <a:r>
              <a:rPr lang="fr-FR" altLang="fr-FR" sz="10700" b="1" dirty="0" smtClean="0">
                <a:solidFill>
                  <a:srgbClr val="FF9900"/>
                </a:solidFill>
                <a:effectLst>
                  <a:outerShdw blurRad="38100" dist="38100" dir="2700000" algn="tl">
                    <a:srgbClr val="C0C0C0"/>
                  </a:outerShdw>
                </a:effectLst>
                <a:latin typeface="Aharoni" panose="02010803020104030203" pitchFamily="2" charset="-79"/>
                <a:cs typeface="Aharoni" panose="02010803020104030203" pitchFamily="2" charset="-79"/>
              </a:rPr>
              <a:t>R</a:t>
            </a:r>
            <a:r>
              <a:rPr lang="fr-FR" altLang="fr-FR" sz="10700" b="1" dirty="0" smtClean="0">
                <a:latin typeface="+mn-lt"/>
              </a:rPr>
              <a:t>efondation</a:t>
            </a:r>
            <a:r>
              <a:rPr lang="fr-FR" altLang="fr-FR" sz="10700" b="1" dirty="0" smtClean="0"/>
              <a:t/>
            </a:r>
            <a:br>
              <a:rPr lang="fr-FR" altLang="fr-FR" sz="10700" b="1" dirty="0" smtClean="0"/>
            </a:br>
            <a:r>
              <a:rPr lang="fr-FR" altLang="fr-FR" sz="10700" b="1" dirty="0" smtClean="0"/>
              <a:t> </a:t>
            </a:r>
            <a:r>
              <a:rPr lang="fr-FR" altLang="fr-FR" sz="10700" b="1" dirty="0" smtClean="0">
                <a:solidFill>
                  <a:srgbClr val="9900CC"/>
                </a:solidFill>
                <a:effectLst>
                  <a:outerShdw blurRad="38100" dist="38100" dir="2700000" algn="tl">
                    <a:srgbClr val="C0C0C0"/>
                  </a:outerShdw>
                </a:effectLst>
                <a:latin typeface="Aharoni" panose="02010803020104030203" pitchFamily="2" charset="-79"/>
                <a:cs typeface="Aharoni" panose="02010803020104030203" pitchFamily="2" charset="-79"/>
              </a:rPr>
              <a:t>D</a:t>
            </a:r>
            <a:r>
              <a:rPr lang="fr-FR" altLang="fr-FR" sz="10700" b="1" dirty="0" smtClean="0">
                <a:effectLst>
                  <a:outerShdw blurRad="38100" dist="38100" dir="2700000" algn="tl">
                    <a:srgbClr val="C0C0C0"/>
                  </a:outerShdw>
                </a:effectLst>
                <a:latin typeface="+mn-lt"/>
                <a:cs typeface="Aharoni" panose="02010803020104030203" pitchFamily="2" charset="-79"/>
              </a:rPr>
              <a:t>e </a:t>
            </a:r>
            <a:r>
              <a:rPr lang="fr-FR" altLang="fr-FR" sz="10700" b="1" dirty="0" smtClean="0"/>
              <a:t> </a:t>
            </a:r>
            <a:r>
              <a:rPr lang="fr-FR" altLang="fr-FR" sz="10700" b="1" dirty="0">
                <a:latin typeface="+mn-lt"/>
              </a:rPr>
              <a:t>l’</a:t>
            </a:r>
            <a:r>
              <a:rPr lang="fr-FR" altLang="fr-FR" sz="10700" b="1" dirty="0">
                <a:solidFill>
                  <a:srgbClr val="FF33CC"/>
                </a:solidFill>
                <a:effectLst>
                  <a:outerShdw blurRad="38100" dist="38100" dir="2700000" algn="tl">
                    <a:srgbClr val="C0C0C0"/>
                  </a:outerShdw>
                </a:effectLst>
                <a:latin typeface="Aharoni" panose="02010803020104030203" pitchFamily="2" charset="-79"/>
                <a:cs typeface="Aharoni" panose="02010803020104030203" pitchFamily="2" charset="-79"/>
              </a:rPr>
              <a:t>E</a:t>
            </a:r>
            <a:r>
              <a:rPr lang="fr-FR" altLang="fr-FR" sz="10700" b="1" dirty="0">
                <a:latin typeface="+mn-lt"/>
              </a:rPr>
              <a:t>cole</a:t>
            </a:r>
            <a:r>
              <a:rPr lang="fr-FR" altLang="fr-FR" sz="10700" b="1" dirty="0"/>
              <a:t> </a:t>
            </a:r>
            <a:r>
              <a:rPr lang="fr-FR" altLang="fr-FR" sz="8000" b="1" dirty="0"/>
              <a:t/>
            </a:r>
            <a:br>
              <a:rPr lang="fr-FR" altLang="fr-FR" sz="8000" b="1" dirty="0"/>
            </a:br>
            <a:endParaRPr lang="fr-FR" sz="8000" b="1" dirty="0"/>
          </a:p>
        </p:txBody>
      </p:sp>
      <p:sp>
        <p:nvSpPr>
          <p:cNvPr id="3" name="Sous-titre 2"/>
          <p:cNvSpPr>
            <a:spLocks noGrp="1"/>
          </p:cNvSpPr>
          <p:nvPr>
            <p:ph type="subTitle" idx="1"/>
          </p:nvPr>
        </p:nvSpPr>
        <p:spPr>
          <a:xfrm>
            <a:off x="1907441" y="4591867"/>
            <a:ext cx="7315200" cy="914400"/>
          </a:xfrm>
        </p:spPr>
        <p:txBody>
          <a:bodyPr>
            <a:normAutofit fontScale="92500"/>
          </a:bodyPr>
          <a:lstStyle/>
          <a:p>
            <a:pPr algn="ctr"/>
            <a:r>
              <a:rPr lang="fr-FR" sz="4000" b="1" dirty="0">
                <a:solidFill>
                  <a:srgbClr val="000099"/>
                </a:solidFill>
                <a:latin typeface="Century Gothic" panose="020B0502020202020204" pitchFamily="34" charset="0"/>
              </a:rPr>
              <a:t>C</a:t>
            </a:r>
            <a:r>
              <a:rPr lang="fr-FR" sz="4000" b="1" dirty="0" smtClean="0">
                <a:solidFill>
                  <a:srgbClr val="000099"/>
                </a:solidFill>
                <a:latin typeface="Century Gothic" panose="020B0502020202020204" pitchFamily="34" charset="0"/>
              </a:rPr>
              <a:t>ommunication  aux  familles </a:t>
            </a:r>
            <a:endParaRPr lang="fr-FR" sz="4000" b="1" dirty="0">
              <a:solidFill>
                <a:srgbClr val="000099"/>
              </a:solidFill>
              <a:latin typeface="Century Gothic" panose="020B0502020202020204" pitchFamily="34" charset="0"/>
            </a:endParaRPr>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210" y="758517"/>
            <a:ext cx="2934789" cy="2585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210" y="3344091"/>
            <a:ext cx="2934790" cy="2760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00758">
            <a:off x="-136136" y="3491587"/>
            <a:ext cx="2199130" cy="220894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4808" y="6395141"/>
            <a:ext cx="11419146" cy="307777"/>
          </a:xfrm>
          <a:prstGeom prst="rect">
            <a:avLst/>
          </a:prstGeom>
          <a:noFill/>
        </p:spPr>
        <p:txBody>
          <a:bodyPr wrap="square" rtlCol="0">
            <a:spAutoFit/>
          </a:bodyPr>
          <a:lstStyle/>
          <a:p>
            <a:pPr algn="ctr" defTabSz="457200"/>
            <a:r>
              <a:rPr lang="fr-FR" sz="1400" dirty="0" smtClean="0">
                <a:solidFill>
                  <a:prstClr val="black"/>
                </a:solidFill>
              </a:rPr>
              <a:t>Pôle PEP et Groupe </a:t>
            </a:r>
            <a:r>
              <a:rPr lang="fr-FR" sz="1400" dirty="0">
                <a:solidFill>
                  <a:prstClr val="black"/>
                </a:solidFill>
              </a:rPr>
              <a:t>de travail des chefs d’établissement déchargés - Enseignement Catholique de Loire-Atlantique - Juin 2016</a:t>
            </a: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48" y="6104709"/>
            <a:ext cx="1082180" cy="730471"/>
          </a:xfrm>
          <a:prstGeom prst="rect">
            <a:avLst/>
          </a:prstGeom>
        </p:spPr>
      </p:pic>
    </p:spTree>
    <p:extLst>
      <p:ext uri="{BB962C8B-B14F-4D97-AF65-F5344CB8AC3E}">
        <p14:creationId xmlns:p14="http://schemas.microsoft.com/office/powerpoint/2010/main" val="417388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48" y="0"/>
            <a:ext cx="607632" cy="68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784601" y="2097312"/>
            <a:ext cx="4566919" cy="2583543"/>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Century Gothic" panose="020B0502020202020204" pitchFamily="34" charset="0"/>
              </a:rPr>
              <a:t>8 BONNES RAISONS DE « LAISSER JOUER » LES ENFANTS CAR LE JEU…</a:t>
            </a:r>
            <a:endParaRPr lang="fr-FR" sz="2800" b="1" dirty="0">
              <a:solidFill>
                <a:schemeClr val="tx1"/>
              </a:solidFill>
              <a:latin typeface="Century Gothic" panose="020B0502020202020204" pitchFamily="34" charset="0"/>
            </a:endParaRPr>
          </a:p>
        </p:txBody>
      </p:sp>
      <p:sp>
        <p:nvSpPr>
          <p:cNvPr id="5" name="Ellipse 4"/>
          <p:cNvSpPr/>
          <p:nvPr/>
        </p:nvSpPr>
        <p:spPr>
          <a:xfrm>
            <a:off x="1632858" y="72569"/>
            <a:ext cx="3352800" cy="1988457"/>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entury Gothic" panose="020B0502020202020204" pitchFamily="34" charset="0"/>
              </a:rPr>
              <a:t>Développe des capacités de concentration nécessaire aux apprentissages</a:t>
            </a:r>
            <a:endParaRPr lang="fr-FR" sz="2000" b="1" dirty="0">
              <a:solidFill>
                <a:schemeClr val="tx1"/>
              </a:solidFill>
              <a:latin typeface="Century Gothic" panose="020B0502020202020204" pitchFamily="34" charset="0"/>
            </a:endParaRPr>
          </a:p>
        </p:txBody>
      </p:sp>
      <p:sp>
        <p:nvSpPr>
          <p:cNvPr id="6" name="Ellipse 5"/>
          <p:cNvSpPr/>
          <p:nvPr/>
        </p:nvSpPr>
        <p:spPr>
          <a:xfrm>
            <a:off x="15948" y="1999706"/>
            <a:ext cx="3352800" cy="1988457"/>
          </a:xfrm>
          <a:prstGeom prst="ellipse">
            <a:avLst/>
          </a:prstGeom>
          <a:solidFill>
            <a:srgbClr val="CC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dirty="0" smtClean="0">
                <a:solidFill>
                  <a:schemeClr val="tx1"/>
                </a:solidFill>
                <a:latin typeface="Century Gothic" panose="020B0502020202020204" pitchFamily="34" charset="0"/>
              </a:rPr>
              <a:t>Procure le plaisir de découvrir, </a:t>
            </a:r>
          </a:p>
          <a:p>
            <a:pPr algn="ctr"/>
            <a:r>
              <a:rPr lang="fr-FR" sz="1900" b="1" dirty="0" smtClean="0">
                <a:solidFill>
                  <a:schemeClr val="tx1"/>
                </a:solidFill>
                <a:latin typeface="Century Gothic" panose="020B0502020202020204" pitchFamily="34" charset="0"/>
              </a:rPr>
              <a:t>d’ apprendre…</a:t>
            </a:r>
            <a:endParaRPr lang="fr-FR" sz="1900" b="1" dirty="0">
              <a:solidFill>
                <a:schemeClr val="tx1"/>
              </a:solidFill>
              <a:latin typeface="Century Gothic" panose="020B0502020202020204" pitchFamily="34" charset="0"/>
            </a:endParaRPr>
          </a:p>
        </p:txBody>
      </p:sp>
      <p:sp>
        <p:nvSpPr>
          <p:cNvPr id="7" name="Ellipse 6"/>
          <p:cNvSpPr/>
          <p:nvPr/>
        </p:nvSpPr>
        <p:spPr>
          <a:xfrm>
            <a:off x="3539672" y="4789710"/>
            <a:ext cx="3352800" cy="1988457"/>
          </a:xfrm>
          <a:prstGeom prst="ellipse">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entury Gothic" panose="020B0502020202020204" pitchFamily="34" charset="0"/>
              </a:rPr>
              <a:t>Développe l’autonomie et le sens des responsabilités</a:t>
            </a:r>
            <a:endParaRPr lang="fr-FR" sz="2000" b="1" dirty="0">
              <a:solidFill>
                <a:schemeClr val="tx1"/>
              </a:solidFill>
              <a:latin typeface="Century Gothic" panose="020B0502020202020204" pitchFamily="34" charset="0"/>
            </a:endParaRPr>
          </a:p>
        </p:txBody>
      </p:sp>
      <p:sp>
        <p:nvSpPr>
          <p:cNvPr id="8" name="Ellipse 7"/>
          <p:cNvSpPr/>
          <p:nvPr/>
        </p:nvSpPr>
        <p:spPr>
          <a:xfrm>
            <a:off x="7090229" y="4717141"/>
            <a:ext cx="3352800" cy="1988457"/>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Century Gothic" panose="020B0502020202020204" pitchFamily="34" charset="0"/>
              </a:rPr>
              <a:t>Offre un terrain d’exercice à l’aptitude sociale : partager, attendre son tour, collaborer, gérer des conflits</a:t>
            </a:r>
            <a:endParaRPr lang="fr-FR" sz="1600" b="1" dirty="0">
              <a:solidFill>
                <a:schemeClr val="tx1"/>
              </a:solidFill>
              <a:latin typeface="Century Gothic" panose="020B0502020202020204" pitchFamily="34" charset="0"/>
            </a:endParaRPr>
          </a:p>
        </p:txBody>
      </p:sp>
      <p:sp>
        <p:nvSpPr>
          <p:cNvPr id="9" name="Ellipse 8"/>
          <p:cNvSpPr/>
          <p:nvPr/>
        </p:nvSpPr>
        <p:spPr>
          <a:xfrm>
            <a:off x="8650515" y="2728684"/>
            <a:ext cx="3352800" cy="1988457"/>
          </a:xfrm>
          <a:prstGeom prst="ellips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entury Gothic" panose="020B0502020202020204" pitchFamily="34" charset="0"/>
              </a:rPr>
              <a:t>Permet l’auto-évaluation</a:t>
            </a:r>
            <a:endParaRPr lang="fr-FR" sz="2000" b="1" dirty="0">
              <a:solidFill>
                <a:schemeClr val="tx1"/>
              </a:solidFill>
              <a:latin typeface="Century Gothic" panose="020B0502020202020204" pitchFamily="34" charset="0"/>
            </a:endParaRPr>
          </a:p>
        </p:txBody>
      </p:sp>
      <p:sp>
        <p:nvSpPr>
          <p:cNvPr id="10" name="Ellipse 9"/>
          <p:cNvSpPr/>
          <p:nvPr/>
        </p:nvSpPr>
        <p:spPr>
          <a:xfrm>
            <a:off x="8766629" y="428620"/>
            <a:ext cx="3352800" cy="2086431"/>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entury Gothic" panose="020B0502020202020204" pitchFamily="34" charset="0"/>
              </a:rPr>
              <a:t>Peut être un moment de liberté qui permet d’échapper aux pressions, de récupérer des tensions</a:t>
            </a:r>
            <a:endParaRPr lang="fr-FR" b="1" dirty="0">
              <a:solidFill>
                <a:schemeClr val="tx1"/>
              </a:solidFill>
              <a:latin typeface="Century Gothic" panose="020B0502020202020204" pitchFamily="34" charset="0"/>
            </a:endParaRPr>
          </a:p>
        </p:txBody>
      </p:sp>
      <p:sp>
        <p:nvSpPr>
          <p:cNvPr id="11" name="Ellipse 10"/>
          <p:cNvSpPr/>
          <p:nvPr/>
        </p:nvSpPr>
        <p:spPr>
          <a:xfrm>
            <a:off x="5297715" y="0"/>
            <a:ext cx="3352800" cy="1988457"/>
          </a:xfrm>
          <a:prstGeom prst="ellipse">
            <a:avLst/>
          </a:prstGeom>
          <a:solidFill>
            <a:srgbClr val="FF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entury Gothic" panose="020B0502020202020204" pitchFamily="34" charset="0"/>
              </a:rPr>
              <a:t>Répond à un besoin naturel pour la croissance de l’enfant</a:t>
            </a:r>
            <a:endParaRPr lang="fr-FR" sz="2000" b="1" dirty="0">
              <a:solidFill>
                <a:schemeClr val="tx1"/>
              </a:solidFill>
              <a:latin typeface="Century Gothic" panose="020B0502020202020204" pitchFamily="34" charset="0"/>
            </a:endParaRPr>
          </a:p>
        </p:txBody>
      </p:sp>
      <p:sp>
        <p:nvSpPr>
          <p:cNvPr id="12" name="Ellipse 11"/>
          <p:cNvSpPr/>
          <p:nvPr/>
        </p:nvSpPr>
        <p:spPr>
          <a:xfrm>
            <a:off x="36286" y="4209146"/>
            <a:ext cx="3352800" cy="1988457"/>
          </a:xfrm>
          <a:prstGeom prst="ellipse">
            <a:avLst/>
          </a:prstGeom>
          <a:solidFill>
            <a:srgbClr val="FF3300"/>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entury Gothic" panose="020B0502020202020204" pitchFamily="34" charset="0"/>
              </a:rPr>
              <a:t>Stimule la créativité, la recherche par lui-même</a:t>
            </a:r>
            <a:endParaRPr lang="fr-FR" sz="2000" b="1" dirty="0">
              <a:solidFill>
                <a:schemeClr val="tx1"/>
              </a:solidFill>
              <a:latin typeface="Century Gothic" panose="020B0502020202020204" pitchFamily="34" charset="0"/>
            </a:endParaRPr>
          </a:p>
        </p:txBody>
      </p:sp>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564" y="5143507"/>
            <a:ext cx="2246207"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1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465689"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LA PLACE DES FICHES </a:t>
            </a:r>
            <a:endParaRPr lang="fr-FR" b="1" dirty="0">
              <a:latin typeface="Century Gothic" panose="020B0502020202020204" pitchFamily="34" charset="0"/>
            </a:endParaRPr>
          </a:p>
        </p:txBody>
      </p:sp>
      <p:sp>
        <p:nvSpPr>
          <p:cNvPr id="3" name="Espace réservé du contenu 2"/>
          <p:cNvSpPr>
            <a:spLocks noGrp="1"/>
          </p:cNvSpPr>
          <p:nvPr>
            <p:ph idx="1"/>
          </p:nvPr>
        </p:nvSpPr>
        <p:spPr>
          <a:xfrm>
            <a:off x="3465689" y="296562"/>
            <a:ext cx="7714016" cy="6400800"/>
          </a:xfrm>
        </p:spPr>
        <p:txBody>
          <a:bodyPr>
            <a:normAutofit fontScale="92500" lnSpcReduction="20000"/>
          </a:bodyPr>
          <a:lstStyle/>
          <a:p>
            <a:pPr marL="0" indent="0" algn="ctr">
              <a:buNone/>
            </a:pPr>
            <a:r>
              <a:rPr lang="fr-FR" sz="4800" b="1" dirty="0" smtClean="0">
                <a:solidFill>
                  <a:srgbClr val="FF66CC"/>
                </a:solidFill>
                <a:latin typeface="Century Gothic" panose="020B0502020202020204" pitchFamily="34" charset="0"/>
              </a:rPr>
              <a:t>Pour favoriser le jeu et l’expérimentation,</a:t>
            </a:r>
          </a:p>
          <a:p>
            <a:pPr marL="0" indent="0" algn="ctr">
              <a:buNone/>
            </a:pPr>
            <a:endParaRPr lang="fr-FR" sz="4400" b="1" dirty="0">
              <a:solidFill>
                <a:srgbClr val="FF66CC"/>
              </a:solidFill>
              <a:latin typeface="Century Gothic" panose="020B0502020202020204" pitchFamily="34" charset="0"/>
            </a:endParaRPr>
          </a:p>
          <a:p>
            <a:pPr marL="0" indent="0" algn="ctr">
              <a:buNone/>
            </a:pPr>
            <a:endParaRPr lang="fr-FR" sz="4400" b="1" dirty="0" smtClean="0">
              <a:solidFill>
                <a:srgbClr val="FF66CC"/>
              </a:solidFill>
              <a:latin typeface="Century Gothic" panose="020B0502020202020204" pitchFamily="34" charset="0"/>
            </a:endParaRPr>
          </a:p>
          <a:p>
            <a:endParaRPr lang="fr-FR" sz="4400" dirty="0" smtClean="0">
              <a:latin typeface="Century Gothic" panose="020B0502020202020204" pitchFamily="34" charset="0"/>
            </a:endParaRPr>
          </a:p>
          <a:p>
            <a:pPr marL="0" indent="0">
              <a:buNone/>
            </a:pPr>
            <a:endParaRPr lang="fr-FR" sz="4400" b="1" dirty="0" smtClean="0">
              <a:latin typeface="Century Gothic" panose="020B0502020202020204" pitchFamily="34" charset="0"/>
            </a:endParaRPr>
          </a:p>
          <a:p>
            <a:pPr marL="0" indent="0">
              <a:buNone/>
            </a:pPr>
            <a:endParaRPr lang="fr-FR" sz="4400" b="1" dirty="0" smtClean="0">
              <a:latin typeface="Century Gothic" panose="020B0502020202020204" pitchFamily="34" charset="0"/>
            </a:endParaRPr>
          </a:p>
          <a:p>
            <a:pPr marL="0" indent="0">
              <a:buNone/>
            </a:pPr>
            <a:endParaRPr lang="fr-FR" sz="4400" b="1" dirty="0" smtClean="0">
              <a:latin typeface="Century Gothic" panose="020B0502020202020204" pitchFamily="34" charset="0"/>
            </a:endParaRPr>
          </a:p>
          <a:p>
            <a:pPr marL="0" indent="0">
              <a:buNone/>
            </a:pPr>
            <a:r>
              <a:rPr lang="fr-FR" sz="4700" b="1" dirty="0" smtClean="0">
                <a:latin typeface="Century Gothic" panose="020B0502020202020204" pitchFamily="34" charset="0"/>
              </a:rPr>
              <a:t>une place restreinte</a:t>
            </a:r>
          </a:p>
          <a:p>
            <a:pPr marL="0" indent="0">
              <a:buNone/>
            </a:pPr>
            <a:r>
              <a:rPr lang="fr-FR" sz="4700" b="1" dirty="0" smtClean="0">
                <a:latin typeface="Century Gothic" panose="020B0502020202020204" pitchFamily="34" charset="0"/>
              </a:rPr>
              <a:t>sera donnée aux</a:t>
            </a:r>
          </a:p>
          <a:p>
            <a:pPr marL="0" indent="0">
              <a:buNone/>
            </a:pPr>
            <a:r>
              <a:rPr lang="fr-FR" sz="4700" b="1" dirty="0" smtClean="0">
                <a:latin typeface="Century Gothic" panose="020B0502020202020204" pitchFamily="34" charset="0"/>
              </a:rPr>
              <a:t>activités sur fiche.</a:t>
            </a:r>
            <a:endParaRPr lang="fr-FR" sz="4700" b="1" dirty="0">
              <a:solidFill>
                <a:schemeClr val="tx1"/>
              </a:solidFill>
              <a:latin typeface="Century Gothic" panose="020B0502020202020204" pitchFamily="34" charset="0"/>
            </a:endParaRPr>
          </a:p>
        </p:txBody>
      </p:sp>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673">
            <a:off x="8996128" y="4098651"/>
            <a:ext cx="2939255" cy="2339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86" r="6615" b="4131"/>
          <a:stretch/>
        </p:blipFill>
        <p:spPr bwMode="auto">
          <a:xfrm>
            <a:off x="4467799" y="1119133"/>
            <a:ext cx="5061213" cy="364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98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3343"/>
            <a:ext cx="3465689" cy="5305778"/>
          </a:xfrm>
          <a:solidFill>
            <a:srgbClr val="3399FF"/>
          </a:solidFill>
        </p:spPr>
        <p:txBody>
          <a:bodyPr>
            <a:normAutofit fontScale="90000"/>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LA PLACE PRIMORDIALE DU LANGAGE A L’ECOLE MATERNELLE</a:t>
            </a:r>
            <a:endParaRPr lang="fr-FR" b="1" dirty="0">
              <a:latin typeface="Century Gothic" panose="020B0502020202020204" pitchFamily="34" charset="0"/>
            </a:endParaRPr>
          </a:p>
        </p:txBody>
      </p:sp>
      <p:sp>
        <p:nvSpPr>
          <p:cNvPr id="3" name="Espace réservé du contenu 2"/>
          <p:cNvSpPr>
            <a:spLocks noGrp="1"/>
          </p:cNvSpPr>
          <p:nvPr>
            <p:ph idx="1"/>
          </p:nvPr>
        </p:nvSpPr>
        <p:spPr>
          <a:xfrm>
            <a:off x="3465687" y="276726"/>
            <a:ext cx="8553860" cy="5796696"/>
          </a:xfrm>
        </p:spPr>
        <p:txBody>
          <a:bodyPr>
            <a:normAutofit/>
          </a:bodyPr>
          <a:lstStyle/>
          <a:p>
            <a:pPr marL="0" indent="0" algn="ctr">
              <a:buNone/>
            </a:pPr>
            <a:r>
              <a:rPr lang="fr-FR" sz="4400" b="1" dirty="0" smtClean="0">
                <a:solidFill>
                  <a:srgbClr val="FF66CC"/>
                </a:solidFill>
                <a:latin typeface="Century Gothic" panose="020B0502020202020204" pitchFamily="34" charset="0"/>
              </a:rPr>
              <a:t>L’oral</a:t>
            </a:r>
            <a:r>
              <a:rPr lang="fr-FR" sz="4400" b="1" dirty="0">
                <a:solidFill>
                  <a:srgbClr val="FF66CC"/>
                </a:solidFill>
                <a:latin typeface="Century Gothic" panose="020B0502020202020204" pitchFamily="34" charset="0"/>
              </a:rPr>
              <a:t> </a:t>
            </a:r>
            <a:r>
              <a:rPr lang="fr-FR" sz="4400" b="1" dirty="0">
                <a:latin typeface="Century Gothic" panose="020B0502020202020204" pitchFamily="34" charset="0"/>
              </a:rPr>
              <a:t>est l’un des objectifs essentiels de l’école </a:t>
            </a:r>
            <a:r>
              <a:rPr lang="fr-FR" sz="4400" b="1" dirty="0" smtClean="0">
                <a:latin typeface="Century Gothic" panose="020B0502020202020204" pitchFamily="34" charset="0"/>
              </a:rPr>
              <a:t>maternelle</a:t>
            </a:r>
            <a:r>
              <a:rPr lang="fr-FR" sz="4400" b="1" dirty="0">
                <a:latin typeface="Century Gothic" panose="020B0502020202020204" pitchFamily="34" charset="0"/>
              </a:rPr>
              <a:t> </a:t>
            </a:r>
            <a:r>
              <a:rPr lang="fr-FR" sz="4400" b="1" dirty="0" smtClean="0">
                <a:latin typeface="Century Gothic" panose="020B0502020202020204" pitchFamily="34" charset="0"/>
              </a:rPr>
              <a:t>et concerne tous les domaines.</a:t>
            </a:r>
            <a:r>
              <a:rPr lang="fr-FR" sz="4400" b="1" dirty="0">
                <a:latin typeface="Century Gothic" panose="020B0502020202020204" pitchFamily="34" charset="0"/>
              </a:rPr>
              <a:t/>
            </a:r>
            <a:br>
              <a:rPr lang="fr-FR" sz="4400" b="1" dirty="0">
                <a:latin typeface="Century Gothic" panose="020B0502020202020204" pitchFamily="34" charset="0"/>
              </a:rPr>
            </a:br>
            <a:endParaRPr lang="fr-FR" sz="4400" b="1" dirty="0">
              <a:latin typeface="Century Gothic" panose="020B0502020202020204" pitchFamily="34" charset="0"/>
            </a:endParaRPr>
          </a:p>
          <a:p>
            <a:pPr marL="0" indent="0" algn="ctr">
              <a:buNone/>
            </a:pPr>
            <a:endParaRPr lang="fr-FR" sz="4400" b="1" dirty="0">
              <a:solidFill>
                <a:schemeClr val="tx1"/>
              </a:solidFill>
              <a:latin typeface="Century Gothic" panose="020B0502020202020204" pitchFamily="34" charset="0"/>
            </a:endParaRPr>
          </a:p>
        </p:txBody>
      </p:sp>
      <p:pic>
        <p:nvPicPr>
          <p:cNvPr id="1026" name="Image 1"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l="7780" t="11302" r="14482" b="9146"/>
          <a:stretch>
            <a:fillRect/>
          </a:stretch>
        </p:blipFill>
        <p:spPr bwMode="auto">
          <a:xfrm>
            <a:off x="399215" y="4983"/>
            <a:ext cx="2667257" cy="18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marionn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7174" y="4639678"/>
            <a:ext cx="1628775"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099" y="3388217"/>
            <a:ext cx="3140075" cy="3469783"/>
          </a:xfrm>
          <a:prstGeom prst="rect">
            <a:avLst/>
          </a:prstGeom>
          <a:noFill/>
          <a:extLst>
            <a:ext uri="{909E8E84-426E-40DD-AFC4-6F175D3DCCD1}">
              <a14:hiddenFill xmlns:a14="http://schemas.microsoft.com/office/drawing/2010/main">
                <a:solidFill>
                  <a:srgbClr val="FFFFFF"/>
                </a:solidFill>
              </a14:hiddenFill>
            </a:ext>
          </a:extLst>
        </p:spPr>
      </p:pic>
      <p:sp>
        <p:nvSpPr>
          <p:cNvPr id="5" name="Bulle ronde 4"/>
          <p:cNvSpPr/>
          <p:nvPr/>
        </p:nvSpPr>
        <p:spPr>
          <a:xfrm>
            <a:off x="3842751" y="3675290"/>
            <a:ext cx="1841500" cy="1040232"/>
          </a:xfrm>
          <a:prstGeom prst="wedgeEllipseCallout">
            <a:avLst>
              <a:gd name="adj1" fmla="val 79168"/>
              <a:gd name="adj2" fmla="val 3686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451065" y="2716809"/>
            <a:ext cx="914400" cy="584200"/>
          </a:xfrm>
          <a:prstGeom prst="wedgeRoundRectCallout">
            <a:avLst>
              <a:gd name="adj1" fmla="val 69167"/>
              <a:gd name="adj2" fmla="val 108647"/>
              <a:gd name="adj3" fmla="val 16667"/>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Pensées 6"/>
          <p:cNvSpPr/>
          <p:nvPr/>
        </p:nvSpPr>
        <p:spPr>
          <a:xfrm>
            <a:off x="9168053" y="3143324"/>
            <a:ext cx="1784349" cy="1052082"/>
          </a:xfrm>
          <a:prstGeom prst="cloudCallout">
            <a:avLst>
              <a:gd name="adj1" fmla="val -66384"/>
              <a:gd name="adj2" fmla="val 94944"/>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410992" y="2680783"/>
            <a:ext cx="491707" cy="988582"/>
          </a:xfrm>
          <a:prstGeom prst="wedgeRectCallout">
            <a:avLst>
              <a:gd name="adj1" fmla="val -34166"/>
              <a:gd name="adj2" fmla="val 7020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ulle ronde 9"/>
          <p:cNvSpPr/>
          <p:nvPr/>
        </p:nvSpPr>
        <p:spPr>
          <a:xfrm>
            <a:off x="5708508" y="3008909"/>
            <a:ext cx="735189" cy="917581"/>
          </a:xfrm>
          <a:prstGeom prst="wedgeEllipseCallout">
            <a:avLst>
              <a:gd name="adj1" fmla="val 169114"/>
              <a:gd name="adj2" fmla="val 10062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5732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48" y="0"/>
            <a:ext cx="607632" cy="68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51509" y="81360"/>
            <a:ext cx="12845143" cy="1200329"/>
          </a:xfrm>
          <a:prstGeom prst="rect">
            <a:avLst/>
          </a:prstGeom>
          <a:noFill/>
        </p:spPr>
        <p:txBody>
          <a:bodyPr wrap="square" rtlCol="0">
            <a:spAutoFit/>
          </a:bodyPr>
          <a:lstStyle/>
          <a:p>
            <a:pPr algn="ctr"/>
            <a:r>
              <a:rPr lang="fr-FR" sz="3600" b="1" dirty="0" smtClean="0">
                <a:solidFill>
                  <a:prstClr val="black"/>
                </a:solidFill>
                <a:latin typeface="Century Gothic" panose="020B0502020202020204" pitchFamily="34" charset="0"/>
              </a:rPr>
              <a:t>UNE ÉCOLE OÙ LES ENFANTS VONT </a:t>
            </a:r>
            <a:br>
              <a:rPr lang="fr-FR" sz="3600" b="1" dirty="0" smtClean="0">
                <a:solidFill>
                  <a:prstClr val="black"/>
                </a:solidFill>
                <a:latin typeface="Century Gothic" panose="020B0502020202020204" pitchFamily="34" charset="0"/>
              </a:rPr>
            </a:br>
            <a:r>
              <a:rPr lang="fr-FR" sz="3600" b="1" dirty="0" smtClean="0">
                <a:solidFill>
                  <a:prstClr val="black"/>
                </a:solidFill>
                <a:latin typeface="Century Gothic" panose="020B0502020202020204" pitchFamily="34" charset="0"/>
              </a:rPr>
              <a:t>APPRENDRE ENSEMBLE ET VIVRE ENSEMBLE</a:t>
            </a:r>
            <a:endParaRPr lang="fr-FR" sz="3600" b="1" dirty="0">
              <a:solidFill>
                <a:prstClr val="black"/>
              </a:solidFill>
              <a:latin typeface="Century Gothic" panose="020B0502020202020204" pitchFamily="34" charset="0"/>
            </a:endParaRPr>
          </a:p>
        </p:txBody>
      </p:sp>
      <p:pic>
        <p:nvPicPr>
          <p:cNvPr id="2054"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438" y="3133981"/>
            <a:ext cx="3173768" cy="2380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me 5"/>
          <p:cNvGraphicFramePr/>
          <p:nvPr>
            <p:extLst>
              <p:ext uri="{D42A27DB-BD31-4B8C-83A1-F6EECF244321}">
                <p14:modId xmlns:p14="http://schemas.microsoft.com/office/powerpoint/2010/main" val="2490728203"/>
              </p:ext>
            </p:extLst>
          </p:nvPr>
        </p:nvGraphicFramePr>
        <p:xfrm>
          <a:off x="457201" y="734619"/>
          <a:ext cx="11734799"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Afficher l'image d'ori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80405">
            <a:off x="309362" y="2170404"/>
            <a:ext cx="2753290" cy="32667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5500" y="3091114"/>
            <a:ext cx="3616706" cy="242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4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3383" y="-8467"/>
            <a:ext cx="92343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a:spLocks noGrp="1"/>
          </p:cNvSpPr>
          <p:nvPr>
            <p:ph type="title"/>
          </p:nvPr>
        </p:nvSpPr>
        <p:spPr>
          <a:xfrm>
            <a:off x="0" y="767644"/>
            <a:ext cx="3465689"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sz="3600" b="1" dirty="0" smtClean="0">
                <a:latin typeface="Century Gothic" panose="020B0502020202020204" pitchFamily="34" charset="0"/>
              </a:rPr>
              <a:t>LES  CINQ DOMAINES D’APPREN-TISSAGE</a:t>
            </a:r>
            <a:endParaRPr lang="fr-FR" sz="3600" b="1" dirty="0">
              <a:latin typeface="Century Gothic" panose="020B0502020202020204" pitchFamily="34" charset="0"/>
            </a:endParaRPr>
          </a:p>
        </p:txBody>
      </p:sp>
      <p:sp>
        <p:nvSpPr>
          <p:cNvPr id="2" name="Rectangle 1"/>
          <p:cNvSpPr/>
          <p:nvPr/>
        </p:nvSpPr>
        <p:spPr>
          <a:xfrm>
            <a:off x="3793524" y="6499654"/>
            <a:ext cx="2137719" cy="172995"/>
          </a:xfrm>
          <a:prstGeom prst="rect">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022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756454"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sz="4000" b="1" dirty="0" smtClean="0">
                <a:latin typeface="Century Gothic" panose="020B0502020202020204" pitchFamily="34" charset="0"/>
              </a:rPr>
              <a:t>L’EVALUATION POSITIVE</a:t>
            </a:r>
            <a:endParaRPr lang="fr-FR" sz="4000" b="1" dirty="0">
              <a:latin typeface="Century Gothic" panose="020B0502020202020204" pitchFamily="34" charset="0"/>
            </a:endParaRPr>
          </a:p>
        </p:txBody>
      </p:sp>
      <p:sp>
        <p:nvSpPr>
          <p:cNvPr id="5" name="Espace réservé du contenu 4"/>
          <p:cNvSpPr>
            <a:spLocks noGrp="1"/>
          </p:cNvSpPr>
          <p:nvPr>
            <p:ph idx="1"/>
          </p:nvPr>
        </p:nvSpPr>
        <p:spPr>
          <a:xfrm>
            <a:off x="3866706" y="2614080"/>
            <a:ext cx="8813800" cy="4460488"/>
          </a:xfrm>
        </p:spPr>
        <p:txBody>
          <a:bodyPr>
            <a:normAutofit/>
          </a:bodyPr>
          <a:lstStyle/>
          <a:p>
            <a:r>
              <a:rPr lang="fr-FR" sz="3200" b="1" dirty="0" smtClean="0">
                <a:solidFill>
                  <a:srgbClr val="FFC000"/>
                </a:solidFill>
                <a:latin typeface="Century Gothic" panose="020B0502020202020204" pitchFamily="34" charset="0"/>
              </a:rPr>
              <a:t>Le livret scolaire est</a:t>
            </a:r>
          </a:p>
          <a:p>
            <a:pPr marL="0" indent="0">
              <a:buNone/>
            </a:pPr>
            <a:r>
              <a:rPr lang="fr-FR" sz="3200" b="1" dirty="0" smtClean="0">
                <a:solidFill>
                  <a:srgbClr val="FFC000"/>
                </a:solidFill>
                <a:latin typeface="Century Gothic" panose="020B0502020202020204" pitchFamily="34" charset="0"/>
              </a:rPr>
              <a:t> abrogé en cycle 1.</a:t>
            </a:r>
          </a:p>
          <a:p>
            <a:r>
              <a:rPr lang="fr-FR" sz="3200" b="1" dirty="0" smtClean="0">
                <a:solidFill>
                  <a:schemeClr val="accent1">
                    <a:lumMod val="75000"/>
                  </a:schemeClr>
                </a:solidFill>
                <a:latin typeface="Century Gothic" panose="020B0502020202020204" pitchFamily="34" charset="0"/>
              </a:rPr>
              <a:t>Il est remplacé par </a:t>
            </a:r>
            <a:r>
              <a:rPr lang="fr-FR" sz="3200" b="1" dirty="0" smtClean="0">
                <a:solidFill>
                  <a:srgbClr val="002060"/>
                </a:solidFill>
                <a:latin typeface="Century Gothic" panose="020B0502020202020204" pitchFamily="34" charset="0"/>
              </a:rPr>
              <a:t>un carnet de suivi</a:t>
            </a:r>
          </a:p>
          <a:p>
            <a:pPr marL="0" indent="0">
              <a:buNone/>
            </a:pPr>
            <a:r>
              <a:rPr lang="fr-FR" sz="3200" b="1" dirty="0" smtClean="0">
                <a:solidFill>
                  <a:schemeClr val="accent1">
                    <a:lumMod val="75000"/>
                  </a:schemeClr>
                </a:solidFill>
                <a:latin typeface="Century Gothic" panose="020B0502020202020204" pitchFamily="34" charset="0"/>
              </a:rPr>
              <a:t> </a:t>
            </a:r>
            <a:r>
              <a:rPr lang="fr-FR" sz="3200" b="1" dirty="0" smtClean="0">
                <a:solidFill>
                  <a:srgbClr val="002060"/>
                </a:solidFill>
                <a:latin typeface="Century Gothic" panose="020B0502020202020204" pitchFamily="34" charset="0"/>
              </a:rPr>
              <a:t>des apprentissages </a:t>
            </a:r>
            <a:r>
              <a:rPr lang="fr-FR" sz="3200" b="1" dirty="0" smtClean="0">
                <a:solidFill>
                  <a:schemeClr val="accent1">
                    <a:lumMod val="75000"/>
                  </a:schemeClr>
                </a:solidFill>
                <a:latin typeface="Century Gothic" panose="020B0502020202020204" pitchFamily="34" charset="0"/>
              </a:rPr>
              <a:t>qui indique les    réussites de l’enfant.</a:t>
            </a:r>
          </a:p>
          <a:p>
            <a:r>
              <a:rPr lang="fr-FR" sz="3200" b="1" dirty="0" smtClean="0">
                <a:solidFill>
                  <a:srgbClr val="FF66CC"/>
                </a:solidFill>
                <a:latin typeface="Century Gothic" panose="020B0502020202020204" pitchFamily="34" charset="0"/>
              </a:rPr>
              <a:t>Un outil de synthèse est rempli en fin de GS indiquant le degré de réussite (souvent, pas encore…)</a:t>
            </a:r>
            <a:endParaRPr lang="fr-FR" sz="3200" b="1" dirty="0">
              <a:solidFill>
                <a:srgbClr val="FF66CC"/>
              </a:solidFill>
              <a:latin typeface="Century Gothic" panose="020B0502020202020204" pitchFamily="34" charset="0"/>
            </a:endParaRPr>
          </a:p>
        </p:txBody>
      </p:sp>
      <p:pic>
        <p:nvPicPr>
          <p:cNvPr id="6" name="Image 1"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t="6322" r="6505" b="5069"/>
          <a:stretch>
            <a:fillRect/>
          </a:stretch>
        </p:blipFill>
        <p:spPr bwMode="auto">
          <a:xfrm rot="922601">
            <a:off x="9501310" y="646709"/>
            <a:ext cx="2340786" cy="295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stretch>
            <a:fillRect/>
          </a:stretch>
        </p:blipFill>
        <p:spPr>
          <a:xfrm>
            <a:off x="4141465" y="-37743"/>
            <a:ext cx="5136482" cy="2651823"/>
          </a:xfrm>
          <a:prstGeom prst="rect">
            <a:avLst/>
          </a:prstGeom>
        </p:spPr>
      </p:pic>
    </p:spTree>
    <p:extLst>
      <p:ext uri="{BB962C8B-B14F-4D97-AF65-F5344CB8AC3E}">
        <p14:creationId xmlns:p14="http://schemas.microsoft.com/office/powerpoint/2010/main" val="410864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22" y="0"/>
            <a:ext cx="607632" cy="68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41447" y="146407"/>
            <a:ext cx="1074811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3200" b="1" dirty="0" smtClean="0">
                <a:latin typeface="Century Gothic" panose="020B0502020202020204" pitchFamily="34" charset="0"/>
              </a:rPr>
              <a:t>UNE ÉCOLE QUI PRATIQUE, UNE ÉVALUATION POSITIVE</a:t>
            </a:r>
            <a:endParaRPr lang="fr-FR" sz="3200" b="1" dirty="0">
              <a:latin typeface="Century Gothic" panose="020B0502020202020204" pitchFamily="34" charset="0"/>
            </a:endParaRPr>
          </a:p>
        </p:txBody>
      </p:sp>
      <p:pic>
        <p:nvPicPr>
          <p:cNvPr id="10" name="Image 9"/>
          <p:cNvPicPr>
            <a:picLocks noChangeAspect="1"/>
          </p:cNvPicPr>
          <p:nvPr/>
        </p:nvPicPr>
        <p:blipFill rotWithShape="1">
          <a:blip r:embed="rId3"/>
          <a:srcRect l="1335" t="12087" r="1152" b="47192"/>
          <a:stretch/>
        </p:blipFill>
        <p:spPr>
          <a:xfrm>
            <a:off x="108964" y="3009694"/>
            <a:ext cx="12083036" cy="3368040"/>
          </a:xfrm>
          <a:prstGeom prst="rect">
            <a:avLst/>
          </a:prstGeom>
        </p:spPr>
      </p:pic>
      <p:grpSp>
        <p:nvGrpSpPr>
          <p:cNvPr id="3" name="Groupe 2"/>
          <p:cNvGrpSpPr/>
          <p:nvPr/>
        </p:nvGrpSpPr>
        <p:grpSpPr>
          <a:xfrm rot="771937">
            <a:off x="9561593" y="634320"/>
            <a:ext cx="2002222" cy="2181743"/>
            <a:chOff x="7788549" y="731182"/>
            <a:chExt cx="2002222" cy="2181743"/>
          </a:xfrm>
        </p:grpSpPr>
        <p:pic>
          <p:nvPicPr>
            <p:cNvPr id="1026"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8549" y="731182"/>
              <a:ext cx="2002222" cy="218174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8039997" y="1408773"/>
              <a:ext cx="1672683" cy="923330"/>
            </a:xfrm>
            <a:prstGeom prst="rect">
              <a:avLst/>
            </a:prstGeom>
            <a:noFill/>
          </p:spPr>
          <p:txBody>
            <a:bodyPr wrap="square" rtlCol="0">
              <a:spAutoFit/>
            </a:bodyPr>
            <a:lstStyle/>
            <a:p>
              <a:pPr algn="ctr"/>
              <a:r>
                <a:rPr lang="fr-FR" b="1" dirty="0" smtClean="0">
                  <a:latin typeface="Century Gothic" panose="020B0502020202020204" pitchFamily="34" charset="0"/>
                </a:rPr>
                <a:t>EXTRAIT DE LA SYNTHESE DES ACQUIS</a:t>
              </a:r>
              <a:endParaRPr lang="fr-FR" b="1" dirty="0">
                <a:latin typeface="Century Gothic" panose="020B0502020202020204" pitchFamily="34" charset="0"/>
              </a:endParaRPr>
            </a:p>
          </p:txBody>
        </p:sp>
      </p:grpSp>
    </p:spTree>
    <p:extLst>
      <p:ext uri="{BB962C8B-B14F-4D97-AF65-F5344CB8AC3E}">
        <p14:creationId xmlns:p14="http://schemas.microsoft.com/office/powerpoint/2010/main" val="243837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l="64" t="1905"/>
          <a:stretch/>
        </p:blipFill>
        <p:spPr>
          <a:xfrm>
            <a:off x="612638" y="29029"/>
            <a:ext cx="11066992" cy="6727372"/>
          </a:xfrm>
          <a:prstGeom prst="rect">
            <a:avLst/>
          </a:prstGeom>
        </p:spPr>
      </p:pic>
      <p:grpSp>
        <p:nvGrpSpPr>
          <p:cNvPr id="3" name="Groupe 2"/>
          <p:cNvGrpSpPr/>
          <p:nvPr/>
        </p:nvGrpSpPr>
        <p:grpSpPr>
          <a:xfrm rot="771937">
            <a:off x="9972012" y="-68207"/>
            <a:ext cx="2002222" cy="2181743"/>
            <a:chOff x="7788549" y="731182"/>
            <a:chExt cx="2002222" cy="2181743"/>
          </a:xfrm>
        </p:grpSpPr>
        <p:pic>
          <p:nvPicPr>
            <p:cNvPr id="4"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8549" y="731182"/>
              <a:ext cx="2002222" cy="218174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039997" y="1408773"/>
              <a:ext cx="1672683" cy="923330"/>
            </a:xfrm>
            <a:prstGeom prst="rect">
              <a:avLst/>
            </a:prstGeom>
            <a:noFill/>
          </p:spPr>
          <p:txBody>
            <a:bodyPr wrap="square" rtlCol="0">
              <a:spAutoFit/>
            </a:bodyPr>
            <a:lstStyle/>
            <a:p>
              <a:pPr algn="ctr"/>
              <a:r>
                <a:rPr lang="fr-FR" b="1" dirty="0" smtClean="0">
                  <a:latin typeface="Century Gothic" panose="020B0502020202020204" pitchFamily="34" charset="0"/>
                </a:rPr>
                <a:t>EXTRAIT DE LA SYNTHESE DES ACQUIS</a:t>
              </a:r>
              <a:endParaRPr lang="fr-FR" b="1" dirty="0">
                <a:latin typeface="Century Gothic" panose="020B0502020202020204" pitchFamily="34" charset="0"/>
              </a:endParaRPr>
            </a:p>
          </p:txBody>
        </p:sp>
      </p:grpSp>
      <p:sp>
        <p:nvSpPr>
          <p:cNvPr id="7" name="Rectangle 6"/>
          <p:cNvSpPr/>
          <p:nvPr/>
        </p:nvSpPr>
        <p:spPr>
          <a:xfrm>
            <a:off x="-1637" y="0"/>
            <a:ext cx="607632" cy="68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470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465689"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LES PARCOURS EDUCATIFS</a:t>
            </a:r>
            <a:endParaRPr lang="fr-FR" b="1" dirty="0">
              <a:latin typeface="Century Gothic" panose="020B0502020202020204" pitchFamily="34" charset="0"/>
            </a:endParaRPr>
          </a:p>
        </p:txBody>
      </p:sp>
      <p:sp>
        <p:nvSpPr>
          <p:cNvPr id="5" name="Espace réservé du contenu 4"/>
          <p:cNvSpPr>
            <a:spLocks noGrp="1"/>
          </p:cNvSpPr>
          <p:nvPr>
            <p:ph idx="1"/>
          </p:nvPr>
        </p:nvSpPr>
        <p:spPr>
          <a:xfrm>
            <a:off x="3367668" y="3457645"/>
            <a:ext cx="8906882" cy="3953052"/>
          </a:xfrm>
        </p:spPr>
        <p:txBody>
          <a:bodyPr/>
          <a:lstStyle/>
          <a:p>
            <a:pPr marL="0" indent="0">
              <a:buNone/>
            </a:pPr>
            <a:r>
              <a:rPr lang="fr-FR" sz="3200" b="1" dirty="0" smtClean="0">
                <a:solidFill>
                  <a:srgbClr val="6600FF"/>
                </a:solidFill>
                <a:latin typeface="Century Gothic" panose="020B0502020202020204" pitchFamily="34" charset="0"/>
                <a:sym typeface="Webdings" panose="05030102010509060703" pitchFamily="18" charset="2"/>
              </a:rPr>
              <a:t>En maternelle, 2 parcours sont à débuter :</a:t>
            </a:r>
          </a:p>
          <a:p>
            <a:pPr marL="0" indent="0">
              <a:buNone/>
            </a:pPr>
            <a:endParaRPr lang="fr-FR" sz="3600" b="1" dirty="0">
              <a:solidFill>
                <a:srgbClr val="6600FF"/>
              </a:solidFill>
              <a:sym typeface="Webdings" panose="05030102010509060703" pitchFamily="18" charset="2"/>
            </a:endParaRPr>
          </a:p>
          <a:p>
            <a:pPr marL="0" indent="0">
              <a:buNone/>
            </a:pPr>
            <a:r>
              <a:rPr lang="fr-FR" sz="3600" b="1" dirty="0" smtClean="0">
                <a:sym typeface="Webdings" panose="05030102010509060703" pitchFamily="18" charset="2"/>
              </a:rPr>
              <a:t></a:t>
            </a:r>
            <a:r>
              <a:rPr lang="fr-FR" sz="3600" b="1" dirty="0">
                <a:solidFill>
                  <a:srgbClr val="FFC000"/>
                </a:solidFill>
                <a:latin typeface="Century Gothic" panose="020B0502020202020204" pitchFamily="34" charset="0"/>
              </a:rPr>
              <a:t>PEAC</a:t>
            </a:r>
            <a:r>
              <a:rPr lang="fr-FR" sz="3600" b="1" dirty="0">
                <a:latin typeface="Century Gothic" panose="020B0502020202020204" pitchFamily="34" charset="0"/>
              </a:rPr>
              <a:t> </a:t>
            </a:r>
            <a:r>
              <a:rPr lang="fr-FR" b="1" dirty="0">
                <a:latin typeface="Century Gothic" panose="020B0502020202020204" pitchFamily="34" charset="0"/>
              </a:rPr>
              <a:t>: </a:t>
            </a:r>
            <a:r>
              <a:rPr lang="fr-FR" sz="3200" b="1" dirty="0">
                <a:effectLst>
                  <a:outerShdw blurRad="38100" dist="38100" dir="2700000" algn="tl">
                    <a:srgbClr val="000000">
                      <a:alpha val="43137"/>
                    </a:srgbClr>
                  </a:outerShdw>
                </a:effectLst>
                <a:latin typeface="Century Gothic" panose="020B0502020202020204" pitchFamily="34" charset="0"/>
              </a:rPr>
              <a:t>P</a:t>
            </a:r>
            <a:r>
              <a:rPr lang="fr-FR" b="1" dirty="0">
                <a:latin typeface="Century Gothic" panose="020B0502020202020204" pitchFamily="34" charset="0"/>
              </a:rPr>
              <a:t>arcours </a:t>
            </a:r>
            <a:r>
              <a:rPr lang="fr-FR" sz="3200" b="1" dirty="0">
                <a:effectLst>
                  <a:outerShdw blurRad="38100" dist="38100" dir="2700000" algn="tl">
                    <a:srgbClr val="000000">
                      <a:alpha val="43137"/>
                    </a:srgbClr>
                  </a:outerShdw>
                </a:effectLst>
                <a:latin typeface="Century Gothic" panose="020B0502020202020204" pitchFamily="34" charset="0"/>
              </a:rPr>
              <a:t>E</a:t>
            </a:r>
            <a:r>
              <a:rPr lang="fr-FR" b="1" dirty="0">
                <a:latin typeface="Century Gothic" panose="020B0502020202020204" pitchFamily="34" charset="0"/>
              </a:rPr>
              <a:t>ducatif </a:t>
            </a:r>
            <a:r>
              <a:rPr lang="fr-FR" sz="3200" b="1" dirty="0">
                <a:effectLst>
                  <a:outerShdw blurRad="38100" dist="38100" dir="2700000" algn="tl">
                    <a:srgbClr val="000000">
                      <a:alpha val="43137"/>
                    </a:srgbClr>
                  </a:outerShdw>
                </a:effectLst>
                <a:latin typeface="Century Gothic" panose="020B0502020202020204" pitchFamily="34" charset="0"/>
              </a:rPr>
              <a:t>A</a:t>
            </a:r>
            <a:r>
              <a:rPr lang="fr-FR" b="1" dirty="0">
                <a:latin typeface="Century Gothic" panose="020B0502020202020204" pitchFamily="34" charset="0"/>
              </a:rPr>
              <a:t>rtistique et </a:t>
            </a:r>
            <a:r>
              <a:rPr lang="fr-FR" sz="3200" b="1" dirty="0" smtClean="0">
                <a:effectLst>
                  <a:outerShdw blurRad="38100" dist="38100" dir="2700000" algn="tl">
                    <a:srgbClr val="000000">
                      <a:alpha val="43137"/>
                    </a:srgbClr>
                  </a:outerShdw>
                </a:effectLst>
                <a:latin typeface="Century Gothic" panose="020B0502020202020204" pitchFamily="34" charset="0"/>
              </a:rPr>
              <a:t>C</a:t>
            </a:r>
            <a:r>
              <a:rPr lang="fr-FR" b="1" dirty="0" smtClean="0">
                <a:latin typeface="Century Gothic" panose="020B0502020202020204" pitchFamily="34" charset="0"/>
              </a:rPr>
              <a:t>ulturel</a:t>
            </a:r>
            <a:endParaRPr lang="fr-FR" b="1" dirty="0">
              <a:latin typeface="Century Gothic" panose="020B0502020202020204" pitchFamily="34" charset="0"/>
            </a:endParaRPr>
          </a:p>
          <a:p>
            <a:pPr marL="0" indent="0">
              <a:buNone/>
            </a:pPr>
            <a:r>
              <a:rPr lang="fr-FR" sz="3600" b="1" dirty="0">
                <a:latin typeface="Century Gothic" panose="020B0502020202020204" pitchFamily="34" charset="0"/>
                <a:sym typeface="Webdings" panose="05030102010509060703" pitchFamily="18" charset="2"/>
              </a:rPr>
              <a:t></a:t>
            </a:r>
            <a:r>
              <a:rPr lang="fr-FR" sz="3600" b="1" dirty="0" smtClean="0">
                <a:solidFill>
                  <a:srgbClr val="92D050"/>
                </a:solidFill>
                <a:latin typeface="Century Gothic" panose="020B0502020202020204" pitchFamily="34" charset="0"/>
              </a:rPr>
              <a:t>Santé</a:t>
            </a:r>
          </a:p>
          <a:p>
            <a:pPr marL="0" indent="0">
              <a:buNone/>
            </a:pPr>
            <a:r>
              <a:rPr lang="fr-FR" sz="3200" b="1" dirty="0" smtClean="0">
                <a:solidFill>
                  <a:srgbClr val="FF3399"/>
                </a:solidFill>
                <a:latin typeface="Century Gothic" panose="020B0502020202020204" pitchFamily="34" charset="0"/>
              </a:rPr>
              <a:t>Ils seront poursuivis jusqu’au cycle 4.</a:t>
            </a:r>
            <a:r>
              <a:rPr lang="fr-FR" sz="3200" b="1" dirty="0">
                <a:solidFill>
                  <a:srgbClr val="FF3399"/>
                </a:solidFill>
                <a:latin typeface="Century Gothic" panose="020B0502020202020204" pitchFamily="34" charset="0"/>
              </a:rPr>
              <a:t> </a:t>
            </a:r>
          </a:p>
        </p:txBody>
      </p:sp>
      <p:pic>
        <p:nvPicPr>
          <p:cNvPr id="6" name="Picture 2"/>
          <p:cNvPicPr>
            <a:picLocks noChangeAspect="1" noChangeArrowheads="1"/>
          </p:cNvPicPr>
          <p:nvPr/>
        </p:nvPicPr>
        <p:blipFill>
          <a:blip r:embed="rId3" cstate="print"/>
          <a:srcRect t="23784"/>
          <a:stretch>
            <a:fillRect/>
          </a:stretch>
        </p:blipFill>
        <p:spPr bwMode="auto">
          <a:xfrm>
            <a:off x="5401363" y="624469"/>
            <a:ext cx="4959713" cy="2833176"/>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68627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465689"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LA  LIAISON AVEC LE </a:t>
            </a:r>
            <a:br>
              <a:rPr lang="fr-FR" b="1" dirty="0" smtClean="0">
                <a:latin typeface="Century Gothic" panose="020B0502020202020204" pitchFamily="34" charset="0"/>
              </a:rPr>
            </a:br>
            <a:r>
              <a:rPr lang="fr-FR" b="1" dirty="0" smtClean="0">
                <a:latin typeface="Century Gothic" panose="020B0502020202020204" pitchFamily="34" charset="0"/>
              </a:rPr>
              <a:t>CYCLE 2</a:t>
            </a:r>
            <a:endParaRPr lang="fr-FR" b="1" dirty="0">
              <a:latin typeface="Century Gothic" panose="020B0502020202020204" pitchFamily="34" charset="0"/>
            </a:endParaRPr>
          </a:p>
        </p:txBody>
      </p:sp>
      <p:sp>
        <p:nvSpPr>
          <p:cNvPr id="5" name="Espace réservé du contenu 4"/>
          <p:cNvSpPr>
            <a:spLocks noGrp="1"/>
          </p:cNvSpPr>
          <p:nvPr>
            <p:ph idx="1"/>
          </p:nvPr>
        </p:nvSpPr>
        <p:spPr>
          <a:xfrm>
            <a:off x="3460750" y="2683922"/>
            <a:ext cx="8813800" cy="3953052"/>
          </a:xfrm>
        </p:spPr>
        <p:txBody>
          <a:bodyPr/>
          <a:lstStyle/>
          <a:p>
            <a:r>
              <a:rPr lang="fr-FR" sz="3600" b="1" dirty="0" smtClean="0">
                <a:latin typeface="Century Gothic" panose="020B0502020202020204" pitchFamily="34" charset="0"/>
              </a:rPr>
              <a:t>Les enseignants de cycle 1 et les enseignants de cycle 2 travaillent </a:t>
            </a:r>
            <a:r>
              <a:rPr lang="fr-FR" sz="3600" b="1" dirty="0" smtClean="0">
                <a:solidFill>
                  <a:srgbClr val="92D050"/>
                </a:solidFill>
                <a:latin typeface="Century Gothic" panose="020B0502020202020204" pitchFamily="34" charset="0"/>
              </a:rPr>
              <a:t>ensemble</a:t>
            </a:r>
            <a:r>
              <a:rPr lang="fr-FR" sz="3600" b="1" dirty="0" smtClean="0">
                <a:latin typeface="Century Gothic" panose="020B0502020202020204" pitchFamily="34" charset="0"/>
              </a:rPr>
              <a:t> à la </a:t>
            </a:r>
            <a:r>
              <a:rPr lang="fr-FR" sz="3600" b="1" dirty="0" smtClean="0">
                <a:solidFill>
                  <a:srgbClr val="FF66CC"/>
                </a:solidFill>
                <a:latin typeface="Century Gothic" panose="020B0502020202020204" pitchFamily="34" charset="0"/>
              </a:rPr>
              <a:t>continuité des apprentissages</a:t>
            </a:r>
            <a:r>
              <a:rPr lang="fr-FR" b="1" dirty="0" smtClean="0">
                <a:solidFill>
                  <a:srgbClr val="FF66CC"/>
                </a:solidFill>
                <a:latin typeface="Century Gothic" panose="020B0502020202020204" pitchFamily="34" charset="0"/>
              </a:rPr>
              <a:t>.</a:t>
            </a:r>
            <a:endParaRPr lang="fr-FR" b="1" dirty="0">
              <a:solidFill>
                <a:srgbClr val="FF66CC"/>
              </a:solidFill>
              <a:latin typeface="Century Gothic" panose="020B0502020202020204" pitchFamily="34" charset="0"/>
            </a:endParaRPr>
          </a:p>
        </p:txBody>
      </p:sp>
      <p:pic>
        <p:nvPicPr>
          <p:cNvPr id="4" name="Image 3"/>
          <p:cNvPicPr>
            <a:picLocks noChangeAspect="1"/>
          </p:cNvPicPr>
          <p:nvPr/>
        </p:nvPicPr>
        <p:blipFill>
          <a:blip r:embed="rId3"/>
          <a:stretch>
            <a:fillRect/>
          </a:stretch>
        </p:blipFill>
        <p:spPr>
          <a:xfrm>
            <a:off x="3460750" y="345613"/>
            <a:ext cx="8648700" cy="2162175"/>
          </a:xfrm>
          <a:prstGeom prst="rect">
            <a:avLst/>
          </a:prstGeom>
        </p:spPr>
      </p:pic>
      <p:pic>
        <p:nvPicPr>
          <p:cNvPr id="614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100" y="3927032"/>
            <a:ext cx="38862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9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52825" y="676275"/>
            <a:ext cx="8572500" cy="5409883"/>
          </a:xfrm>
          <a:prstGeom prst="rect">
            <a:avLst/>
          </a:prstGeom>
          <a:solidFill>
            <a:srgbClr val="3399FF"/>
          </a:solidFill>
          <a:ln w="57150">
            <a:solidFill>
              <a:schemeClr val="accent1"/>
            </a:solidFill>
          </a:ln>
        </p:spPr>
        <p:txBody>
          <a:bodyPr wrap="square" rtlCol="0">
            <a:spAutoFit/>
          </a:bodyPr>
          <a:lstStyle/>
          <a:p>
            <a:pPr defTabSz="457200"/>
            <a:endParaRPr lang="fr-FR" dirty="0">
              <a:solidFill>
                <a:prstClr val="black"/>
              </a:solidFill>
            </a:endParaRPr>
          </a:p>
        </p:txBody>
      </p:sp>
      <p:pic>
        <p:nvPicPr>
          <p:cNvPr id="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9259"/>
            <a:ext cx="3448594" cy="2586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9807"/>
            <a:ext cx="3448594" cy="275451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p:cNvSpPr>
            <a:spLocks noGrp="1"/>
          </p:cNvSpPr>
          <p:nvPr>
            <p:ph idx="1"/>
          </p:nvPr>
        </p:nvSpPr>
        <p:spPr>
          <a:xfrm>
            <a:off x="3552825" y="895919"/>
            <a:ext cx="10515600" cy="4970593"/>
          </a:xfrm>
        </p:spPr>
        <p:txBody>
          <a:bodyPr>
            <a:normAutofit/>
          </a:bodyPr>
          <a:lstStyle/>
          <a:p>
            <a:pPr marL="0" indent="0">
              <a:buNone/>
            </a:pPr>
            <a:r>
              <a:rPr lang="fr-FR" sz="8800" b="1" dirty="0" smtClean="0">
                <a:solidFill>
                  <a:schemeClr val="tx1"/>
                </a:solidFill>
                <a:latin typeface="Century Gothic" panose="020B0502020202020204" pitchFamily="34" charset="0"/>
              </a:rPr>
              <a:t>      CYCLE 1</a:t>
            </a:r>
          </a:p>
          <a:p>
            <a:pPr marL="0" indent="0">
              <a:buNone/>
            </a:pPr>
            <a:r>
              <a:rPr lang="fr-FR" sz="5400" b="1" dirty="0" smtClean="0">
                <a:solidFill>
                  <a:schemeClr val="tx1"/>
                </a:solidFill>
                <a:latin typeface="Century Gothic" panose="020B0502020202020204" pitchFamily="34" charset="0"/>
              </a:rPr>
              <a:t>   </a:t>
            </a:r>
          </a:p>
          <a:p>
            <a:pPr marL="0" indent="0">
              <a:buNone/>
            </a:pPr>
            <a:r>
              <a:rPr lang="fr-FR" sz="5400" b="1" dirty="0">
                <a:latin typeface="Century Gothic" panose="020B0502020202020204" pitchFamily="34" charset="0"/>
              </a:rPr>
              <a:t> </a:t>
            </a:r>
            <a:r>
              <a:rPr lang="fr-FR" sz="5400" b="1" dirty="0" smtClean="0">
                <a:latin typeface="Century Gothic" panose="020B0502020202020204" pitchFamily="34" charset="0"/>
              </a:rPr>
              <a:t>   </a:t>
            </a:r>
            <a:r>
              <a:rPr lang="fr-FR" sz="5400" b="1" dirty="0" smtClean="0">
                <a:solidFill>
                  <a:schemeClr val="tx1"/>
                </a:solidFill>
                <a:latin typeface="Century Gothic" panose="020B0502020202020204" pitchFamily="34" charset="0"/>
              </a:rPr>
              <a:t>Cycle des</a:t>
            </a:r>
          </a:p>
          <a:p>
            <a:pPr marL="0" indent="0">
              <a:buNone/>
            </a:pPr>
            <a:r>
              <a:rPr lang="fr-FR" sz="5400" b="1" dirty="0" smtClean="0">
                <a:solidFill>
                  <a:schemeClr val="tx1"/>
                </a:solidFill>
                <a:latin typeface="Century Gothic" panose="020B0502020202020204" pitchFamily="34" charset="0"/>
              </a:rPr>
              <a:t>apprentissages</a:t>
            </a:r>
          </a:p>
          <a:p>
            <a:pPr marL="0" indent="0">
              <a:buNone/>
            </a:pPr>
            <a:r>
              <a:rPr lang="fr-FR" sz="5400" b="1" dirty="0" smtClean="0">
                <a:solidFill>
                  <a:schemeClr val="tx1"/>
                </a:solidFill>
                <a:latin typeface="Century Gothic" panose="020B0502020202020204" pitchFamily="34" charset="0"/>
              </a:rPr>
              <a:t>     premiers</a:t>
            </a:r>
            <a:endParaRPr lang="fr-FR" sz="5400" b="1" dirty="0">
              <a:solidFill>
                <a:schemeClr val="tx1"/>
              </a:solidFill>
              <a:latin typeface="Century Gothic" panose="020B0502020202020204" pitchFamily="34" charset="0"/>
            </a:endParaRPr>
          </a:p>
        </p:txBody>
      </p:sp>
      <p:pic>
        <p:nvPicPr>
          <p:cNvPr id="6" name="il_fi" descr="http://www.vosquestionsdeparents.fr/uploads/medias/IMAGES_MILAN/logo_jaime_ma_maternelle.jpg"/>
          <p:cNvPicPr>
            <a:picLocks noChangeAspect="1" noChangeArrowheads="1"/>
          </p:cNvPicPr>
          <p:nvPr/>
        </p:nvPicPr>
        <p:blipFill>
          <a:blip r:embed="rId5" r:link="rId6">
            <a:extLst>
              <a:ext uri="{28A0092B-C50C-407E-A947-70E740481C1C}">
                <a14:useLocalDpi xmlns:a14="http://schemas.microsoft.com/office/drawing/2010/main" val="0"/>
              </a:ext>
            </a:extLst>
          </a:blip>
          <a:srcRect l="14311" r="13348"/>
          <a:stretch>
            <a:fillRect/>
          </a:stretch>
        </p:blipFill>
        <p:spPr bwMode="auto">
          <a:xfrm rot="668717">
            <a:off x="8890719" y="2683588"/>
            <a:ext cx="2851961" cy="308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02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619500" y="676275"/>
            <a:ext cx="8572500" cy="5409883"/>
          </a:xfrm>
          <a:prstGeom prst="rect">
            <a:avLst/>
          </a:prstGeom>
          <a:solidFill>
            <a:srgbClr val="3399FF"/>
          </a:solidFill>
          <a:ln w="57150">
            <a:solidFill>
              <a:srgbClr val="0070C0"/>
            </a:solidFill>
          </a:ln>
        </p:spPr>
        <p:txBody>
          <a:bodyPr wrap="square" rtlCol="0">
            <a:spAutoFit/>
          </a:bodyPr>
          <a:lstStyle/>
          <a:p>
            <a:pPr defTabSz="457200"/>
            <a:endParaRPr lang="fr-FR" dirty="0">
              <a:solidFill>
                <a:prstClr val="black"/>
              </a:solidFill>
            </a:endParaRPr>
          </a:p>
        </p:txBody>
      </p:sp>
      <p:pic>
        <p:nvPicPr>
          <p:cNvPr id="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9809"/>
            <a:ext cx="3439886" cy="2879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9259"/>
            <a:ext cx="3448594" cy="258689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p:cNvSpPr>
            <a:spLocks noGrp="1"/>
          </p:cNvSpPr>
          <p:nvPr>
            <p:ph idx="1"/>
          </p:nvPr>
        </p:nvSpPr>
        <p:spPr/>
        <p:txBody>
          <a:bodyPr/>
          <a:lstStyle/>
          <a:p>
            <a:endParaRPr lang="fr-FR" dirty="0"/>
          </a:p>
        </p:txBody>
      </p:sp>
    </p:spTree>
    <p:extLst>
      <p:ext uri="{BB962C8B-B14F-4D97-AF65-F5344CB8AC3E}">
        <p14:creationId xmlns:p14="http://schemas.microsoft.com/office/powerpoint/2010/main" val="201092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4164227" cy="5567842"/>
          </a:xfrm>
          <a:solidFill>
            <a:srgbClr val="3399FF"/>
          </a:solidFill>
        </p:spPr>
        <p:txBody>
          <a:bodyPr/>
          <a:lstStyle/>
          <a:p>
            <a:pPr algn="ctr"/>
            <a:r>
              <a:rPr lang="fr-FR" b="1" dirty="0"/>
              <a:t/>
            </a:r>
            <a:br>
              <a:rPr lang="fr-FR" b="1" dirty="0"/>
            </a:br>
            <a:r>
              <a:rPr lang="fr-FR" sz="4000" b="1" dirty="0" smtClean="0">
                <a:latin typeface="Century Gothic" panose="020B0502020202020204" pitchFamily="34" charset="0"/>
              </a:rPr>
              <a:t>CYCLE 1</a:t>
            </a:r>
            <a:br>
              <a:rPr lang="fr-FR" sz="4000" b="1" dirty="0" smtClean="0">
                <a:latin typeface="Century Gothic" panose="020B0502020202020204" pitchFamily="34" charset="0"/>
              </a:rPr>
            </a:br>
            <a:r>
              <a:rPr lang="fr-FR" sz="4000" b="1" dirty="0" smtClean="0">
                <a:latin typeface="Century Gothic" panose="020B0502020202020204" pitchFamily="34" charset="0"/>
              </a:rPr>
              <a:t/>
            </a:r>
            <a:br>
              <a:rPr lang="fr-FR" sz="4000" b="1" dirty="0" smtClean="0">
                <a:latin typeface="Century Gothic" panose="020B0502020202020204" pitchFamily="34" charset="0"/>
              </a:rPr>
            </a:br>
            <a:r>
              <a:rPr lang="fr-FR" sz="4000" b="1" dirty="0" smtClean="0">
                <a:latin typeface="Century Gothic" panose="020B0502020202020204" pitchFamily="34" charset="0"/>
              </a:rPr>
              <a:t>L’AGE DES ENFANTS</a:t>
            </a:r>
            <a:br>
              <a:rPr lang="fr-FR" sz="4000" b="1" dirty="0" smtClean="0">
                <a:latin typeface="Century Gothic" panose="020B0502020202020204" pitchFamily="34" charset="0"/>
              </a:rPr>
            </a:br>
            <a:r>
              <a:rPr lang="fr-FR" sz="4000" b="1" dirty="0" smtClean="0">
                <a:latin typeface="Century Gothic" panose="020B0502020202020204" pitchFamily="34" charset="0"/>
              </a:rPr>
              <a:t/>
            </a:r>
            <a:br>
              <a:rPr lang="fr-FR" sz="4000" b="1" dirty="0" smtClean="0">
                <a:latin typeface="Century Gothic" panose="020B0502020202020204" pitchFamily="34" charset="0"/>
              </a:rPr>
            </a:br>
            <a:r>
              <a:rPr lang="fr-FR" sz="4000" b="1" dirty="0" smtClean="0">
                <a:latin typeface="Century Gothic" panose="020B0502020202020204" pitchFamily="34" charset="0"/>
              </a:rPr>
              <a:t/>
            </a:r>
            <a:br>
              <a:rPr lang="fr-FR" sz="4000" b="1" dirty="0" smtClean="0">
                <a:latin typeface="Century Gothic" panose="020B0502020202020204" pitchFamily="34" charset="0"/>
              </a:rPr>
            </a:br>
            <a:r>
              <a:rPr lang="fr-FR" sz="4000" b="1" dirty="0" smtClean="0">
                <a:latin typeface="Century Gothic" panose="020B0502020202020204" pitchFamily="34" charset="0"/>
              </a:rPr>
              <a:t>LA DUREE DU CYCLE</a:t>
            </a:r>
            <a:endParaRPr lang="fr-FR" sz="4000" b="1" dirty="0">
              <a:latin typeface="Century Gothic" panose="020B0502020202020204" pitchFamily="34" charset="0"/>
            </a:endParaRPr>
          </a:p>
        </p:txBody>
      </p:sp>
      <p:sp>
        <p:nvSpPr>
          <p:cNvPr id="7" name="ZoneTexte 6"/>
          <p:cNvSpPr txBox="1"/>
          <p:nvPr/>
        </p:nvSpPr>
        <p:spPr>
          <a:xfrm>
            <a:off x="4371976" y="3299736"/>
            <a:ext cx="7043737" cy="461665"/>
          </a:xfrm>
          <a:prstGeom prst="rect">
            <a:avLst/>
          </a:prstGeom>
          <a:noFill/>
        </p:spPr>
        <p:txBody>
          <a:bodyPr wrap="square" rtlCol="0">
            <a:spAutoFit/>
          </a:bodyPr>
          <a:lstStyle/>
          <a:p>
            <a:pPr algn="ctr"/>
            <a:endParaRPr lang="fr-FR" sz="2400" b="1" dirty="0" smtClean="0">
              <a:solidFill>
                <a:prstClr val="black"/>
              </a:solidFill>
              <a:latin typeface="Century Gothic" panose="020B0502020202020204" pitchFamily="34" charset="0"/>
            </a:endParaRPr>
          </a:p>
        </p:txBody>
      </p:sp>
      <p:pic>
        <p:nvPicPr>
          <p:cNvPr id="1026" name="Picture 2" descr="Afficher l'image d'origine"/>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1487" t="4859" r="16631" b="16129"/>
          <a:stretch/>
        </p:blipFill>
        <p:spPr bwMode="auto">
          <a:xfrm>
            <a:off x="4248615" y="4302551"/>
            <a:ext cx="7763758" cy="17708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e 3"/>
          <p:cNvGraphicFramePr/>
          <p:nvPr>
            <p:extLst>
              <p:ext uri="{D42A27DB-BD31-4B8C-83A1-F6EECF244321}">
                <p14:modId xmlns:p14="http://schemas.microsoft.com/office/powerpoint/2010/main" val="2255348317"/>
              </p:ext>
            </p:extLst>
          </p:nvPr>
        </p:nvGraphicFramePr>
        <p:xfrm>
          <a:off x="4371976" y="390293"/>
          <a:ext cx="7640397" cy="4393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lèche droite 2"/>
          <p:cNvSpPr/>
          <p:nvPr/>
        </p:nvSpPr>
        <p:spPr>
          <a:xfrm>
            <a:off x="4356155" y="3512634"/>
            <a:ext cx="7548678" cy="73339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entury Gothic" panose="020B0502020202020204" pitchFamily="34" charset="0"/>
              </a:rPr>
              <a:t>3 ou 4 ans</a:t>
            </a:r>
            <a:endParaRPr lang="fr-FR" sz="2400" b="1" dirty="0">
              <a:latin typeface="Century Gothic" panose="020B0502020202020204" pitchFamily="34" charset="0"/>
            </a:endParaRPr>
          </a:p>
        </p:txBody>
      </p:sp>
      <p:pic>
        <p:nvPicPr>
          <p:cNvPr id="5122" name="Picture 2" descr="Afficher l'image d'origine"/>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3700571"/>
            <a:ext cx="1178008" cy="117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6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670" y="5073983"/>
            <a:ext cx="5848350" cy="10382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0" y="767644"/>
            <a:ext cx="4164227" cy="5546070"/>
          </a:xfrm>
          <a:solidFill>
            <a:srgbClr val="3399FF"/>
          </a:solidFill>
        </p:spPr>
        <p:txBody>
          <a:bodyPr/>
          <a:lstStyle/>
          <a:p>
            <a:pPr algn="ctr"/>
            <a:r>
              <a:rPr lang="fr-FR" b="1" dirty="0"/>
              <a:t/>
            </a:r>
            <a:br>
              <a:rPr lang="fr-FR" b="1" dirty="0"/>
            </a:br>
            <a:r>
              <a:rPr lang="fr-FR" sz="4000" b="1" dirty="0" smtClean="0">
                <a:latin typeface="Century Gothic" panose="020B0502020202020204" pitchFamily="34" charset="0"/>
              </a:rPr>
              <a:t>CYCLE 1</a:t>
            </a:r>
            <a:br>
              <a:rPr lang="fr-FR" sz="4000" b="1" dirty="0" smtClean="0">
                <a:latin typeface="Century Gothic" panose="020B0502020202020204" pitchFamily="34" charset="0"/>
              </a:rPr>
            </a:br>
            <a:r>
              <a:rPr lang="fr-FR" sz="4000" b="1" dirty="0">
                <a:latin typeface="Century Gothic" panose="020B0502020202020204" pitchFamily="34" charset="0"/>
              </a:rPr>
              <a:t/>
            </a:r>
            <a:br>
              <a:rPr lang="fr-FR" sz="4000" b="1" dirty="0">
                <a:latin typeface="Century Gothic" panose="020B0502020202020204" pitchFamily="34" charset="0"/>
              </a:rPr>
            </a:br>
            <a:r>
              <a:rPr lang="fr-FR" sz="4000" b="1" dirty="0" smtClean="0">
                <a:latin typeface="Century Gothic" panose="020B0502020202020204" pitchFamily="34" charset="0"/>
              </a:rPr>
              <a:t/>
            </a:r>
            <a:br>
              <a:rPr lang="fr-FR" sz="4000" b="1" dirty="0" smtClean="0">
                <a:latin typeface="Century Gothic" panose="020B0502020202020204" pitchFamily="34" charset="0"/>
              </a:rPr>
            </a:br>
            <a:r>
              <a:rPr lang="fr-FR" sz="4000" b="1" dirty="0" smtClean="0">
                <a:latin typeface="Century Gothic" panose="020B0502020202020204" pitchFamily="34" charset="0"/>
              </a:rPr>
              <a:t/>
            </a:r>
            <a:br>
              <a:rPr lang="fr-FR" sz="4000" b="1" dirty="0" smtClean="0">
                <a:latin typeface="Century Gothic" panose="020B0502020202020204" pitchFamily="34" charset="0"/>
              </a:rPr>
            </a:br>
            <a:r>
              <a:rPr lang="fr-FR" sz="4000" b="1" dirty="0" smtClean="0">
                <a:latin typeface="Century Gothic" panose="020B0502020202020204" pitchFamily="34" charset="0"/>
              </a:rPr>
              <a:t>LA SCOLARISATION NON OBLIGATOIRE</a:t>
            </a:r>
            <a:endParaRPr lang="fr-FR" sz="4000" b="1" dirty="0">
              <a:latin typeface="Century Gothic" panose="020B0502020202020204" pitchFamily="34" charset="0"/>
            </a:endParaRPr>
          </a:p>
        </p:txBody>
      </p:sp>
      <p:sp>
        <p:nvSpPr>
          <p:cNvPr id="7" name="ZoneTexte 6"/>
          <p:cNvSpPr txBox="1"/>
          <p:nvPr/>
        </p:nvSpPr>
        <p:spPr>
          <a:xfrm>
            <a:off x="4371974" y="2461536"/>
            <a:ext cx="7043737" cy="2308324"/>
          </a:xfrm>
          <a:prstGeom prst="rect">
            <a:avLst/>
          </a:prstGeom>
          <a:noFill/>
        </p:spPr>
        <p:txBody>
          <a:bodyPr wrap="square" rtlCol="0">
            <a:spAutoFit/>
          </a:bodyPr>
          <a:lstStyle/>
          <a:p>
            <a:pPr algn="ctr"/>
            <a:r>
              <a:rPr lang="fr-FR" sz="3600" b="1" dirty="0" smtClean="0">
                <a:solidFill>
                  <a:prstClr val="black"/>
                </a:solidFill>
                <a:latin typeface="Century Gothic" panose="020B0502020202020204" pitchFamily="34" charset="0"/>
              </a:rPr>
              <a:t>Un enfant inscrit à l’école maternelle doit fréquenter l’école de manière régulière et assidue</a:t>
            </a:r>
            <a:endParaRPr lang="fr-FR" sz="2400" b="1" dirty="0" smtClean="0">
              <a:solidFill>
                <a:prstClr val="black"/>
              </a:solidFill>
              <a:latin typeface="Century Gothic" panose="020B0502020202020204" pitchFamily="34" charset="0"/>
            </a:endParaRPr>
          </a:p>
        </p:txBody>
      </p:sp>
      <p:pic>
        <p:nvPicPr>
          <p:cNvPr id="10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20" y="2223539"/>
            <a:ext cx="3441785" cy="1647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petit groupe de jeunes Saut Heureusement Banque d'images - 81295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675" y="220662"/>
            <a:ext cx="4286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2599" y="1181100"/>
            <a:ext cx="274585"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721490" y="1181100"/>
            <a:ext cx="111109" cy="149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790828" y="1298460"/>
            <a:ext cx="45719" cy="30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227917" y="1384389"/>
            <a:ext cx="48917" cy="79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948246" y="1384389"/>
            <a:ext cx="588285" cy="156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277558" y="1211740"/>
            <a:ext cx="258973" cy="329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948246" y="1362009"/>
            <a:ext cx="281354" cy="179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130487" y="1541052"/>
            <a:ext cx="276557" cy="65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840362">
            <a:off x="7948246" y="1499488"/>
            <a:ext cx="83127" cy="74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9611242">
            <a:off x="7915657" y="1315187"/>
            <a:ext cx="23979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130487" y="1266080"/>
            <a:ext cx="99113" cy="110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561629" y="1259920"/>
            <a:ext cx="45719" cy="77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Afficher l'image d'origine"/>
          <p:cNvPicPr>
            <a:picLocks noChangeAspect="1" noChangeArrowheads="1"/>
          </p:cNvPicPr>
          <p:nvPr/>
        </p:nvPicPr>
        <p:blipFill>
          <a:blip r:embed="rId6">
            <a:clrChange>
              <a:clrFrom>
                <a:srgbClr val="F4F7E9"/>
              </a:clrFrom>
              <a:clrTo>
                <a:srgbClr val="F4F7E9">
                  <a:alpha val="0"/>
                </a:srgbClr>
              </a:clrTo>
            </a:clrChange>
            <a:extLst>
              <a:ext uri="{28A0092B-C50C-407E-A947-70E740481C1C}">
                <a14:useLocalDpi xmlns:a14="http://schemas.microsoft.com/office/drawing/2010/main" val="0"/>
              </a:ext>
            </a:extLst>
          </a:blip>
          <a:srcRect/>
          <a:stretch>
            <a:fillRect/>
          </a:stretch>
        </p:blipFill>
        <p:spPr bwMode="auto">
          <a:xfrm>
            <a:off x="9325881" y="4182189"/>
            <a:ext cx="2452462" cy="245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1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731741" cy="5305778"/>
          </a:xfrm>
          <a:solidFill>
            <a:srgbClr val="3399FF"/>
          </a:solidFill>
        </p:spPr>
        <p:txBody>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sz="4000" b="1" dirty="0" smtClean="0">
                <a:latin typeface="Century Gothic" panose="020B0502020202020204" pitchFamily="34" charset="0"/>
              </a:rPr>
              <a:t>L’ECOLE MATERNELLE UNE ECOLE BIENVEILLANTE</a:t>
            </a:r>
            <a:endParaRPr lang="fr-FR" sz="4000" b="1" dirty="0">
              <a:latin typeface="Century Gothic" panose="020B0502020202020204" pitchFamily="34" charset="0"/>
            </a:endParaRPr>
          </a:p>
        </p:txBody>
      </p:sp>
      <p:pic>
        <p:nvPicPr>
          <p:cNvPr id="6" name="Espace réservé du contenu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6577" y="95955"/>
            <a:ext cx="6762045" cy="6762045"/>
          </a:xfrm>
          <a:prstGeom prst="rect">
            <a:avLst/>
          </a:prstGeom>
        </p:spPr>
      </p:pic>
      <p:sp>
        <p:nvSpPr>
          <p:cNvPr id="7" name="ZoneTexte 6"/>
          <p:cNvSpPr txBox="1"/>
          <p:nvPr/>
        </p:nvSpPr>
        <p:spPr>
          <a:xfrm>
            <a:off x="6159661" y="2085298"/>
            <a:ext cx="4200835" cy="2123658"/>
          </a:xfrm>
          <a:prstGeom prst="rect">
            <a:avLst/>
          </a:prstGeom>
          <a:noFill/>
        </p:spPr>
        <p:txBody>
          <a:bodyPr wrap="square" rtlCol="0">
            <a:spAutoFit/>
          </a:bodyPr>
          <a:lstStyle/>
          <a:p>
            <a:pPr algn="ctr"/>
            <a:r>
              <a:rPr lang="fr-FR" sz="3600" b="1" dirty="0" smtClean="0">
                <a:solidFill>
                  <a:prstClr val="black"/>
                </a:solidFill>
                <a:latin typeface="Century Gothic" panose="020B0502020202020204" pitchFamily="34" charset="0"/>
              </a:rPr>
              <a:t>MISSION</a:t>
            </a:r>
            <a:endParaRPr lang="fr-FR" sz="2400" b="1" dirty="0" smtClean="0">
              <a:solidFill>
                <a:prstClr val="black"/>
              </a:solidFill>
              <a:latin typeface="Century Gothic" panose="020B0502020202020204" pitchFamily="34" charset="0"/>
            </a:endParaRPr>
          </a:p>
          <a:p>
            <a:r>
              <a:rPr lang="fr-FR" sz="2400" b="1" dirty="0" smtClean="0">
                <a:solidFill>
                  <a:prstClr val="black"/>
                </a:solidFill>
                <a:latin typeface="Century Gothic" panose="020B0502020202020204" pitchFamily="34" charset="0"/>
              </a:rPr>
              <a:t>Donner envie aux enfants d’aller à l’école pour apprendre, affirmer et épanouir leur personnalité</a:t>
            </a:r>
            <a:endParaRPr lang="fr-FR"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589959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4028" y="148872"/>
            <a:ext cx="9676015" cy="769441"/>
          </a:xfrm>
          <a:prstGeom prst="rect">
            <a:avLst/>
          </a:prstGeom>
          <a:noFill/>
        </p:spPr>
        <p:txBody>
          <a:bodyPr wrap="square" rtlCol="0">
            <a:spAutoFit/>
          </a:bodyPr>
          <a:lstStyle/>
          <a:p>
            <a:pPr algn="ctr"/>
            <a:r>
              <a:rPr lang="fr-FR" sz="4400" b="1" dirty="0" smtClean="0">
                <a:latin typeface="Century Gothic" panose="020B0502020202020204" pitchFamily="34" charset="0"/>
              </a:rPr>
              <a:t>UN PRINCIPE FONDAMENTAL</a:t>
            </a:r>
            <a:endParaRPr lang="fr-FR" sz="4400" b="1" dirty="0">
              <a:latin typeface="Century Gothic" panose="020B0502020202020204" pitchFamily="34" charset="0"/>
            </a:endParaRPr>
          </a:p>
        </p:txBody>
      </p:sp>
      <p:sp>
        <p:nvSpPr>
          <p:cNvPr id="7" name="ZoneTexte 6"/>
          <p:cNvSpPr txBox="1"/>
          <p:nvPr/>
        </p:nvSpPr>
        <p:spPr>
          <a:xfrm>
            <a:off x="-29980" y="5036695"/>
            <a:ext cx="12192000" cy="1692771"/>
          </a:xfrm>
          <a:prstGeom prst="rect">
            <a:avLst/>
          </a:prstGeom>
          <a:solidFill>
            <a:srgbClr val="33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3200" b="1" dirty="0" smtClean="0">
                <a:latin typeface="Century Gothic" panose="020B0502020202020204" pitchFamily="34" charset="0"/>
              </a:rPr>
              <a:t>Tous les enfants sont capables d’apprendre et de progresser</a:t>
            </a:r>
            <a:endParaRPr lang="fr-FR" sz="2000" b="1" dirty="0" smtClean="0">
              <a:latin typeface="Century Gothic" panose="020B0502020202020204" pitchFamily="34" charset="0"/>
            </a:endParaRPr>
          </a:p>
          <a:p>
            <a:pPr algn="ctr"/>
            <a:r>
              <a:rPr lang="fr-FR" sz="2400" b="1" dirty="0" smtClean="0">
                <a:latin typeface="Century Gothic" panose="020B0502020202020204" pitchFamily="34" charset="0"/>
              </a:rPr>
              <a:t>Avoir confiance</a:t>
            </a:r>
          </a:p>
          <a:p>
            <a:r>
              <a:rPr lang="fr-FR" sz="2400" dirty="0">
                <a:latin typeface="Century Gothic" panose="020B0502020202020204" pitchFamily="34" charset="0"/>
              </a:rPr>
              <a:t>	</a:t>
            </a:r>
            <a:r>
              <a:rPr lang="fr-FR" sz="2400" dirty="0" smtClean="0">
                <a:latin typeface="Century Gothic" panose="020B0502020202020204" pitchFamily="34" charset="0"/>
              </a:rPr>
              <a:t>	dans son propre pouvoir d’agir et de penser</a:t>
            </a:r>
          </a:p>
          <a:p>
            <a:r>
              <a:rPr lang="fr-FR" sz="2400" dirty="0">
                <a:latin typeface="Century Gothic" panose="020B0502020202020204" pitchFamily="34" charset="0"/>
              </a:rPr>
              <a:t>	</a:t>
            </a:r>
            <a:r>
              <a:rPr lang="fr-FR" sz="2400" dirty="0" smtClean="0">
                <a:latin typeface="Century Gothic" panose="020B0502020202020204" pitchFamily="34" charset="0"/>
              </a:rPr>
              <a:t>	dans sa capacité à apprendre et réussir sa scolarité et au delà</a:t>
            </a:r>
            <a:endParaRPr lang="fr-FR" sz="2400" dirty="0">
              <a:latin typeface="Century Gothic" panose="020B0502020202020204" pitchFamily="34" charset="0"/>
            </a:endParaRPr>
          </a:p>
        </p:txBody>
      </p:sp>
      <p:pic>
        <p:nvPicPr>
          <p:cNvPr id="8" name="Image 7"/>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494039" y="1031047"/>
            <a:ext cx="8225380" cy="4114800"/>
          </a:xfrm>
          <a:prstGeom prst="rect">
            <a:avLst/>
          </a:prstGeom>
        </p:spPr>
      </p:pic>
    </p:spTree>
    <p:extLst>
      <p:ext uri="{BB962C8B-B14F-4D97-AF65-F5344CB8AC3E}">
        <p14:creationId xmlns:p14="http://schemas.microsoft.com/office/powerpoint/2010/main" val="323140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7644"/>
            <a:ext cx="3668889" cy="5305778"/>
          </a:xfrm>
          <a:solidFill>
            <a:srgbClr val="3399FF"/>
          </a:solidFill>
        </p:spPr>
        <p:txBody>
          <a:bodyPr>
            <a:normAutofit fontScale="90000"/>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L’ECOLE MATERNELLE REPOND AUX BESOINS DES ENFANTS</a:t>
            </a:r>
            <a:endParaRPr lang="fr-FR" b="1" dirty="0">
              <a:latin typeface="Century Gothic" panose="020B0502020202020204" pitchFamily="34" charset="0"/>
            </a:endParaRPr>
          </a:p>
        </p:txBody>
      </p:sp>
      <p:graphicFrame>
        <p:nvGraphicFramePr>
          <p:cNvPr id="5" name="Diagramme 4"/>
          <p:cNvGraphicFramePr/>
          <p:nvPr>
            <p:extLst>
              <p:ext uri="{D42A27DB-BD31-4B8C-83A1-F6EECF244321}">
                <p14:modId xmlns:p14="http://schemas.microsoft.com/office/powerpoint/2010/main" val="452621179"/>
              </p:ext>
            </p:extLst>
          </p:nvPr>
        </p:nvGraphicFramePr>
        <p:xfrm>
          <a:off x="939800" y="148695"/>
          <a:ext cx="13258800" cy="654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6397625" y="2451100"/>
            <a:ext cx="2343150" cy="2308324"/>
          </a:xfrm>
          <a:prstGeom prst="rect">
            <a:avLst/>
          </a:prstGeom>
          <a:noFill/>
        </p:spPr>
        <p:txBody>
          <a:bodyPr wrap="square" rtlCol="0">
            <a:spAutoFit/>
          </a:bodyPr>
          <a:lstStyle/>
          <a:p>
            <a:pPr algn="ctr"/>
            <a:r>
              <a:rPr lang="fr-FR" sz="3600" b="1" dirty="0" smtClean="0">
                <a:solidFill>
                  <a:srgbClr val="FF3399"/>
                </a:solidFill>
              </a:rPr>
              <a:t>LES BESOINS DE L’ENFANT</a:t>
            </a:r>
            <a:endParaRPr lang="fr-FR" sz="3600" b="1" dirty="0">
              <a:solidFill>
                <a:srgbClr val="FF3399"/>
              </a:solidFill>
            </a:endParaRPr>
          </a:p>
        </p:txBody>
      </p:sp>
    </p:spTree>
    <p:extLst>
      <p:ext uri="{BB962C8B-B14F-4D97-AF65-F5344CB8AC3E}">
        <p14:creationId xmlns:p14="http://schemas.microsoft.com/office/powerpoint/2010/main" val="142361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Enfant, Sport, Cartoon, Enfance, Nat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382" t="50969" r="73105" b="14209"/>
          <a:stretch/>
        </p:blipFill>
        <p:spPr bwMode="auto">
          <a:xfrm>
            <a:off x="10545814" y="73928"/>
            <a:ext cx="1400452" cy="17258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Enfant, Sport, Cartoon, Enfance, Natation"/>
          <p:cNvPicPr>
            <a:picLocks noChangeAspect="1" noChangeArrowheads="1"/>
          </p:cNvPicPr>
          <p:nvPr/>
        </p:nvPicPr>
        <p:blipFill rotWithShape="1">
          <a:blip r:embed="rId3">
            <a:extLst>
              <a:ext uri="{28A0092B-C50C-407E-A947-70E740481C1C}">
                <a14:useLocalDpi xmlns:a14="http://schemas.microsoft.com/office/drawing/2010/main" val="0"/>
              </a:ext>
            </a:extLst>
          </a:blip>
          <a:srcRect l="64006" t="48548" r="3009" b="16059"/>
          <a:stretch/>
        </p:blipFill>
        <p:spPr bwMode="auto">
          <a:xfrm>
            <a:off x="10602758" y="5450243"/>
            <a:ext cx="1286564" cy="12463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nfant, Sport, Cartoon, Enfance, Natation"/>
          <p:cNvPicPr>
            <a:picLocks noChangeAspect="1" noChangeArrowheads="1"/>
          </p:cNvPicPr>
          <p:nvPr/>
        </p:nvPicPr>
        <p:blipFill rotWithShape="1">
          <a:blip r:embed="rId3">
            <a:extLst>
              <a:ext uri="{28A0092B-C50C-407E-A947-70E740481C1C}">
                <a14:useLocalDpi xmlns:a14="http://schemas.microsoft.com/office/drawing/2010/main" val="0"/>
              </a:ext>
            </a:extLst>
          </a:blip>
          <a:srcRect l="56849" t="-569" r="773" b="63553"/>
          <a:stretch/>
        </p:blipFill>
        <p:spPr bwMode="auto">
          <a:xfrm>
            <a:off x="6778577" y="5550162"/>
            <a:ext cx="1677616" cy="13230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Enfant, Sport, Cartoon, Enfance, Natation"/>
          <p:cNvPicPr>
            <a:picLocks noChangeAspect="1" noChangeArrowheads="1"/>
          </p:cNvPicPr>
          <p:nvPr/>
        </p:nvPicPr>
        <p:blipFill rotWithShape="1">
          <a:blip r:embed="rId3">
            <a:extLst>
              <a:ext uri="{28A0092B-C50C-407E-A947-70E740481C1C}">
                <a14:useLocalDpi xmlns:a14="http://schemas.microsoft.com/office/drawing/2010/main" val="0"/>
              </a:ext>
            </a:extLst>
          </a:blip>
          <a:srcRect l="32623" t="58217" r="35527" b="935"/>
          <a:stretch/>
        </p:blipFill>
        <p:spPr bwMode="auto">
          <a:xfrm>
            <a:off x="3741930" y="5534526"/>
            <a:ext cx="1142891" cy="13234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1135" t="56296" r="66358" b="1066"/>
          <a:stretch/>
        </p:blipFill>
        <p:spPr bwMode="auto">
          <a:xfrm>
            <a:off x="3741932" y="-26732"/>
            <a:ext cx="1375878" cy="142948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0" y="767644"/>
            <a:ext cx="3668889" cy="5305778"/>
          </a:xfrm>
          <a:solidFill>
            <a:srgbClr val="3399FF"/>
          </a:solidFill>
        </p:spPr>
        <p:txBody>
          <a:bodyPr>
            <a:normAutofit fontScale="90000"/>
          </a:bodyPr>
          <a:lstStyle/>
          <a:p>
            <a:pPr algn="ctr"/>
            <a:r>
              <a:rPr lang="fr-FR" b="1" dirty="0"/>
              <a:t/>
            </a:r>
            <a:br>
              <a:rPr lang="fr-FR" b="1" dirty="0"/>
            </a:br>
            <a:r>
              <a:rPr lang="fr-FR" b="1" dirty="0" smtClean="0">
                <a:latin typeface="Century Gothic" panose="020B0502020202020204" pitchFamily="34" charset="0"/>
              </a:rPr>
              <a:t>CYCLE 1</a:t>
            </a:r>
            <a:br>
              <a:rPr lang="fr-FR" b="1" dirty="0" smtClean="0">
                <a:latin typeface="Century Gothic" panose="020B0502020202020204" pitchFamily="34" charset="0"/>
              </a:rPr>
            </a:br>
            <a:r>
              <a:rPr lang="fr-FR" b="1" dirty="0" smtClean="0">
                <a:latin typeface="Century Gothic" panose="020B0502020202020204" pitchFamily="34" charset="0"/>
              </a:rPr>
              <a:t/>
            </a:r>
            <a:br>
              <a:rPr lang="fr-FR" b="1" dirty="0" smtClean="0">
                <a:latin typeface="Century Gothic" panose="020B0502020202020204" pitchFamily="34" charset="0"/>
              </a:rPr>
            </a:br>
            <a:r>
              <a:rPr lang="fr-FR" b="1" dirty="0" smtClean="0">
                <a:latin typeface="Century Gothic" panose="020B0502020202020204" pitchFamily="34" charset="0"/>
              </a:rPr>
              <a:t>L’ECOLE MATERNELLE  REPOND AUX BESOINS DES ENFANTS</a:t>
            </a:r>
            <a:endParaRPr lang="fr-FR" b="1" dirty="0">
              <a:latin typeface="Century Gothic" panose="020B0502020202020204" pitchFamily="34" charset="0"/>
            </a:endParaRPr>
          </a:p>
        </p:txBody>
      </p:sp>
      <p:sp>
        <p:nvSpPr>
          <p:cNvPr id="8" name="ZoneTexte 7"/>
          <p:cNvSpPr txBox="1"/>
          <p:nvPr/>
        </p:nvSpPr>
        <p:spPr>
          <a:xfrm>
            <a:off x="4555991" y="1219930"/>
            <a:ext cx="6463143" cy="4401205"/>
          </a:xfrm>
          <a:prstGeom prst="rect">
            <a:avLst/>
          </a:prstGeom>
          <a:solidFill>
            <a:srgbClr val="FFC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4000" b="1" dirty="0" smtClean="0">
                <a:solidFill>
                  <a:prstClr val="black"/>
                </a:solidFill>
                <a:latin typeface="Century Gothic" panose="020B0502020202020204" pitchFamily="34" charset="0"/>
              </a:rPr>
              <a:t>Donner de la valeur</a:t>
            </a:r>
          </a:p>
          <a:p>
            <a:pPr algn="ctr"/>
            <a:r>
              <a:rPr lang="fr-FR" sz="4000" b="1" dirty="0" smtClean="0">
                <a:solidFill>
                  <a:prstClr val="black"/>
                </a:solidFill>
                <a:latin typeface="Century Gothic" panose="020B0502020202020204" pitchFamily="34" charset="0"/>
              </a:rPr>
              <a:t> à l’expérience,</a:t>
            </a:r>
          </a:p>
          <a:p>
            <a:pPr algn="ctr"/>
            <a:r>
              <a:rPr lang="fr-FR" sz="4000" b="1" dirty="0" smtClean="0">
                <a:solidFill>
                  <a:prstClr val="black"/>
                </a:solidFill>
                <a:latin typeface="Century Gothic" panose="020B0502020202020204" pitchFamily="34" charset="0"/>
              </a:rPr>
              <a:t> au vécu, </a:t>
            </a:r>
          </a:p>
          <a:p>
            <a:pPr algn="ctr"/>
            <a:r>
              <a:rPr lang="fr-FR" sz="4000" b="1" dirty="0" smtClean="0">
                <a:solidFill>
                  <a:prstClr val="black"/>
                </a:solidFill>
                <a:latin typeface="Century Gothic" panose="020B0502020202020204" pitchFamily="34" charset="0"/>
              </a:rPr>
              <a:t>au corps</a:t>
            </a:r>
          </a:p>
          <a:p>
            <a:pPr algn="ctr"/>
            <a:r>
              <a:rPr lang="fr-FR" sz="4000" b="1" dirty="0" smtClean="0">
                <a:solidFill>
                  <a:prstClr val="black"/>
                </a:solidFill>
                <a:latin typeface="Century Gothic" panose="020B0502020202020204" pitchFamily="34" charset="0"/>
              </a:rPr>
              <a:t> dans des situations d’apprentissage inscrites dans un vécu commun</a:t>
            </a:r>
            <a:endParaRPr lang="fr-FR" sz="4000" b="1" dirty="0">
              <a:solidFill>
                <a:srgbClr val="ED7D31">
                  <a:lumMod val="60000"/>
                  <a:lumOff val="40000"/>
                </a:srgbClr>
              </a:solidFill>
              <a:latin typeface="Century Gothic" panose="020B0502020202020204" pitchFamily="34" charset="0"/>
            </a:endParaRPr>
          </a:p>
        </p:txBody>
      </p:sp>
      <p:pic>
        <p:nvPicPr>
          <p:cNvPr id="10" name="Picture 12" descr="Afficher l'image d'origine"/>
          <p:cNvPicPr>
            <a:picLocks noChangeAspect="1" noChangeArrowheads="1"/>
          </p:cNvPicPr>
          <p:nvPr/>
        </p:nvPicPr>
        <p:blipFill rotWithShape="1">
          <a:blip r:embed="rId4">
            <a:clrChange>
              <a:clrFrom>
                <a:srgbClr val="FFF7FF"/>
              </a:clrFrom>
              <a:clrTo>
                <a:srgbClr val="FFF7FF">
                  <a:alpha val="0"/>
                </a:srgbClr>
              </a:clrTo>
            </a:clrChange>
            <a:extLst>
              <a:ext uri="{28A0092B-C50C-407E-A947-70E740481C1C}">
                <a14:useLocalDpi xmlns:a14="http://schemas.microsoft.com/office/drawing/2010/main" val="0"/>
              </a:ext>
            </a:extLst>
          </a:blip>
          <a:srcRect l="56017" t="58427"/>
          <a:stretch/>
        </p:blipFill>
        <p:spPr bwMode="auto">
          <a:xfrm>
            <a:off x="9359584" y="2587804"/>
            <a:ext cx="1499518" cy="11226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Afficher l'image d'origin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92" t="4275" r="61768" b="57350"/>
          <a:stretch/>
        </p:blipFill>
        <p:spPr bwMode="auto">
          <a:xfrm>
            <a:off x="5114972" y="2548756"/>
            <a:ext cx="1375813" cy="11934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nfant, Sport, Cartoon, Enfance, Nat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685" r="61205" b="68838"/>
          <a:stretch/>
        </p:blipFill>
        <p:spPr bwMode="auto">
          <a:xfrm>
            <a:off x="1007900" y="68879"/>
            <a:ext cx="1965278" cy="14900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61927" t="865" r="4300" b="51700"/>
          <a:stretch/>
        </p:blipFill>
        <p:spPr bwMode="auto">
          <a:xfrm>
            <a:off x="7828679" y="51100"/>
            <a:ext cx="1050634" cy="116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7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63" y="0"/>
            <a:ext cx="773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95223" y="2175557"/>
            <a:ext cx="2668466" cy="1077218"/>
          </a:xfrm>
          <a:prstGeom prst="rect">
            <a:avLst/>
          </a:prstGeom>
          <a:solidFill>
            <a:srgbClr val="FF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3200" b="1" dirty="0" smtClean="0">
                <a:solidFill>
                  <a:prstClr val="black"/>
                </a:solidFill>
                <a:latin typeface="Century Gothic" panose="020B0502020202020204" pitchFamily="34" charset="0"/>
              </a:rPr>
              <a:t>Apprendre en jouant</a:t>
            </a:r>
            <a:endParaRPr lang="fr-FR" sz="3200" b="1" dirty="0">
              <a:solidFill>
                <a:srgbClr val="ED7D31">
                  <a:lumMod val="60000"/>
                  <a:lumOff val="40000"/>
                </a:srgbClr>
              </a:solidFill>
              <a:latin typeface="Century Gothic" panose="020B0502020202020204" pitchFamily="34" charset="0"/>
            </a:endParaRPr>
          </a:p>
        </p:txBody>
      </p:sp>
      <p:sp>
        <p:nvSpPr>
          <p:cNvPr id="5" name="ZoneTexte 4"/>
          <p:cNvSpPr txBox="1"/>
          <p:nvPr/>
        </p:nvSpPr>
        <p:spPr>
          <a:xfrm>
            <a:off x="962526" y="4788660"/>
            <a:ext cx="4530961" cy="1938992"/>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3000" b="1" dirty="0" smtClean="0">
                <a:solidFill>
                  <a:prstClr val="black"/>
                </a:solidFill>
                <a:latin typeface="Century Gothic" panose="020B0502020202020204" pitchFamily="34" charset="0"/>
              </a:rPr>
              <a:t>Apprendre en réfléchissant et en résolvant des problèmes</a:t>
            </a:r>
            <a:endParaRPr lang="fr-FR" sz="3000" b="1" dirty="0">
              <a:solidFill>
                <a:srgbClr val="ED7D31">
                  <a:lumMod val="60000"/>
                  <a:lumOff val="40000"/>
                </a:srgbClr>
              </a:solidFill>
              <a:latin typeface="Century Gothic" panose="020B0502020202020204" pitchFamily="34" charset="0"/>
            </a:endParaRPr>
          </a:p>
        </p:txBody>
      </p:sp>
      <p:sp>
        <p:nvSpPr>
          <p:cNvPr id="8" name="ZoneTexte 7"/>
          <p:cNvSpPr txBox="1"/>
          <p:nvPr/>
        </p:nvSpPr>
        <p:spPr>
          <a:xfrm>
            <a:off x="5916988" y="4586549"/>
            <a:ext cx="3575026" cy="2246769"/>
          </a:xfrm>
          <a:prstGeom prst="rect">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2800" b="1" dirty="0" smtClean="0">
                <a:solidFill>
                  <a:prstClr val="black"/>
                </a:solidFill>
                <a:latin typeface="Century Gothic" panose="020B0502020202020204" pitchFamily="34" charset="0"/>
              </a:rPr>
              <a:t>Apprendre en s’exerçant</a:t>
            </a:r>
          </a:p>
          <a:p>
            <a:pPr algn="ctr"/>
            <a:endParaRPr lang="fr-FR" sz="2800" b="1" dirty="0" smtClean="0">
              <a:solidFill>
                <a:prstClr val="black"/>
              </a:solidFill>
              <a:latin typeface="Century Gothic" panose="020B0502020202020204" pitchFamily="34" charset="0"/>
            </a:endParaRPr>
          </a:p>
          <a:p>
            <a:pPr algn="ctr"/>
            <a:endParaRPr lang="fr-FR" sz="2800" b="1" dirty="0">
              <a:solidFill>
                <a:prstClr val="black"/>
              </a:solidFill>
              <a:latin typeface="Century Gothic" panose="020B0502020202020204" pitchFamily="34" charset="0"/>
            </a:endParaRPr>
          </a:p>
          <a:p>
            <a:pPr algn="ctr"/>
            <a:endParaRPr lang="fr-FR" sz="2800" b="1" dirty="0">
              <a:solidFill>
                <a:srgbClr val="ED7D31">
                  <a:lumMod val="60000"/>
                  <a:lumOff val="40000"/>
                </a:srgbClr>
              </a:solidFill>
              <a:latin typeface="Century Gothic" panose="020B0502020202020204" pitchFamily="34" charset="0"/>
            </a:endParaRPr>
          </a:p>
        </p:txBody>
      </p:sp>
      <p:sp>
        <p:nvSpPr>
          <p:cNvPr id="9" name="ZoneTexte 8"/>
          <p:cNvSpPr txBox="1"/>
          <p:nvPr/>
        </p:nvSpPr>
        <p:spPr>
          <a:xfrm>
            <a:off x="9154953" y="2317162"/>
            <a:ext cx="2966707" cy="1815882"/>
          </a:xfrm>
          <a:prstGeom prst="rect">
            <a:avLst/>
          </a:prstGeom>
          <a:solidFill>
            <a:srgbClr val="CC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2800" b="1" dirty="0" smtClean="0">
                <a:solidFill>
                  <a:prstClr val="black"/>
                </a:solidFill>
                <a:latin typeface="Century Gothic" panose="020B0502020202020204" pitchFamily="34" charset="0"/>
              </a:rPr>
              <a:t>Apprendre en se remémorant et en mémorisant</a:t>
            </a:r>
            <a:endParaRPr lang="fr-FR" sz="2800" b="1" dirty="0">
              <a:solidFill>
                <a:srgbClr val="ED7D31">
                  <a:lumMod val="60000"/>
                  <a:lumOff val="40000"/>
                </a:srgbClr>
              </a:solidFill>
              <a:latin typeface="Century Gothic" panose="020B0502020202020204" pitchFamily="34" charset="0"/>
            </a:endParaRPr>
          </a:p>
        </p:txBody>
      </p:sp>
      <p:sp>
        <p:nvSpPr>
          <p:cNvPr id="2" name="Flèche vers le bas 1"/>
          <p:cNvSpPr/>
          <p:nvPr/>
        </p:nvSpPr>
        <p:spPr>
          <a:xfrm rot="4593268">
            <a:off x="3634579" y="1361537"/>
            <a:ext cx="631001" cy="2440910"/>
          </a:xfrm>
          <a:prstGeom prst="downArrow">
            <a:avLst>
              <a:gd name="adj1" fmla="val 50000"/>
              <a:gd name="adj2" fmla="val 54594"/>
            </a:avLst>
          </a:prstGeom>
          <a:solidFill>
            <a:srgbClr val="FF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Flèche vers le bas 9"/>
          <p:cNvSpPr/>
          <p:nvPr/>
        </p:nvSpPr>
        <p:spPr>
          <a:xfrm rot="17790316" flipH="1">
            <a:off x="7727613" y="1558708"/>
            <a:ext cx="631001" cy="2440910"/>
          </a:xfrm>
          <a:prstGeom prst="downArrow">
            <a:avLst>
              <a:gd name="adj1" fmla="val 50000"/>
              <a:gd name="adj2" fmla="val 54594"/>
            </a:avLst>
          </a:prstGeom>
          <a:solidFill>
            <a:srgbClr val="CC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Flèche vers le bas 10"/>
          <p:cNvSpPr/>
          <p:nvPr/>
        </p:nvSpPr>
        <p:spPr>
          <a:xfrm rot="19843350" flipH="1">
            <a:off x="6644990" y="2282280"/>
            <a:ext cx="631001" cy="2440910"/>
          </a:xfrm>
          <a:prstGeom prst="downArrow">
            <a:avLst>
              <a:gd name="adj1" fmla="val 50000"/>
              <a:gd name="adj2" fmla="val 54594"/>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Flèche vers le bas 11"/>
          <p:cNvSpPr/>
          <p:nvPr/>
        </p:nvSpPr>
        <p:spPr>
          <a:xfrm rot="2260170">
            <a:off x="4024838" y="2492285"/>
            <a:ext cx="631001" cy="2440910"/>
          </a:xfrm>
          <a:prstGeom prst="downArrow">
            <a:avLst>
              <a:gd name="adj1" fmla="val 50000"/>
              <a:gd name="adj2" fmla="val 54594"/>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à coins arrondis 2"/>
          <p:cNvSpPr/>
          <p:nvPr/>
        </p:nvSpPr>
        <p:spPr>
          <a:xfrm>
            <a:off x="2224073" y="155579"/>
            <a:ext cx="7493980" cy="1085691"/>
          </a:xfrm>
          <a:prstGeom prst="round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Century Gothic" panose="020B0502020202020204" pitchFamily="34" charset="0"/>
              </a:rPr>
              <a:t>L’ECOLE MET EN PLACE DES SITUATIONS D’APPRENTISSAGE VARIEES</a:t>
            </a:r>
            <a:endParaRPr lang="fr-FR" sz="2800" b="1" dirty="0">
              <a:solidFill>
                <a:schemeClr val="tx1"/>
              </a:solidFill>
              <a:latin typeface="Century Gothic" panose="020B0502020202020204" pitchFamily="34" charset="0"/>
            </a:endParaRPr>
          </a:p>
        </p:txBody>
      </p:sp>
      <p:pic>
        <p:nvPicPr>
          <p:cNvPr id="4102"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625" y="5549176"/>
            <a:ext cx="1901752" cy="12092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967" y="1391367"/>
            <a:ext cx="2868647" cy="2381250"/>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97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2052</TotalTime>
  <Words>1581</Words>
  <Application>Microsoft Office PowerPoint</Application>
  <PresentationFormat>Grand écran</PresentationFormat>
  <Paragraphs>189</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Aharoni</vt:lpstr>
      <vt:lpstr>Arial</vt:lpstr>
      <vt:lpstr>Calibri</vt:lpstr>
      <vt:lpstr>Calibri Light</vt:lpstr>
      <vt:lpstr>Century Gothic</vt:lpstr>
      <vt:lpstr>Webdings</vt:lpstr>
      <vt:lpstr>Thème Office</vt:lpstr>
      <vt:lpstr>La  Refondation  De  l’Ecole  </vt:lpstr>
      <vt:lpstr>Présentation PowerPoint</vt:lpstr>
      <vt:lpstr> CYCLE 1  L’AGE DES ENFANTS   LA DUREE DU CYCLE</vt:lpstr>
      <vt:lpstr> CYCLE 1    LA SCOLARISATION NON OBLIGATOIRE</vt:lpstr>
      <vt:lpstr> CYCLE 1  L’ECOLE MATERNELLE UNE ECOLE BIENVEILLANTE</vt:lpstr>
      <vt:lpstr>Présentation PowerPoint</vt:lpstr>
      <vt:lpstr> CYCLE 1  L’ECOLE MATERNELLE REPOND AUX BESOINS DES ENFANTS</vt:lpstr>
      <vt:lpstr> CYCLE 1  L’ECOLE MATERNELLE  REPOND AUX BESOINS DES ENFANTS</vt:lpstr>
      <vt:lpstr>Présentation PowerPoint</vt:lpstr>
      <vt:lpstr>Présentation PowerPoint</vt:lpstr>
      <vt:lpstr> CYCLE 1  LA PLACE DES FICHES </vt:lpstr>
      <vt:lpstr> CYCLE 1  LA PLACE PRIMORDIALE DU LANGAGE A L’ECOLE MATERNELLE</vt:lpstr>
      <vt:lpstr>Présentation PowerPoint</vt:lpstr>
      <vt:lpstr> CYCLE 1  LES  CINQ DOMAINES D’APPREN-TISSAGE</vt:lpstr>
      <vt:lpstr> CYCLE 1  L’EVALUATION POSITIVE</vt:lpstr>
      <vt:lpstr>Présentation PowerPoint</vt:lpstr>
      <vt:lpstr>Présentation PowerPoint</vt:lpstr>
      <vt:lpstr> CYCLE 1  LES PARCOURS EDUCATIFS</vt:lpstr>
      <vt:lpstr> CYCLE 1  LA  LIAISON AVEC LE  CYCLE 2</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Refondation de l’Ecole</dc:title>
  <dc:creator>Mauricette Bodin</dc:creator>
  <cp:lastModifiedBy>Florence PAGEAUD</cp:lastModifiedBy>
  <cp:revision>114</cp:revision>
  <dcterms:created xsi:type="dcterms:W3CDTF">2016-05-30T19:05:09Z</dcterms:created>
  <dcterms:modified xsi:type="dcterms:W3CDTF">2016-07-07T06:53:41Z</dcterms:modified>
</cp:coreProperties>
</file>