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0" r:id="rId5"/>
    <p:sldId id="263" r:id="rId6"/>
    <p:sldId id="262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90" y="-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946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70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14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475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6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36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0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173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2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552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rgbClr val="E32D91"/>
                </a:solidFill>
              </a:rPr>
              <a:pPr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12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fld id="{5586B75A-687E-405C-8A0B-8D00578BA2C3}" type="datetimeFigureOut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 defTabSz="457200"/>
              <a:t>6/27/2016</a:t>
            </a:fld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defTabSz="457200"/>
            <a:fld id="{4FAB73BC-B049-4115-A692-8D63A059BFB8}" type="slidenum">
              <a:rPr lang="en-US" smtClean="0">
                <a:solidFill>
                  <a:srgbClr val="E32D91"/>
                </a:solidFill>
              </a:rPr>
              <a:pPr defTabSz="457200"/>
              <a:t>‹N°›</a:t>
            </a:fld>
            <a:endParaRPr lang="en-US" dirty="0">
              <a:solidFill>
                <a:srgbClr val="E32D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7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00015" y="758517"/>
            <a:ext cx="7315200" cy="3255264"/>
          </a:xfrm>
        </p:spPr>
        <p:txBody>
          <a:bodyPr>
            <a:normAutofit/>
          </a:bodyPr>
          <a:lstStyle/>
          <a:p>
            <a:pPr algn="ctr"/>
            <a:r>
              <a:rPr lang="fr-FR" sz="8000" b="1" dirty="0" smtClean="0"/>
              <a:t>La Refondation de l’Ecole</a:t>
            </a:r>
            <a:endParaRPr lang="fr-FR" sz="8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23492" y="4579009"/>
            <a:ext cx="7315200" cy="914400"/>
          </a:xfrm>
        </p:spPr>
        <p:txBody>
          <a:bodyPr>
            <a:normAutofit/>
          </a:bodyPr>
          <a:lstStyle/>
          <a:p>
            <a:pPr algn="ctr"/>
            <a:r>
              <a:rPr lang="fr-FR" sz="3600" i="1" dirty="0">
                <a:solidFill>
                  <a:srgbClr val="FFFF00"/>
                </a:solidFill>
              </a:rPr>
              <a:t>C</a:t>
            </a:r>
            <a:r>
              <a:rPr lang="fr-FR" sz="3600" i="1" dirty="0" smtClean="0">
                <a:solidFill>
                  <a:srgbClr val="FFFF00"/>
                </a:solidFill>
              </a:rPr>
              <a:t>ommunication  aux  familles </a:t>
            </a:r>
            <a:endParaRPr lang="fr-FR" sz="3600" i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210" y="758517"/>
            <a:ext cx="2934789" cy="2585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7210" y="3344091"/>
            <a:ext cx="2934790" cy="2760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00758">
            <a:off x="370236" y="3755894"/>
            <a:ext cx="1664516" cy="167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624808" y="6395141"/>
            <a:ext cx="114191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fr-FR" sz="1400" dirty="0">
                <a:solidFill>
                  <a:prstClr val="black"/>
                </a:solidFill>
              </a:rPr>
              <a:t>Groupe de travail des chefs d’établissement déchargés - Enseignement Catholique de Loire-Atlantique - Juin 2016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848" y="6104709"/>
            <a:ext cx="1082180" cy="730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38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99168" y="719486"/>
            <a:ext cx="8572500" cy="5409883"/>
          </a:xfrm>
          <a:prstGeom prst="rect">
            <a:avLst/>
          </a:prstGeom>
          <a:solidFill>
            <a:schemeClr val="accent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4428"/>
            <a:ext cx="3448594" cy="2586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9807"/>
            <a:ext cx="3448594" cy="2754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82479" y="568017"/>
            <a:ext cx="7315200" cy="51206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</a:p>
          <a:p>
            <a:pPr marL="0" indent="0" algn="ctr">
              <a:buNone/>
            </a:pPr>
            <a:r>
              <a:rPr lang="fr-F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CYCLE  </a:t>
            </a:r>
            <a:r>
              <a:rPr lang="fr-FR" sz="8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3</a:t>
            </a:r>
            <a:endParaRPr lang="fr-FR" sz="8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778719" y="4717877"/>
            <a:ext cx="421339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CM1 - CM2 - 6</a:t>
            </a:r>
            <a:r>
              <a:rPr lang="fr-FR" sz="4400" b="0" cap="none" spc="0" baseline="30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ème</a:t>
            </a:r>
            <a:r>
              <a:rPr lang="fr-FR" sz="4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fr-FR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102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1806" y="776748"/>
            <a:ext cx="8276233" cy="5279923"/>
          </a:xfrm>
          <a:prstGeom prst="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3561806" y="1339217"/>
            <a:ext cx="81680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nl-NL" sz="3600" b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LES CARACTERISTIQUES DES ENFANTS</a:t>
            </a:r>
          </a:p>
          <a:p>
            <a:pPr>
              <a:spcAft>
                <a:spcPts val="0"/>
              </a:spcAft>
            </a:pPr>
            <a:endParaRPr lang="fr-FR" sz="2000" dirty="0">
              <a:solidFill>
                <a:schemeClr val="accent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endParaRPr lang="fr-FR" sz="3200" dirty="0">
              <a:solidFill>
                <a:schemeClr val="accent1"/>
              </a:solidFill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nl-NL" sz="44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 </a:t>
            </a:r>
            <a:r>
              <a:rPr lang="nl-NL" sz="4400" dirty="0" err="1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C’est</a:t>
            </a:r>
            <a:r>
              <a:rPr lang="nl-NL" sz="44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</a:t>
            </a:r>
            <a:r>
              <a:rPr lang="nl-NL" sz="4400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une</a:t>
            </a:r>
            <a:r>
              <a:rPr lang="nl-NL" sz="440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tranche </a:t>
            </a:r>
            <a:r>
              <a:rPr lang="nl-NL" sz="4400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d’âge</a:t>
            </a:r>
            <a:r>
              <a:rPr lang="nl-NL" sz="1600" b="1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, </a:t>
            </a:r>
            <a:r>
              <a:rPr lang="nl-NL" sz="4400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avant</a:t>
            </a:r>
            <a:r>
              <a:rPr lang="nl-NL" sz="440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la </a:t>
            </a:r>
            <a:r>
              <a:rPr lang="nl-NL" sz="4400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puberté</a:t>
            </a:r>
            <a:r>
              <a:rPr lang="nl-NL" sz="440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, </a:t>
            </a:r>
            <a:r>
              <a:rPr lang="nl-NL" sz="4400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qui</a:t>
            </a:r>
            <a:r>
              <a:rPr lang="nl-NL" sz="440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</a:t>
            </a:r>
            <a:r>
              <a:rPr lang="nl-NL" sz="4400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est</a:t>
            </a:r>
            <a:r>
              <a:rPr lang="nl-NL" sz="440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</a:t>
            </a:r>
          </a:p>
          <a:p>
            <a:pPr algn="ctr">
              <a:spcAft>
                <a:spcPts val="0"/>
              </a:spcAft>
            </a:pPr>
            <a:r>
              <a:rPr lang="nl-NL" sz="4400" dirty="0" err="1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une</a:t>
            </a:r>
            <a:r>
              <a:rPr lang="nl-NL" sz="44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</a:t>
            </a:r>
            <a:r>
              <a:rPr lang="nl-NL" sz="4400" b="1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période </a:t>
            </a:r>
            <a:r>
              <a:rPr lang="nl-NL" sz="4400" b="1" dirty="0" err="1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privilégiée</a:t>
            </a:r>
            <a:r>
              <a:rPr lang="nl-NL" sz="4400" b="1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 </a:t>
            </a:r>
            <a:endParaRPr lang="nl-NL" sz="4400" b="1" dirty="0" smtClean="0">
              <a:latin typeface="Century Gothic" panose="020B0502020202020204" pitchFamily="34" charset="0"/>
              <a:ea typeface="Times New Roman" panose="02020603050405020304" pitchFamily="18" charset="0"/>
              <a:cs typeface="Century Gothic" panose="020B0502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nl-NL" sz="44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pour </a:t>
            </a:r>
            <a:r>
              <a:rPr lang="nl-NL" sz="4400" b="1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les apprentissages</a:t>
            </a:r>
            <a:r>
              <a:rPr lang="nl-NL" sz="2400" b="1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.</a:t>
            </a:r>
            <a:endParaRPr lang="fr-FR" sz="3600" b="1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37807"/>
            <a:ext cx="3432059" cy="255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9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619500" y="676275"/>
            <a:ext cx="8572500" cy="5409883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defTabSz="457200"/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31618" y="965518"/>
            <a:ext cx="7948263" cy="512064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4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LES  SPECIFICITES  </a:t>
            </a:r>
            <a:endParaRPr lang="nl-NL" sz="4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endParaRPr lang="fr-FR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chemeClr val="accent1"/>
                </a:solidFill>
                <a:latin typeface="Century Gothic" panose="020B0502020202020204" pitchFamily="34" charset="0"/>
                <a:sym typeface="Webdings" panose="05030102010509060703" pitchFamily="18" charset="2"/>
              </a:rPr>
              <a:t></a:t>
            </a:r>
            <a:r>
              <a:rPr lang="fr-F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fr-FR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consolider les apprentissages </a:t>
            </a:r>
            <a:r>
              <a:rPr lang="fr-FR" sz="3200" dirty="0">
                <a:solidFill>
                  <a:schemeClr val="tx1"/>
                </a:solidFill>
                <a:latin typeface="Century Gothic" panose="020B0502020202020204" pitchFamily="34" charset="0"/>
              </a:rPr>
              <a:t>fondamentaux engagés au cycle </a:t>
            </a:r>
            <a:r>
              <a:rPr lang="fr-F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</a:p>
          <a:p>
            <a:endParaRPr lang="fr-FR" sz="32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fr-FR" sz="3200" dirty="0">
                <a:solidFill>
                  <a:schemeClr val="accent1"/>
                </a:solidFill>
                <a:latin typeface="Century Gothic" panose="020B0502020202020204" pitchFamily="34" charset="0"/>
                <a:sym typeface="Webdings" panose="05030102010509060703" pitchFamily="18" charset="2"/>
              </a:rPr>
              <a:t></a:t>
            </a:r>
            <a:r>
              <a:rPr lang="fr-F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permettre une meilleure </a:t>
            </a:r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transition entre l’école et le collège : </a:t>
            </a:r>
          </a:p>
          <a:p>
            <a:pPr marL="0" indent="0" algn="ctr">
              <a:buNone/>
            </a:pPr>
            <a:r>
              <a:rPr lang="fr-F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fr-FR" sz="32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continuité et progressivité </a:t>
            </a:r>
          </a:p>
          <a:p>
            <a:pPr marL="0" indent="0" algn="ctr">
              <a:buNone/>
            </a:pPr>
            <a:r>
              <a:rPr lang="fr-F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au sein des 3 années du cycle.</a:t>
            </a:r>
          </a:p>
          <a:p>
            <a:pPr marL="0" indent="0">
              <a:buNone/>
            </a:pPr>
            <a:r>
              <a:rPr lang="fr-FR" sz="3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 </a:t>
            </a:r>
          </a:p>
          <a:p>
            <a:endParaRPr lang="fr-FR" dirty="0"/>
          </a:p>
        </p:txBody>
      </p:sp>
      <p:pic>
        <p:nvPicPr>
          <p:cNvPr id="4098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41656"/>
            <a:ext cx="3494797" cy="3711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92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83727" y="806245"/>
            <a:ext cx="7855130" cy="5250426"/>
          </a:xfrm>
          <a:ln w="571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sz="3600" b="1" dirty="0" smtClean="0">
                <a:solidFill>
                  <a:schemeClr val="accent1"/>
                </a:solidFill>
              </a:rPr>
              <a:t>LES MODALITES   D’APPRENTISSAGE</a:t>
            </a:r>
            <a:r>
              <a:rPr lang="fr-FR" sz="3600" b="1" dirty="0">
                <a:solidFill>
                  <a:srgbClr val="0070C0"/>
                </a:solidFill>
              </a:rPr>
              <a:t> </a:t>
            </a:r>
            <a:endParaRPr lang="fr-FR" sz="3600" b="1" dirty="0" smtClean="0">
              <a:solidFill>
                <a:srgbClr val="0070C0"/>
              </a:solidFill>
            </a:endParaRPr>
          </a:p>
          <a:p>
            <a:pPr marL="0" lvl="0" indent="0">
              <a:buNone/>
            </a:pPr>
            <a:endParaRPr lang="fr-FR" sz="3200" dirty="0"/>
          </a:p>
          <a:p>
            <a:pPr marL="0" lvl="0" indent="0">
              <a:buNone/>
            </a:pPr>
            <a:r>
              <a:rPr lang="fr-FR" sz="32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3200" dirty="0" smtClean="0"/>
              <a:t>Enseigner  </a:t>
            </a:r>
            <a:r>
              <a:rPr lang="fr-FR" sz="3200" dirty="0"/>
              <a:t>des </a:t>
            </a:r>
            <a:r>
              <a:rPr lang="fr-FR" sz="3200" b="1" dirty="0"/>
              <a:t>stratégies</a:t>
            </a:r>
            <a:r>
              <a:rPr lang="fr-FR" sz="3200" dirty="0"/>
              <a:t> de travail  </a:t>
            </a:r>
            <a:r>
              <a:rPr lang="fr-FR" sz="3200" b="1" dirty="0"/>
              <a:t>pour comprendre</a:t>
            </a:r>
            <a:r>
              <a:rPr lang="fr-FR" sz="3200" dirty="0"/>
              <a:t> et </a:t>
            </a:r>
            <a:r>
              <a:rPr lang="fr-FR" sz="3200" b="1" dirty="0"/>
              <a:t>apprendre à </a:t>
            </a:r>
            <a:r>
              <a:rPr lang="fr-FR" sz="3200" b="1" dirty="0" smtClean="0"/>
              <a:t>apprendre.</a:t>
            </a:r>
          </a:p>
          <a:p>
            <a:pPr lvl="0"/>
            <a:endParaRPr lang="fr-FR" sz="3200" dirty="0"/>
          </a:p>
          <a:p>
            <a:pPr marL="0" lvl="0" indent="0">
              <a:buNone/>
            </a:pPr>
            <a:r>
              <a:rPr lang="fr-FR" sz="32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3200" dirty="0" smtClean="0"/>
              <a:t>Développer un parcours d’apprentissage intégrant la </a:t>
            </a:r>
            <a:r>
              <a:rPr lang="fr-FR" sz="3200" b="1" dirty="0" smtClean="0"/>
              <a:t>continuité, la progressivité, les adaptations </a:t>
            </a:r>
            <a:r>
              <a:rPr lang="fr-FR" sz="3200" dirty="0" smtClean="0"/>
              <a:t>et les individualisations.</a:t>
            </a:r>
            <a:endParaRPr lang="fr-FR" sz="3200" dirty="0"/>
          </a:p>
          <a:p>
            <a:endParaRPr lang="fr-FR" dirty="0"/>
          </a:p>
        </p:txBody>
      </p:sp>
      <p:pic>
        <p:nvPicPr>
          <p:cNvPr id="5124" name="Picture 4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0684"/>
            <a:ext cx="3942735" cy="2647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0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90453" y="881525"/>
            <a:ext cx="8612776" cy="5450449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r>
              <a:rPr lang="fr-FR" sz="4100" b="1" dirty="0" smtClean="0">
                <a:solidFill>
                  <a:schemeClr val="accent1"/>
                </a:solidFill>
              </a:rPr>
              <a:t>LA PLACE </a:t>
            </a:r>
            <a:r>
              <a:rPr lang="fr-FR" sz="4100" b="1" dirty="0">
                <a:solidFill>
                  <a:schemeClr val="accent1"/>
                </a:solidFill>
              </a:rPr>
              <a:t>DES LANGAGES</a:t>
            </a:r>
            <a:r>
              <a:rPr lang="fr-FR" sz="4000" b="1" dirty="0"/>
              <a:t> </a:t>
            </a:r>
            <a:endParaRPr lang="fr-FR" sz="4000" b="1" dirty="0" smtClean="0"/>
          </a:p>
          <a:p>
            <a:pPr marL="0" lvl="0" indent="0" algn="ctr">
              <a:buNone/>
            </a:pPr>
            <a:r>
              <a:rPr lang="fr-FR" sz="400" i="1" dirty="0" smtClean="0"/>
              <a:t> </a:t>
            </a:r>
          </a:p>
          <a:p>
            <a:pPr marL="0" lvl="0" indent="0">
              <a:buNone/>
            </a:pPr>
            <a:r>
              <a:rPr lang="fr-FR" sz="28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/>
              <a:t>La</a:t>
            </a:r>
            <a:r>
              <a:rPr lang="fr-FR" sz="2800" b="1" dirty="0" smtClean="0"/>
              <a:t> </a:t>
            </a:r>
            <a:r>
              <a:rPr lang="fr-FR" sz="2800" b="1" dirty="0"/>
              <a:t>maîtrise de la langue </a:t>
            </a:r>
            <a:r>
              <a:rPr lang="fr-FR" sz="2800" dirty="0"/>
              <a:t>reste un </a:t>
            </a:r>
            <a:r>
              <a:rPr lang="fr-FR" sz="2800" b="1" dirty="0"/>
              <a:t>objectif central </a:t>
            </a:r>
            <a:r>
              <a:rPr lang="fr-FR" sz="2800" dirty="0"/>
              <a:t>du cycle </a:t>
            </a:r>
            <a:r>
              <a:rPr lang="fr-FR" sz="2800" dirty="0" smtClean="0"/>
              <a:t>3</a:t>
            </a:r>
            <a:endParaRPr lang="fr-FR" sz="2800" dirty="0"/>
          </a:p>
          <a:p>
            <a:endParaRPr lang="fr-FR" sz="2800" i="1" dirty="0"/>
          </a:p>
          <a:p>
            <a:pPr marL="0" indent="0">
              <a:lnSpc>
                <a:spcPct val="110000"/>
              </a:lnSpc>
              <a:buNone/>
            </a:pPr>
            <a:r>
              <a:rPr lang="fr-FR" sz="28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/>
              <a:t>Il </a:t>
            </a:r>
            <a:r>
              <a:rPr lang="fr-FR" sz="2800" dirty="0"/>
              <a:t>doit assurer une </a:t>
            </a:r>
            <a:r>
              <a:rPr lang="fr-FR" sz="2800" b="1" dirty="0"/>
              <a:t>autonomie suffisante </a:t>
            </a:r>
            <a:r>
              <a:rPr lang="fr-FR" sz="2800" dirty="0"/>
              <a:t>aux élèves </a:t>
            </a:r>
            <a:r>
              <a:rPr lang="fr-FR" sz="2800" b="1" dirty="0"/>
              <a:t>en lecture </a:t>
            </a:r>
            <a:endParaRPr lang="fr-FR" sz="2800" b="1" dirty="0" smtClean="0"/>
          </a:p>
          <a:p>
            <a:pPr marL="0" indent="0">
              <a:buNone/>
            </a:pPr>
            <a:r>
              <a:rPr lang="fr-FR" sz="2800" b="1" dirty="0"/>
              <a:t> </a:t>
            </a:r>
            <a:r>
              <a:rPr lang="fr-FR" sz="2800" b="1" dirty="0" smtClean="0"/>
              <a:t>    et </a:t>
            </a:r>
            <a:r>
              <a:rPr lang="fr-FR" sz="2800" b="1" dirty="0"/>
              <a:t>écriture </a:t>
            </a:r>
            <a:r>
              <a:rPr lang="fr-FR" sz="2800" dirty="0"/>
              <a:t>pour </a:t>
            </a:r>
            <a:r>
              <a:rPr lang="fr-FR" sz="2800" dirty="0" smtClean="0"/>
              <a:t>aborder </a:t>
            </a:r>
            <a:r>
              <a:rPr lang="fr-FR" sz="2800" dirty="0"/>
              <a:t>le cycle 4</a:t>
            </a:r>
            <a:r>
              <a:rPr lang="fr-FR" sz="2800" dirty="0" smtClean="0"/>
              <a:t>.</a:t>
            </a:r>
          </a:p>
          <a:p>
            <a:pPr marL="0" indent="0">
              <a:buNone/>
            </a:pPr>
            <a:endParaRPr lang="fr-FR" sz="2800" b="1" dirty="0">
              <a:sym typeface="Webdings" panose="05030102010509060703" pitchFamily="18" charset="2"/>
            </a:endParaRPr>
          </a:p>
          <a:p>
            <a:pPr marL="0" indent="0">
              <a:buNone/>
            </a:pPr>
            <a:r>
              <a:rPr lang="fr-FR" sz="28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/>
              <a:t>Les </a:t>
            </a:r>
            <a:r>
              <a:rPr lang="fr-FR" sz="2800" dirty="0"/>
              <a:t>textes littéraires font l’objet d’une étude de plus en plus </a:t>
            </a:r>
            <a:r>
              <a:rPr lang="fr-FR" sz="2800" dirty="0" smtClean="0"/>
              <a:t>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approfondie  pour </a:t>
            </a:r>
            <a:r>
              <a:rPr lang="fr-FR" sz="2800" b="1" dirty="0"/>
              <a:t>se construire une première culture littéraire </a:t>
            </a:r>
            <a:r>
              <a:rPr lang="fr-FR" sz="2800" b="1" dirty="0" smtClean="0"/>
              <a:t>.</a:t>
            </a:r>
          </a:p>
          <a:p>
            <a:pPr marL="0" indent="0">
              <a:buNone/>
            </a:pPr>
            <a:endParaRPr lang="fr-FR" sz="2800" b="1" dirty="0"/>
          </a:p>
          <a:p>
            <a:pPr marL="0" indent="0">
              <a:buNone/>
            </a:pPr>
            <a:r>
              <a:rPr lang="fr-FR" sz="28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2800" dirty="0" smtClean="0"/>
              <a:t>le </a:t>
            </a:r>
            <a:r>
              <a:rPr lang="fr-FR" sz="2800" dirty="0"/>
              <a:t>cycle 3 doit  </a:t>
            </a:r>
            <a:r>
              <a:rPr lang="fr-FR" sz="2800" b="1" dirty="0"/>
              <a:t>favoriser la diversité des langages </a:t>
            </a:r>
            <a:r>
              <a:rPr lang="fr-FR" sz="2800" dirty="0"/>
              <a:t>(artistiques, </a:t>
            </a:r>
            <a:endParaRPr lang="fr-FR" sz="28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fr-FR" sz="2800" dirty="0"/>
              <a:t> </a:t>
            </a:r>
            <a:r>
              <a:rPr lang="fr-FR" sz="2800" dirty="0" smtClean="0"/>
              <a:t>    scientifiques</a:t>
            </a:r>
            <a:r>
              <a:rPr lang="fr-FR" sz="2800" dirty="0"/>
              <a:t>,   </a:t>
            </a:r>
            <a:r>
              <a:rPr lang="fr-FR" sz="2800" dirty="0" smtClean="0"/>
              <a:t>numériques </a:t>
            </a:r>
            <a:r>
              <a:rPr lang="fr-FR" sz="2800" dirty="0"/>
              <a:t>…) pour mieux penser et </a:t>
            </a:r>
            <a:r>
              <a:rPr lang="fr-FR" sz="2800" dirty="0" smtClean="0"/>
              <a:t> </a:t>
            </a:r>
          </a:p>
          <a:p>
            <a:pPr marL="0" indent="0">
              <a:buNone/>
            </a:pPr>
            <a:r>
              <a:rPr lang="fr-FR" sz="2800" dirty="0"/>
              <a:t> </a:t>
            </a:r>
            <a:r>
              <a:rPr lang="fr-FR" sz="2800" dirty="0" smtClean="0"/>
              <a:t>    communiquer </a:t>
            </a:r>
            <a:endParaRPr lang="fr-FR" sz="2800" i="1" dirty="0"/>
          </a:p>
          <a:p>
            <a:pPr marL="0" indent="0" algn="ctr">
              <a:buNone/>
            </a:pPr>
            <a:endParaRPr lang="fr-FR" dirty="0"/>
          </a:p>
        </p:txBody>
      </p:sp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64" y="1342382"/>
            <a:ext cx="3263568" cy="411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490453" y="738879"/>
            <a:ext cx="8337753" cy="5319253"/>
          </a:xfrm>
          <a:prstGeom prst="rect">
            <a:avLst/>
          </a:prstGeom>
          <a:noFill/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56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19948" y="766355"/>
            <a:ext cx="8357419" cy="5319814"/>
          </a:xfrm>
          <a:ln w="57150">
            <a:solidFill>
              <a:schemeClr val="accent1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fr-FR" sz="5200" b="1" dirty="0" smtClean="0">
                <a:solidFill>
                  <a:schemeClr val="accent1"/>
                </a:solidFill>
              </a:rPr>
              <a:t>L’ EVALUATION</a:t>
            </a:r>
            <a:r>
              <a:rPr lang="fr-FR" sz="4700" b="1" dirty="0"/>
              <a:t> </a:t>
            </a:r>
            <a:endParaRPr lang="fr-FR" sz="4700" b="1" dirty="0" smtClean="0"/>
          </a:p>
          <a:p>
            <a:pPr marL="0" indent="0" algn="ctr">
              <a:buNone/>
            </a:pPr>
            <a:r>
              <a:rPr lang="fr-FR" sz="1000" dirty="0" smtClean="0"/>
              <a:t> </a:t>
            </a:r>
            <a:endParaRPr lang="fr-FR" sz="1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5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en-GB" sz="3500" dirty="0" smtClean="0"/>
              <a:t>Porter </a:t>
            </a:r>
            <a:r>
              <a:rPr lang="en-GB" sz="3500" dirty="0"/>
              <a:t>sur la </a:t>
            </a:r>
            <a:r>
              <a:rPr lang="en-GB" sz="3500" dirty="0" err="1"/>
              <a:t>personne</a:t>
            </a:r>
            <a:r>
              <a:rPr lang="en-GB" sz="3500" dirty="0"/>
              <a:t> de </a:t>
            </a:r>
            <a:r>
              <a:rPr lang="en-GB" sz="3500" dirty="0" err="1"/>
              <a:t>l’élève</a:t>
            </a:r>
            <a:r>
              <a:rPr lang="en-GB" sz="3500" dirty="0"/>
              <a:t>, </a:t>
            </a:r>
            <a:r>
              <a:rPr lang="en-GB" sz="3500" b="1" dirty="0"/>
              <a:t>un </a:t>
            </a:r>
            <a:r>
              <a:rPr lang="en-GB" sz="3500" b="1" dirty="0" smtClean="0"/>
              <a:t>regard </a:t>
            </a:r>
            <a:r>
              <a:rPr lang="en-GB" sz="3500" b="1" dirty="0" err="1" smtClean="0"/>
              <a:t>constructif</a:t>
            </a:r>
            <a:r>
              <a:rPr lang="en-GB" sz="3500" dirty="0"/>
              <a:t>,   </a:t>
            </a:r>
            <a:r>
              <a:rPr lang="en-GB" sz="3500" dirty="0" smtClean="0"/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500" dirty="0"/>
              <a:t> </a:t>
            </a:r>
            <a:r>
              <a:rPr lang="en-GB" sz="3500" dirty="0" smtClean="0"/>
              <a:t>    qui </a:t>
            </a:r>
            <a:r>
              <a:rPr lang="en-GB" sz="3500" dirty="0" err="1"/>
              <a:t>lui</a:t>
            </a:r>
            <a:r>
              <a:rPr lang="en-GB" sz="3500" dirty="0"/>
              <a:t> </a:t>
            </a:r>
            <a:r>
              <a:rPr lang="en-GB" sz="3500" dirty="0" err="1" smtClean="0"/>
              <a:t>permet</a:t>
            </a:r>
            <a:r>
              <a:rPr lang="en-GB" sz="3500" dirty="0" smtClean="0"/>
              <a:t> </a:t>
            </a:r>
            <a:r>
              <a:rPr lang="en-GB" sz="3500" dirty="0" err="1" smtClean="0"/>
              <a:t>d’avancer</a:t>
            </a:r>
            <a:r>
              <a:rPr lang="en-GB" sz="3500" dirty="0" smtClean="0"/>
              <a:t> </a:t>
            </a:r>
            <a:r>
              <a:rPr lang="en-GB" sz="3500" dirty="0"/>
              <a:t>« un </a:t>
            </a:r>
            <a:r>
              <a:rPr lang="en-GB" sz="3500" dirty="0" smtClean="0"/>
              <a:t>regard </a:t>
            </a:r>
            <a:r>
              <a:rPr lang="en-GB" sz="3500" b="1" dirty="0"/>
              <a:t>qui fait </a:t>
            </a:r>
            <a:r>
              <a:rPr lang="en-GB" sz="3500" b="1" dirty="0" err="1"/>
              <a:t>grandir</a:t>
            </a:r>
            <a:r>
              <a:rPr lang="en-GB" sz="3500" dirty="0"/>
              <a:t> </a:t>
            </a:r>
            <a:r>
              <a:rPr lang="en-GB" sz="3500" dirty="0" smtClean="0"/>
              <a:t>».</a:t>
            </a:r>
          </a:p>
          <a:p>
            <a:endParaRPr lang="en-GB" sz="1300" dirty="0"/>
          </a:p>
          <a:p>
            <a:pPr marL="0" indent="0">
              <a:buNone/>
            </a:pPr>
            <a:r>
              <a:rPr lang="en-GB" sz="35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en-GB" sz="3500" dirty="0" err="1" smtClean="0"/>
              <a:t>Privilégier</a:t>
            </a:r>
            <a:r>
              <a:rPr lang="en-GB" sz="3500" dirty="0" smtClean="0"/>
              <a:t> </a:t>
            </a:r>
            <a:r>
              <a:rPr lang="en-GB" sz="3500" dirty="0" err="1"/>
              <a:t>une</a:t>
            </a:r>
            <a:r>
              <a:rPr lang="en-GB" sz="3500" dirty="0"/>
              <a:t>  </a:t>
            </a:r>
            <a:r>
              <a:rPr lang="en-GB" sz="3500" b="1" dirty="0" err="1"/>
              <a:t>évaluation</a:t>
            </a:r>
            <a:r>
              <a:rPr lang="en-GB" sz="3500" b="1" dirty="0"/>
              <a:t> positive</a:t>
            </a:r>
            <a:r>
              <a:rPr lang="en-GB" sz="3500" dirty="0"/>
              <a:t>, </a:t>
            </a:r>
            <a:r>
              <a:rPr lang="en-GB" sz="3500" dirty="0" smtClean="0"/>
              <a:t>simple et </a:t>
            </a:r>
            <a:r>
              <a:rPr lang="en-GB" sz="3500" dirty="0" err="1" smtClean="0"/>
              <a:t>lisible</a:t>
            </a:r>
            <a:r>
              <a:rPr lang="en-GB" sz="3500" dirty="0"/>
              <a:t>, </a:t>
            </a:r>
            <a:endParaRPr lang="en-GB" sz="3500" dirty="0" smtClean="0"/>
          </a:p>
          <a:p>
            <a:pPr marL="0" indent="0">
              <a:buNone/>
            </a:pPr>
            <a:r>
              <a:rPr lang="en-GB" sz="3500" b="1" dirty="0"/>
              <a:t> </a:t>
            </a:r>
            <a:r>
              <a:rPr lang="en-GB" sz="3500" b="1" dirty="0" smtClean="0"/>
              <a:t>    </a:t>
            </a:r>
            <a:r>
              <a:rPr lang="en-GB" sz="3500" b="1" dirty="0" err="1" smtClean="0"/>
              <a:t>valorisant</a:t>
            </a:r>
            <a:r>
              <a:rPr lang="en-GB" sz="3500" b="1" dirty="0" smtClean="0"/>
              <a:t> </a:t>
            </a:r>
            <a:r>
              <a:rPr lang="en-GB" sz="3500" b="1" dirty="0"/>
              <a:t>les </a:t>
            </a:r>
            <a:r>
              <a:rPr lang="en-GB" sz="3500" b="1" dirty="0" err="1" smtClean="0"/>
              <a:t>progrès</a:t>
            </a:r>
            <a:r>
              <a:rPr lang="en-GB" sz="3500" dirty="0" smtClean="0"/>
              <a:t>.</a:t>
            </a:r>
          </a:p>
          <a:p>
            <a:endParaRPr lang="fr-FR" sz="3500" dirty="0"/>
          </a:p>
          <a:p>
            <a:pPr marL="0" indent="0">
              <a:buNone/>
            </a:pPr>
            <a:r>
              <a:rPr lang="en-GB" sz="35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en-GB" sz="3500" dirty="0" err="1" smtClean="0"/>
              <a:t>Développer</a:t>
            </a:r>
            <a:r>
              <a:rPr lang="en-GB" sz="3500" dirty="0" smtClean="0"/>
              <a:t> </a:t>
            </a:r>
            <a:r>
              <a:rPr lang="en-GB" sz="3500" dirty="0"/>
              <a:t>des </a:t>
            </a:r>
            <a:r>
              <a:rPr lang="en-GB" sz="3500" b="1" dirty="0" err="1"/>
              <a:t>modalités</a:t>
            </a:r>
            <a:r>
              <a:rPr lang="en-GB" sz="3500" b="1" dirty="0"/>
              <a:t> </a:t>
            </a:r>
            <a:r>
              <a:rPr lang="en-GB" sz="3500" b="1" dirty="0" err="1"/>
              <a:t>d’évaluation</a:t>
            </a:r>
            <a:r>
              <a:rPr lang="en-GB" sz="3500" b="1" dirty="0"/>
              <a:t> </a:t>
            </a:r>
            <a:r>
              <a:rPr lang="en-GB" sz="3500" dirty="0" smtClean="0"/>
              <a:t>(</a:t>
            </a:r>
            <a:r>
              <a:rPr lang="en-GB" sz="3500" dirty="0" err="1" smtClean="0"/>
              <a:t>évaluation</a:t>
            </a:r>
            <a:r>
              <a:rPr lang="en-GB" sz="3500" dirty="0" smtClean="0"/>
              <a:t> </a:t>
            </a:r>
          </a:p>
          <a:p>
            <a:pPr marL="0" indent="0">
              <a:buNone/>
            </a:pPr>
            <a:r>
              <a:rPr lang="en-GB" sz="3500" dirty="0" smtClean="0"/>
              <a:t>     formative, co-</a:t>
            </a:r>
            <a:r>
              <a:rPr lang="en-GB" sz="3500" dirty="0" err="1" smtClean="0"/>
              <a:t>évaluation</a:t>
            </a:r>
            <a:r>
              <a:rPr lang="en-GB" sz="3500" dirty="0" smtClean="0"/>
              <a:t>, auto-</a:t>
            </a:r>
            <a:r>
              <a:rPr lang="en-GB" sz="3500" dirty="0" err="1" smtClean="0"/>
              <a:t>évaluation</a:t>
            </a:r>
            <a:r>
              <a:rPr lang="en-GB" sz="3500" dirty="0" smtClean="0"/>
              <a:t>…) </a:t>
            </a:r>
            <a:r>
              <a:rPr lang="en-GB" sz="3500" b="1" dirty="0" smtClean="0"/>
              <a:t>qui  </a:t>
            </a:r>
          </a:p>
          <a:p>
            <a:pPr marL="0" indent="0">
              <a:buNone/>
            </a:pPr>
            <a:r>
              <a:rPr lang="en-GB" sz="3500" b="1" dirty="0"/>
              <a:t> </a:t>
            </a:r>
            <a:r>
              <a:rPr lang="en-GB" sz="3500" b="1" dirty="0" smtClean="0"/>
              <a:t>    </a:t>
            </a:r>
            <a:r>
              <a:rPr lang="en-GB" sz="3500" b="1" dirty="0" err="1" smtClean="0"/>
              <a:t>favorisent</a:t>
            </a:r>
            <a:r>
              <a:rPr lang="en-GB" sz="3500" b="1" dirty="0" smtClean="0"/>
              <a:t> </a:t>
            </a:r>
            <a:r>
              <a:rPr lang="en-GB" sz="3500" b="1" dirty="0"/>
              <a:t>la </a:t>
            </a:r>
            <a:r>
              <a:rPr lang="en-GB" sz="3500" b="1" dirty="0" err="1"/>
              <a:t>réussite</a:t>
            </a:r>
            <a:r>
              <a:rPr lang="en-GB" sz="3500" dirty="0"/>
              <a:t> de  </a:t>
            </a:r>
            <a:r>
              <a:rPr lang="en-GB" sz="3500" dirty="0" err="1" smtClean="0"/>
              <a:t>tous</a:t>
            </a:r>
            <a:r>
              <a:rPr lang="en-GB" sz="3500" dirty="0" smtClean="0"/>
              <a:t> </a:t>
            </a:r>
            <a:r>
              <a:rPr lang="en-GB" sz="3500" dirty="0"/>
              <a:t>les </a:t>
            </a:r>
            <a:r>
              <a:rPr lang="en-GB" sz="3500" dirty="0" err="1" smtClean="0"/>
              <a:t>élèves</a:t>
            </a:r>
            <a:r>
              <a:rPr lang="en-GB" sz="3500" dirty="0" smtClean="0"/>
              <a:t>.  </a:t>
            </a:r>
            <a:endParaRPr lang="fr-FR" sz="35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7170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5" y="1683670"/>
            <a:ext cx="3283975" cy="3370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443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577202" y="783559"/>
            <a:ext cx="8194766" cy="4862870"/>
          </a:xfrm>
          <a:prstGeom prst="rect">
            <a:avLst/>
          </a:prstGeom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fr-FR" sz="1600" b="1" dirty="0" smtClean="0">
              <a:solidFill>
                <a:schemeClr val="accent1"/>
              </a:solidFill>
              <a:latin typeface="Century Gothic" panose="020B0502020202020204" pitchFamily="34" charset="0"/>
              <a:ea typeface="Times New Roman" panose="02020603050405020304" pitchFamily="18" charset="0"/>
              <a:cs typeface="Century Gothic" panose="020B0502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FR" sz="3600" b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LES PARCOURS</a:t>
            </a:r>
            <a:r>
              <a:rPr lang="fr-FR" sz="3600" b="1" dirty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 </a:t>
            </a:r>
            <a:r>
              <a:rPr lang="fr-FR" sz="3600" b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EDUCATIFS</a:t>
            </a:r>
          </a:p>
          <a:p>
            <a:pPr>
              <a:spcAft>
                <a:spcPts val="0"/>
              </a:spcAft>
            </a:pPr>
            <a:endParaRPr lang="fr-FR" sz="1600" dirty="0" smtClean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fr-FR" sz="16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fr-FR" sz="2800" i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   A développer au fil des années</a:t>
            </a:r>
            <a:r>
              <a:rPr lang="fr-FR" sz="2800" i="1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 </a:t>
            </a:r>
            <a:r>
              <a:rPr lang="fr-FR" sz="2800" i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:</a:t>
            </a:r>
          </a:p>
          <a:p>
            <a:pPr>
              <a:spcAft>
                <a:spcPts val="600"/>
              </a:spcAft>
            </a:pPr>
            <a:endParaRPr lang="fr-FR" sz="2400" dirty="0"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  </a:t>
            </a:r>
            <a:r>
              <a:rPr lang="fr-FR" sz="2800" b="1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  <a:sym typeface="Wingdings" panose="05000000000000000000" pitchFamily="2" charset="2"/>
              </a:rPr>
              <a:t>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arcours 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E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ducatif 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A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rtistique </a:t>
            </a:r>
            <a:r>
              <a:rPr lang="fr-FR" sz="2800" dirty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et 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C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ulturel</a:t>
            </a:r>
          </a:p>
          <a:p>
            <a:pPr>
              <a:spcAft>
                <a:spcPts val="0"/>
              </a:spcAft>
            </a:pP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  <a:sym typeface="Wingdings" panose="05000000000000000000" pitchFamily="2" charset="2"/>
              </a:rPr>
              <a:t>    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Parcours 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Citoyen</a:t>
            </a:r>
          </a:p>
          <a:p>
            <a:pPr>
              <a:spcAft>
                <a:spcPts val="0"/>
              </a:spcAft>
            </a:pPr>
            <a:endParaRPr lang="fr-FR" sz="2800" dirty="0" smtClean="0">
              <a:latin typeface="Century Gothic" panose="020B0502020202020204" pitchFamily="34" charset="0"/>
              <a:ea typeface="Times New Roman" panose="02020603050405020304" pitchFamily="18" charset="0"/>
              <a:cs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fr-FR" sz="2800" dirty="0" smtClean="0">
                <a:solidFill>
                  <a:schemeClr val="accent1"/>
                </a:solidFill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  <a:sym typeface="Wingdings" panose="05000000000000000000" pitchFamily="2" charset="2"/>
              </a:rPr>
              <a:t>   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  <a:sym typeface="Wingdings" panose="05000000000000000000" pitchFamily="2" charset="2"/>
              </a:rPr>
              <a:t> </a:t>
            </a:r>
            <a:r>
              <a:rPr lang="fr-FR" sz="2800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Parcours</a:t>
            </a:r>
            <a:r>
              <a:rPr lang="fr-FR" sz="2800" b="1" dirty="0" smtClean="0">
                <a:latin typeface="Century Gothic" panose="020B0502020202020204" pitchFamily="34" charset="0"/>
                <a:ea typeface="Times New Roman" panose="02020603050405020304" pitchFamily="18" charset="0"/>
                <a:cs typeface="Century Gothic" panose="020B0502020202020204" pitchFamily="34" charset="0"/>
              </a:rPr>
              <a:t> Santé</a:t>
            </a:r>
          </a:p>
          <a:p>
            <a:pPr>
              <a:spcAft>
                <a:spcPts val="0"/>
              </a:spcAft>
            </a:pPr>
            <a:endParaRPr lang="fr-FR" sz="2400" dirty="0">
              <a:effectLst/>
              <a:latin typeface="Comic Sans MS" panose="030F0702030302020204" pitchFamily="66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699122" y="5646429"/>
            <a:ext cx="79509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sym typeface="Webdings" panose="05030102010509060703" pitchFamily="18" charset="2"/>
              </a:rPr>
              <a:t></a:t>
            </a:r>
            <a:r>
              <a:rPr lang="fr-FR" sz="2800" i="1" dirty="0" smtClean="0"/>
              <a:t>Parcours</a:t>
            </a:r>
            <a:r>
              <a:rPr lang="fr-FR" sz="2800" dirty="0" smtClean="0"/>
              <a:t> </a:t>
            </a:r>
            <a:r>
              <a:rPr lang="fr-FR" sz="2800" i="1" dirty="0" smtClean="0"/>
              <a:t>Avenir</a:t>
            </a:r>
            <a:r>
              <a:rPr lang="fr-FR" sz="2800" dirty="0" smtClean="0"/>
              <a:t> </a:t>
            </a:r>
            <a:r>
              <a:rPr lang="fr-FR" sz="2400" i="1" dirty="0" smtClean="0"/>
              <a:t>à partir de la 6</a:t>
            </a:r>
            <a:r>
              <a:rPr lang="fr-FR" sz="2400" i="1" baseline="30000" dirty="0" smtClean="0"/>
              <a:t>ème</a:t>
            </a:r>
            <a:r>
              <a:rPr lang="fr-FR" sz="2400" i="1" dirty="0" smtClean="0"/>
              <a:t> </a:t>
            </a:r>
            <a:endParaRPr lang="fr-FR" sz="2400" i="1" dirty="0"/>
          </a:p>
        </p:txBody>
      </p:sp>
      <p:pic>
        <p:nvPicPr>
          <p:cNvPr id="2056" name="Picture 8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" y="1115050"/>
            <a:ext cx="3295548" cy="4531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Afficher l'image d'origin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0" y="1064904"/>
            <a:ext cx="3197224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59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8942" y="776748"/>
            <a:ext cx="8099252" cy="5260258"/>
          </a:xfrm>
          <a:ln w="57150">
            <a:solidFill>
              <a:schemeClr val="accent1"/>
            </a:solidFill>
          </a:ln>
        </p:spPr>
        <p:txBody>
          <a:bodyPr/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chemeClr val="accent1"/>
                </a:solidFill>
              </a:rPr>
              <a:t>LA LIAISON ECOLE-COLLEGE</a:t>
            </a:r>
          </a:p>
          <a:p>
            <a:pPr marL="0" indent="0" algn="ctr">
              <a:buNone/>
            </a:pPr>
            <a:endParaRPr lang="fr-FR" sz="3200" dirty="0"/>
          </a:p>
          <a:p>
            <a:pPr marL="0" indent="0">
              <a:buNone/>
            </a:pPr>
            <a:r>
              <a:rPr lang="fr-FR" sz="32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3200" dirty="0" smtClean="0"/>
              <a:t>Le </a:t>
            </a:r>
            <a:r>
              <a:rPr lang="fr-FR" sz="3200" dirty="0"/>
              <a:t>cycle 3 favorise la </a:t>
            </a:r>
            <a:r>
              <a:rPr lang="fr-FR" sz="3200" b="1" dirty="0"/>
              <a:t>continuité éducative et pédagogique entre l’école et le collège </a:t>
            </a:r>
            <a:r>
              <a:rPr lang="fr-FR" sz="2800" i="1" dirty="0"/>
              <a:t>(mise en place d’instances </a:t>
            </a:r>
            <a:r>
              <a:rPr lang="fr-FR" sz="2800" i="1" dirty="0" smtClean="0"/>
              <a:t>de type </a:t>
            </a:r>
            <a:r>
              <a:rPr lang="fr-FR" sz="2800" i="1" dirty="0"/>
              <a:t>conseil écoles-collège</a:t>
            </a:r>
            <a:r>
              <a:rPr lang="fr-FR" sz="2800" i="1" dirty="0" smtClean="0"/>
              <a:t>)</a:t>
            </a:r>
          </a:p>
          <a:p>
            <a:endParaRPr lang="fr-FR" sz="3200" dirty="0"/>
          </a:p>
          <a:p>
            <a:pPr marL="0" indent="0">
              <a:buNone/>
            </a:pPr>
            <a:r>
              <a:rPr lang="fr-FR" sz="3200" dirty="0" smtClean="0">
                <a:solidFill>
                  <a:schemeClr val="accent1"/>
                </a:solidFill>
                <a:sym typeface="Webdings" panose="05030102010509060703" pitchFamily="18" charset="2"/>
              </a:rPr>
              <a:t></a:t>
            </a:r>
            <a:r>
              <a:rPr lang="fr-FR" sz="3200" dirty="0" smtClean="0"/>
              <a:t>Elle </a:t>
            </a:r>
            <a:r>
              <a:rPr lang="fr-FR" sz="3200" dirty="0"/>
              <a:t>s’attache à favoriser le </a:t>
            </a:r>
            <a:r>
              <a:rPr lang="fr-FR" sz="3200" b="1" dirty="0"/>
              <a:t>suivi des élèves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8194" name="Picture 2" descr="Afficher l'image d'orig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5445"/>
            <a:ext cx="3433954" cy="2300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1886"/>
      </p:ext>
    </p:extLst>
  </p:cSld>
  <p:clrMapOvr>
    <a:masterClrMapping/>
  </p:clrMapOvr>
</p:sld>
</file>

<file path=ppt/theme/theme1.xml><?xml version="1.0" encoding="utf-8"?>
<a:theme xmlns:a="http://schemas.openxmlformats.org/drawingml/2006/main" name="Cadre">
  <a:themeElements>
    <a:clrScheme name="Rouge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Cadr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ad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39D77354-939E-4A26-AE51-B3F9618B14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117</Words>
  <Application>Microsoft Office PowerPoint</Application>
  <PresentationFormat>Personnalisé</PresentationFormat>
  <Paragraphs>67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Cadre</vt:lpstr>
      <vt:lpstr>La Refondation de l’Ecole</vt:lpstr>
      <vt:lpstr>Présentation PowerPoint</vt:lpstr>
      <vt:lpstr>Présentation PowerPoint</vt:lpstr>
      <vt:lpstr>Présentation PowerPoint</vt:lpstr>
      <vt:lpstr> 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Refondation de l’Ecole</dc:title>
  <dc:creator>Mauricette Bodin</dc:creator>
  <cp:lastModifiedBy>Jeanne DURAND-MAJOU</cp:lastModifiedBy>
  <cp:revision>16</cp:revision>
  <dcterms:created xsi:type="dcterms:W3CDTF">2016-05-30T19:05:09Z</dcterms:created>
  <dcterms:modified xsi:type="dcterms:W3CDTF">2016-06-27T10:08:41Z</dcterms:modified>
</cp:coreProperties>
</file>