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1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Rimbert" initials="D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86241" autoAdjust="0"/>
  </p:normalViewPr>
  <p:slideViewPr>
    <p:cSldViewPr snapToGrid="0">
      <p:cViewPr varScale="1">
        <p:scale>
          <a:sx n="90" d="100"/>
          <a:sy n="90" d="100"/>
        </p:scale>
        <p:origin x="-61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1EF26-DF2B-453D-A520-A49196C6D511}" type="doc">
      <dgm:prSet loTypeId="urn:microsoft.com/office/officeart/2005/8/layout/hList7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2E5E809-1EAF-481A-809C-FFE56171A594}">
      <dgm:prSet phldrT="[Texte]" custT="1"/>
      <dgm:spPr/>
      <dgm:t>
        <a:bodyPr/>
        <a:lstStyle/>
        <a:p>
          <a:r>
            <a:rPr lang="fr-FR" sz="3600" b="1" dirty="0" smtClean="0"/>
            <a:t>contextes</a:t>
          </a:r>
          <a:endParaRPr lang="fr-FR" sz="3600" b="1" dirty="0"/>
        </a:p>
      </dgm:t>
    </dgm:pt>
    <dgm:pt modelId="{6E985713-5018-42F6-B3CF-B0F7B2C56860}" type="parTrans" cxnId="{B8ED061F-9C1B-44B3-932A-7915D676DE32}">
      <dgm:prSet/>
      <dgm:spPr/>
      <dgm:t>
        <a:bodyPr/>
        <a:lstStyle/>
        <a:p>
          <a:endParaRPr lang="fr-FR"/>
        </a:p>
      </dgm:t>
    </dgm:pt>
    <dgm:pt modelId="{42B743BD-57C8-41C7-A7A5-E944F171EC63}" type="sibTrans" cxnId="{B8ED061F-9C1B-44B3-932A-7915D676DE32}">
      <dgm:prSet/>
      <dgm:spPr/>
      <dgm:t>
        <a:bodyPr/>
        <a:lstStyle/>
        <a:p>
          <a:endParaRPr lang="fr-FR"/>
        </a:p>
      </dgm:t>
    </dgm:pt>
    <dgm:pt modelId="{A4279F2C-6548-404C-A1B3-E4D810B2D003}">
      <dgm:prSet phldrT="[Texte]" custT="1"/>
      <dgm:spPr/>
      <dgm:t>
        <a:bodyPr/>
        <a:lstStyle/>
        <a:p>
          <a:r>
            <a:rPr lang="fr-FR" sz="3600" b="1" dirty="0" smtClean="0"/>
            <a:t>milieux sociaux</a:t>
          </a:r>
          <a:endParaRPr lang="fr-FR" sz="3600" b="1" dirty="0"/>
        </a:p>
      </dgm:t>
    </dgm:pt>
    <dgm:pt modelId="{EB791FAF-A878-4D36-BB9D-C4CD34A61619}" type="parTrans" cxnId="{BF153002-524D-42D5-9F1C-611AC86FE3CD}">
      <dgm:prSet/>
      <dgm:spPr/>
      <dgm:t>
        <a:bodyPr/>
        <a:lstStyle/>
        <a:p>
          <a:endParaRPr lang="fr-FR"/>
        </a:p>
      </dgm:t>
    </dgm:pt>
    <dgm:pt modelId="{C16A96CA-6D49-486A-B6A5-8DB8E47BE435}" type="sibTrans" cxnId="{BF153002-524D-42D5-9F1C-611AC86FE3CD}">
      <dgm:prSet/>
      <dgm:spPr/>
      <dgm:t>
        <a:bodyPr/>
        <a:lstStyle/>
        <a:p>
          <a:endParaRPr lang="fr-FR"/>
        </a:p>
      </dgm:t>
    </dgm:pt>
    <dgm:pt modelId="{4C7B36A5-0E62-4524-9570-54141A8647E8}">
      <dgm:prSet phldrT="[Texte]"/>
      <dgm:spPr/>
      <dgm:t>
        <a:bodyPr/>
        <a:lstStyle/>
        <a:p>
          <a:r>
            <a:rPr lang="fr-FR" b="1" dirty="0" smtClean="0"/>
            <a:t>stimulations</a:t>
          </a:r>
          <a:endParaRPr lang="fr-FR" b="1" dirty="0"/>
        </a:p>
      </dgm:t>
    </dgm:pt>
    <dgm:pt modelId="{0DDF52D2-72D6-4104-BD8F-313CEC256736}" type="parTrans" cxnId="{83819131-7CB8-4981-A717-B7E34958CF97}">
      <dgm:prSet/>
      <dgm:spPr/>
      <dgm:t>
        <a:bodyPr/>
        <a:lstStyle/>
        <a:p>
          <a:endParaRPr lang="fr-FR"/>
        </a:p>
      </dgm:t>
    </dgm:pt>
    <dgm:pt modelId="{4FDF95A5-3E28-4EB1-B771-5720BDB86487}" type="sibTrans" cxnId="{83819131-7CB8-4981-A717-B7E34958CF97}">
      <dgm:prSet/>
      <dgm:spPr/>
      <dgm:t>
        <a:bodyPr/>
        <a:lstStyle/>
        <a:p>
          <a:endParaRPr lang="fr-FR"/>
        </a:p>
      </dgm:t>
    </dgm:pt>
    <dgm:pt modelId="{3FAA8ED3-46EC-4291-BD0E-6B5FEF107559}" type="pres">
      <dgm:prSet presAssocID="{B601EF26-DF2B-453D-A520-A49196C6D51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146D0AB-86D9-49C9-B3BB-3DC6DBF23A6E}" type="pres">
      <dgm:prSet presAssocID="{B601EF26-DF2B-453D-A520-A49196C6D511}" presName="fgShape" presStyleLbl="fgShp" presStyleIdx="0" presStyleCnt="1"/>
      <dgm:spPr/>
    </dgm:pt>
    <dgm:pt modelId="{E5A914C9-0305-4C1F-A1AA-B7859F6F5346}" type="pres">
      <dgm:prSet presAssocID="{B601EF26-DF2B-453D-A520-A49196C6D511}" presName="linComp" presStyleCnt="0"/>
      <dgm:spPr/>
    </dgm:pt>
    <dgm:pt modelId="{49303203-06BE-4A09-882C-144CEAAB74E9}" type="pres">
      <dgm:prSet presAssocID="{82E5E809-1EAF-481A-809C-FFE56171A594}" presName="compNode" presStyleCnt="0"/>
      <dgm:spPr/>
    </dgm:pt>
    <dgm:pt modelId="{EB1954F8-9228-4342-8F44-C3591C7D6242}" type="pres">
      <dgm:prSet presAssocID="{82E5E809-1EAF-481A-809C-FFE56171A594}" presName="bkgdShape" presStyleLbl="node1" presStyleIdx="0" presStyleCnt="3"/>
      <dgm:spPr/>
      <dgm:t>
        <a:bodyPr/>
        <a:lstStyle/>
        <a:p>
          <a:endParaRPr lang="fr-FR"/>
        </a:p>
      </dgm:t>
    </dgm:pt>
    <dgm:pt modelId="{6CD33A27-9644-4B8E-BCBF-08D4A49F7605}" type="pres">
      <dgm:prSet presAssocID="{82E5E809-1EAF-481A-809C-FFE56171A59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D3B15A-9967-47C5-AD39-A905B15BD20E}" type="pres">
      <dgm:prSet presAssocID="{82E5E809-1EAF-481A-809C-FFE56171A594}" presName="invisiNode" presStyleLbl="node1" presStyleIdx="0" presStyleCnt="3"/>
      <dgm:spPr/>
    </dgm:pt>
    <dgm:pt modelId="{9DAA4585-14A5-4C05-880A-242FA05A383E}" type="pres">
      <dgm:prSet presAssocID="{82E5E809-1EAF-481A-809C-FFE56171A594}" presName="imagNode" presStyleLbl="fgImgPlace1" presStyleIdx="0" presStyleCnt="3" custScaleX="126776" custScaleY="115817" custLinFactNeighborX="2738" custLinFactNeighborY="357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0FFCE98D-4EBD-416B-BF61-28E1AC779FB7}" type="pres">
      <dgm:prSet presAssocID="{42B743BD-57C8-41C7-A7A5-E944F171EC63}" presName="sibTrans" presStyleLbl="sibTrans2D1" presStyleIdx="0" presStyleCnt="0"/>
      <dgm:spPr/>
      <dgm:t>
        <a:bodyPr/>
        <a:lstStyle/>
        <a:p>
          <a:endParaRPr lang="fr-FR"/>
        </a:p>
      </dgm:t>
    </dgm:pt>
    <dgm:pt modelId="{F75C6B78-4274-4690-A686-45169AB806A4}" type="pres">
      <dgm:prSet presAssocID="{A4279F2C-6548-404C-A1B3-E4D810B2D003}" presName="compNode" presStyleCnt="0"/>
      <dgm:spPr/>
    </dgm:pt>
    <dgm:pt modelId="{86559553-4125-4702-A29C-3316775F54E1}" type="pres">
      <dgm:prSet presAssocID="{A4279F2C-6548-404C-A1B3-E4D810B2D003}" presName="bkgdShape" presStyleLbl="node1" presStyleIdx="1" presStyleCnt="3"/>
      <dgm:spPr/>
      <dgm:t>
        <a:bodyPr/>
        <a:lstStyle/>
        <a:p>
          <a:endParaRPr lang="fr-FR"/>
        </a:p>
      </dgm:t>
    </dgm:pt>
    <dgm:pt modelId="{F0F39A13-78A7-4968-AC4E-699E0FFA03F7}" type="pres">
      <dgm:prSet presAssocID="{A4279F2C-6548-404C-A1B3-E4D810B2D00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7B0AC3-EB67-41FD-99A7-8B9CD8A2A67B}" type="pres">
      <dgm:prSet presAssocID="{A4279F2C-6548-404C-A1B3-E4D810B2D003}" presName="invisiNode" presStyleLbl="node1" presStyleIdx="1" presStyleCnt="3"/>
      <dgm:spPr/>
    </dgm:pt>
    <dgm:pt modelId="{4B11362F-06A3-4B25-B3D6-676AE43E06F8}" type="pres">
      <dgm:prSet presAssocID="{A4279F2C-6548-404C-A1B3-E4D810B2D003}" presName="imagNode" presStyleLbl="fgImgPlace1" presStyleIdx="1" presStyleCnt="3" custLinFactNeighborX="1192" custLinFactNeighborY="119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0BC5590E-3D1C-420F-B409-B2125306F33B}" type="pres">
      <dgm:prSet presAssocID="{C16A96CA-6D49-486A-B6A5-8DB8E47BE435}" presName="sibTrans" presStyleLbl="sibTrans2D1" presStyleIdx="0" presStyleCnt="0"/>
      <dgm:spPr/>
      <dgm:t>
        <a:bodyPr/>
        <a:lstStyle/>
        <a:p>
          <a:endParaRPr lang="fr-FR"/>
        </a:p>
      </dgm:t>
    </dgm:pt>
    <dgm:pt modelId="{DCC3F6DF-9DC3-431E-80AA-38CD6A1719F1}" type="pres">
      <dgm:prSet presAssocID="{4C7B36A5-0E62-4524-9570-54141A8647E8}" presName="compNode" presStyleCnt="0"/>
      <dgm:spPr/>
    </dgm:pt>
    <dgm:pt modelId="{DEB9CFD9-632F-4603-A613-D097B823BC2F}" type="pres">
      <dgm:prSet presAssocID="{4C7B36A5-0E62-4524-9570-54141A8647E8}" presName="bkgdShape" presStyleLbl="node1" presStyleIdx="2" presStyleCnt="3" custLinFactNeighborX="49836" custLinFactNeighborY="6245"/>
      <dgm:spPr/>
      <dgm:t>
        <a:bodyPr/>
        <a:lstStyle/>
        <a:p>
          <a:endParaRPr lang="fr-FR"/>
        </a:p>
      </dgm:t>
    </dgm:pt>
    <dgm:pt modelId="{867AD7AC-32D4-4E8E-BFF8-923438F8AEFA}" type="pres">
      <dgm:prSet presAssocID="{4C7B36A5-0E62-4524-9570-54141A8647E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948E5D-575F-495E-9569-A69C7FF10270}" type="pres">
      <dgm:prSet presAssocID="{4C7B36A5-0E62-4524-9570-54141A8647E8}" presName="invisiNode" presStyleLbl="node1" presStyleIdx="2" presStyleCnt="3"/>
      <dgm:spPr/>
    </dgm:pt>
    <dgm:pt modelId="{C454D84B-3E52-4055-BB0B-83576A5619DD}" type="pres">
      <dgm:prSet presAssocID="{4C7B36A5-0E62-4524-9570-54141A8647E8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1BDE6BBB-26E5-48E4-954E-75F44BFA254E}" type="presOf" srcId="{A4279F2C-6548-404C-A1B3-E4D810B2D003}" destId="{F0F39A13-78A7-4968-AC4E-699E0FFA03F7}" srcOrd="1" destOrd="0" presId="urn:microsoft.com/office/officeart/2005/8/layout/hList7"/>
    <dgm:cxn modelId="{83819131-7CB8-4981-A717-B7E34958CF97}" srcId="{B601EF26-DF2B-453D-A520-A49196C6D511}" destId="{4C7B36A5-0E62-4524-9570-54141A8647E8}" srcOrd="2" destOrd="0" parTransId="{0DDF52D2-72D6-4104-BD8F-313CEC256736}" sibTransId="{4FDF95A5-3E28-4EB1-B771-5720BDB86487}"/>
    <dgm:cxn modelId="{3CEDD52F-9F21-4622-B2E7-A47EC8B8C37C}" type="presOf" srcId="{A4279F2C-6548-404C-A1B3-E4D810B2D003}" destId="{86559553-4125-4702-A29C-3316775F54E1}" srcOrd="0" destOrd="0" presId="urn:microsoft.com/office/officeart/2005/8/layout/hList7"/>
    <dgm:cxn modelId="{15941794-439B-4CCA-95FA-A2C16351E2F3}" type="presOf" srcId="{4C7B36A5-0E62-4524-9570-54141A8647E8}" destId="{867AD7AC-32D4-4E8E-BFF8-923438F8AEFA}" srcOrd="1" destOrd="0" presId="urn:microsoft.com/office/officeart/2005/8/layout/hList7"/>
    <dgm:cxn modelId="{BF153002-524D-42D5-9F1C-611AC86FE3CD}" srcId="{B601EF26-DF2B-453D-A520-A49196C6D511}" destId="{A4279F2C-6548-404C-A1B3-E4D810B2D003}" srcOrd="1" destOrd="0" parTransId="{EB791FAF-A878-4D36-BB9D-C4CD34A61619}" sibTransId="{C16A96CA-6D49-486A-B6A5-8DB8E47BE435}"/>
    <dgm:cxn modelId="{B8ED061F-9C1B-44B3-932A-7915D676DE32}" srcId="{B601EF26-DF2B-453D-A520-A49196C6D511}" destId="{82E5E809-1EAF-481A-809C-FFE56171A594}" srcOrd="0" destOrd="0" parTransId="{6E985713-5018-42F6-B3CF-B0F7B2C56860}" sibTransId="{42B743BD-57C8-41C7-A7A5-E944F171EC63}"/>
    <dgm:cxn modelId="{D7149F27-BC41-408C-B1F3-230EDF6EE9AC}" type="presOf" srcId="{82E5E809-1EAF-481A-809C-FFE56171A594}" destId="{EB1954F8-9228-4342-8F44-C3591C7D6242}" srcOrd="0" destOrd="0" presId="urn:microsoft.com/office/officeart/2005/8/layout/hList7"/>
    <dgm:cxn modelId="{1B4CDD9E-A596-438A-B20E-836C47F8A898}" type="presOf" srcId="{C16A96CA-6D49-486A-B6A5-8DB8E47BE435}" destId="{0BC5590E-3D1C-420F-B409-B2125306F33B}" srcOrd="0" destOrd="0" presId="urn:microsoft.com/office/officeart/2005/8/layout/hList7"/>
    <dgm:cxn modelId="{3453F079-A249-4DD3-AC55-3AE4F2B284F8}" type="presOf" srcId="{4C7B36A5-0E62-4524-9570-54141A8647E8}" destId="{DEB9CFD9-632F-4603-A613-D097B823BC2F}" srcOrd="0" destOrd="0" presId="urn:microsoft.com/office/officeart/2005/8/layout/hList7"/>
    <dgm:cxn modelId="{FA4FE3C1-589A-4EFA-933C-4E118BAF71CF}" type="presOf" srcId="{82E5E809-1EAF-481A-809C-FFE56171A594}" destId="{6CD33A27-9644-4B8E-BCBF-08D4A49F7605}" srcOrd="1" destOrd="0" presId="urn:microsoft.com/office/officeart/2005/8/layout/hList7"/>
    <dgm:cxn modelId="{7D5D270C-45D3-46C1-8387-6DDBF4CD5B30}" type="presOf" srcId="{B601EF26-DF2B-453D-A520-A49196C6D511}" destId="{3FAA8ED3-46EC-4291-BD0E-6B5FEF107559}" srcOrd="0" destOrd="0" presId="urn:microsoft.com/office/officeart/2005/8/layout/hList7"/>
    <dgm:cxn modelId="{F0FB55DC-1FFE-486E-849D-7C621666637C}" type="presOf" srcId="{42B743BD-57C8-41C7-A7A5-E944F171EC63}" destId="{0FFCE98D-4EBD-416B-BF61-28E1AC779FB7}" srcOrd="0" destOrd="0" presId="urn:microsoft.com/office/officeart/2005/8/layout/hList7"/>
    <dgm:cxn modelId="{3D92FA55-CDB4-401C-913C-6D25CF5629F4}" type="presParOf" srcId="{3FAA8ED3-46EC-4291-BD0E-6B5FEF107559}" destId="{B146D0AB-86D9-49C9-B3BB-3DC6DBF23A6E}" srcOrd="0" destOrd="0" presId="urn:microsoft.com/office/officeart/2005/8/layout/hList7"/>
    <dgm:cxn modelId="{EB72A00A-ECCA-4A91-A48C-A5B60904F2FA}" type="presParOf" srcId="{3FAA8ED3-46EC-4291-BD0E-6B5FEF107559}" destId="{E5A914C9-0305-4C1F-A1AA-B7859F6F5346}" srcOrd="1" destOrd="0" presId="urn:microsoft.com/office/officeart/2005/8/layout/hList7"/>
    <dgm:cxn modelId="{137C1A7A-C9B4-4D08-9289-1D165C38A495}" type="presParOf" srcId="{E5A914C9-0305-4C1F-A1AA-B7859F6F5346}" destId="{49303203-06BE-4A09-882C-144CEAAB74E9}" srcOrd="0" destOrd="0" presId="urn:microsoft.com/office/officeart/2005/8/layout/hList7"/>
    <dgm:cxn modelId="{5ECEF2B6-5B6B-404C-8C2D-26D161400B20}" type="presParOf" srcId="{49303203-06BE-4A09-882C-144CEAAB74E9}" destId="{EB1954F8-9228-4342-8F44-C3591C7D6242}" srcOrd="0" destOrd="0" presId="urn:microsoft.com/office/officeart/2005/8/layout/hList7"/>
    <dgm:cxn modelId="{1DF2502C-94E1-4740-A0A8-09253259C8B2}" type="presParOf" srcId="{49303203-06BE-4A09-882C-144CEAAB74E9}" destId="{6CD33A27-9644-4B8E-BCBF-08D4A49F7605}" srcOrd="1" destOrd="0" presId="urn:microsoft.com/office/officeart/2005/8/layout/hList7"/>
    <dgm:cxn modelId="{A9585136-8468-48ED-BFA5-62845AA4B91A}" type="presParOf" srcId="{49303203-06BE-4A09-882C-144CEAAB74E9}" destId="{FDD3B15A-9967-47C5-AD39-A905B15BD20E}" srcOrd="2" destOrd="0" presId="urn:microsoft.com/office/officeart/2005/8/layout/hList7"/>
    <dgm:cxn modelId="{DC120EE5-39D9-4DEA-A598-B36FF013881D}" type="presParOf" srcId="{49303203-06BE-4A09-882C-144CEAAB74E9}" destId="{9DAA4585-14A5-4C05-880A-242FA05A383E}" srcOrd="3" destOrd="0" presId="urn:microsoft.com/office/officeart/2005/8/layout/hList7"/>
    <dgm:cxn modelId="{9D05CA26-1C57-4B19-829A-BF1E0E165EC6}" type="presParOf" srcId="{E5A914C9-0305-4C1F-A1AA-B7859F6F5346}" destId="{0FFCE98D-4EBD-416B-BF61-28E1AC779FB7}" srcOrd="1" destOrd="0" presId="urn:microsoft.com/office/officeart/2005/8/layout/hList7"/>
    <dgm:cxn modelId="{DB793083-809C-4A69-9FBC-F7B7D9E4A451}" type="presParOf" srcId="{E5A914C9-0305-4C1F-A1AA-B7859F6F5346}" destId="{F75C6B78-4274-4690-A686-45169AB806A4}" srcOrd="2" destOrd="0" presId="urn:microsoft.com/office/officeart/2005/8/layout/hList7"/>
    <dgm:cxn modelId="{AF73B39A-921E-4E5A-8735-B68B3A2B12AF}" type="presParOf" srcId="{F75C6B78-4274-4690-A686-45169AB806A4}" destId="{86559553-4125-4702-A29C-3316775F54E1}" srcOrd="0" destOrd="0" presId="urn:microsoft.com/office/officeart/2005/8/layout/hList7"/>
    <dgm:cxn modelId="{56AA55C2-C32D-4A2C-BA9C-E85985A69E89}" type="presParOf" srcId="{F75C6B78-4274-4690-A686-45169AB806A4}" destId="{F0F39A13-78A7-4968-AC4E-699E0FFA03F7}" srcOrd="1" destOrd="0" presId="urn:microsoft.com/office/officeart/2005/8/layout/hList7"/>
    <dgm:cxn modelId="{729893C2-89A8-448D-B84A-419653C6D471}" type="presParOf" srcId="{F75C6B78-4274-4690-A686-45169AB806A4}" destId="{7A7B0AC3-EB67-41FD-99A7-8B9CD8A2A67B}" srcOrd="2" destOrd="0" presId="urn:microsoft.com/office/officeart/2005/8/layout/hList7"/>
    <dgm:cxn modelId="{F2AEB700-4AB9-4477-9D33-26538FFB33CB}" type="presParOf" srcId="{F75C6B78-4274-4690-A686-45169AB806A4}" destId="{4B11362F-06A3-4B25-B3D6-676AE43E06F8}" srcOrd="3" destOrd="0" presId="urn:microsoft.com/office/officeart/2005/8/layout/hList7"/>
    <dgm:cxn modelId="{526D6C29-A8E1-4F2C-830A-EEA051D7D8F0}" type="presParOf" srcId="{E5A914C9-0305-4C1F-A1AA-B7859F6F5346}" destId="{0BC5590E-3D1C-420F-B409-B2125306F33B}" srcOrd="3" destOrd="0" presId="urn:microsoft.com/office/officeart/2005/8/layout/hList7"/>
    <dgm:cxn modelId="{82D0C720-E29F-46A1-8DE1-765E775E4C07}" type="presParOf" srcId="{E5A914C9-0305-4C1F-A1AA-B7859F6F5346}" destId="{DCC3F6DF-9DC3-431E-80AA-38CD6A1719F1}" srcOrd="4" destOrd="0" presId="urn:microsoft.com/office/officeart/2005/8/layout/hList7"/>
    <dgm:cxn modelId="{577147EF-42CC-4A25-AED5-C1F92973139A}" type="presParOf" srcId="{DCC3F6DF-9DC3-431E-80AA-38CD6A1719F1}" destId="{DEB9CFD9-632F-4603-A613-D097B823BC2F}" srcOrd="0" destOrd="0" presId="urn:microsoft.com/office/officeart/2005/8/layout/hList7"/>
    <dgm:cxn modelId="{B868012E-E9B4-419A-9968-6B95699C7A3A}" type="presParOf" srcId="{DCC3F6DF-9DC3-431E-80AA-38CD6A1719F1}" destId="{867AD7AC-32D4-4E8E-BFF8-923438F8AEFA}" srcOrd="1" destOrd="0" presId="urn:microsoft.com/office/officeart/2005/8/layout/hList7"/>
    <dgm:cxn modelId="{EF4854BF-B20D-4E08-8870-373019574680}" type="presParOf" srcId="{DCC3F6DF-9DC3-431E-80AA-38CD6A1719F1}" destId="{8C948E5D-575F-495E-9569-A69C7FF10270}" srcOrd="2" destOrd="0" presId="urn:microsoft.com/office/officeart/2005/8/layout/hList7"/>
    <dgm:cxn modelId="{CE7F8F20-BB85-4EF4-93CA-FB40708376FF}" type="presParOf" srcId="{DCC3F6DF-9DC3-431E-80AA-38CD6A1719F1}" destId="{C454D84B-3E52-4055-BB0B-83576A5619D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954F8-9228-4342-8F44-C3591C7D6242}">
      <dsp:nvSpPr>
        <dsp:cNvPr id="0" name=""/>
        <dsp:cNvSpPr/>
      </dsp:nvSpPr>
      <dsp:spPr>
        <a:xfrm>
          <a:off x="1706" y="0"/>
          <a:ext cx="2655093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/>
            <a:t>contextes</a:t>
          </a:r>
          <a:endParaRPr lang="fr-FR" sz="3600" b="1" kern="1200" dirty="0"/>
        </a:p>
      </dsp:txBody>
      <dsp:txXfrm>
        <a:off x="1706" y="2167466"/>
        <a:ext cx="2655093" cy="2167466"/>
      </dsp:txXfrm>
    </dsp:sp>
    <dsp:sp modelId="{9DAA4585-14A5-4C05-880A-242FA05A383E}">
      <dsp:nvSpPr>
        <dsp:cNvPr id="0" name=""/>
        <dsp:cNvSpPr/>
      </dsp:nvSpPr>
      <dsp:spPr>
        <a:xfrm>
          <a:off x="234875" y="246979"/>
          <a:ext cx="2287566" cy="208982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59553-4125-4702-A29C-3316775F54E1}">
      <dsp:nvSpPr>
        <dsp:cNvPr id="0" name=""/>
        <dsp:cNvSpPr/>
      </dsp:nvSpPr>
      <dsp:spPr>
        <a:xfrm>
          <a:off x="2736453" y="0"/>
          <a:ext cx="2655093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/>
            <a:t>milieux sociaux</a:t>
          </a:r>
          <a:endParaRPr lang="fr-FR" sz="3600" b="1" kern="1200" dirty="0"/>
        </a:p>
      </dsp:txBody>
      <dsp:txXfrm>
        <a:off x="2736453" y="2167466"/>
        <a:ext cx="2655093" cy="2167466"/>
      </dsp:txXfrm>
    </dsp:sp>
    <dsp:sp modelId="{4B11362F-06A3-4B25-B3D6-676AE43E06F8}">
      <dsp:nvSpPr>
        <dsp:cNvPr id="0" name=""/>
        <dsp:cNvSpPr/>
      </dsp:nvSpPr>
      <dsp:spPr>
        <a:xfrm>
          <a:off x="3183300" y="346628"/>
          <a:ext cx="1804416" cy="180441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9CFD9-632F-4603-A613-D097B823BC2F}">
      <dsp:nvSpPr>
        <dsp:cNvPr id="0" name=""/>
        <dsp:cNvSpPr/>
      </dsp:nvSpPr>
      <dsp:spPr>
        <a:xfrm>
          <a:off x="5472906" y="0"/>
          <a:ext cx="2655093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stimulations</a:t>
          </a:r>
          <a:endParaRPr lang="fr-FR" sz="3200" b="1" kern="1200" dirty="0"/>
        </a:p>
      </dsp:txBody>
      <dsp:txXfrm>
        <a:off x="5472906" y="2167466"/>
        <a:ext cx="2655093" cy="2167466"/>
      </dsp:txXfrm>
    </dsp:sp>
    <dsp:sp modelId="{C454D84B-3E52-4055-BB0B-83576A5619DD}">
      <dsp:nvSpPr>
        <dsp:cNvPr id="0" name=""/>
        <dsp:cNvSpPr/>
      </dsp:nvSpPr>
      <dsp:spPr>
        <a:xfrm>
          <a:off x="5896538" y="325120"/>
          <a:ext cx="1804416" cy="18044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6D0AB-86D9-49C9-B3BB-3DC6DBF23A6E}">
      <dsp:nvSpPr>
        <dsp:cNvPr id="0" name=""/>
        <dsp:cNvSpPr/>
      </dsp:nvSpPr>
      <dsp:spPr>
        <a:xfrm>
          <a:off x="325119" y="4334933"/>
          <a:ext cx="7477760" cy="8128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6C022-19B5-4A0B-AD9C-90865BBD056A}" type="datetimeFigureOut">
              <a:rPr lang="fr-FR" smtClean="0"/>
              <a:t>27/06/2016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41432-3F70-429F-989C-D1B38979A2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034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fr-FR" sz="1200" dirty="0" smtClean="0">
                <a:solidFill>
                  <a:schemeClr val="bg1"/>
                </a:solidFill>
              </a:rPr>
              <a:t>Donner plus de temps pour des apprentissages  </a:t>
            </a:r>
            <a:r>
              <a:rPr lang="fr-FR" sz="1200" baseline="0" dirty="0" smtClean="0">
                <a:solidFill>
                  <a:schemeClr val="bg1"/>
                </a:solidFill>
              </a:rPr>
              <a:t> </a:t>
            </a:r>
            <a:r>
              <a:rPr lang="fr-FR" sz="1200" dirty="0" smtClean="0">
                <a:solidFill>
                  <a:schemeClr val="bg1"/>
                </a:solidFill>
              </a:rPr>
              <a:t>progressifs et structurés.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1432-3F70-429F-989C-D1B38979A24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74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1" dirty="0" smtClean="0"/>
              <a:t>Les </a:t>
            </a:r>
            <a:r>
              <a:rPr lang="nl-NL" sz="1200" b="1" dirty="0" err="1" smtClean="0"/>
              <a:t>enfants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qui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arrivent</a:t>
            </a:r>
            <a:r>
              <a:rPr lang="nl-NL" sz="1200" b="1" dirty="0" smtClean="0"/>
              <a:t> au </a:t>
            </a:r>
            <a:r>
              <a:rPr lang="nl-NL" sz="1200" b="1" dirty="0" err="1" smtClean="0"/>
              <a:t>cycle</a:t>
            </a:r>
            <a:r>
              <a:rPr lang="nl-NL" sz="1200" b="1" dirty="0" smtClean="0"/>
              <a:t> 2 </a:t>
            </a:r>
            <a:r>
              <a:rPr lang="nl-NL" sz="1200" b="1" dirty="0" err="1" smtClean="0"/>
              <a:t>sont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très</a:t>
            </a:r>
            <a:r>
              <a:rPr lang="nl-NL" sz="1200" b="1" dirty="0" smtClean="0"/>
              <a:t> différents </a:t>
            </a:r>
            <a:r>
              <a:rPr lang="nl-NL" sz="1200" b="1" dirty="0" err="1" smtClean="0"/>
              <a:t>entre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eux</a:t>
            </a:r>
            <a:r>
              <a:rPr lang="nl-NL" sz="1200" b="1" dirty="0" smtClean="0"/>
              <a:t>. </a:t>
            </a:r>
            <a:r>
              <a:rPr lang="nl-NL" sz="1200" b="1" dirty="0" err="1" smtClean="0"/>
              <a:t>Ils</a:t>
            </a:r>
            <a:r>
              <a:rPr lang="nl-NL" sz="1200" b="1" dirty="0" smtClean="0"/>
              <a:t> ont </a:t>
            </a:r>
            <a:r>
              <a:rPr lang="nl-NL" sz="1200" b="1" dirty="0" err="1" smtClean="0"/>
              <a:t>grandi</a:t>
            </a:r>
            <a:r>
              <a:rPr lang="nl-NL" sz="1200" b="1" dirty="0" smtClean="0"/>
              <a:t> et ont </a:t>
            </a:r>
            <a:r>
              <a:rPr lang="nl-NL" sz="1200" b="1" dirty="0" err="1" smtClean="0"/>
              <a:t>appris</a:t>
            </a:r>
            <a:r>
              <a:rPr lang="nl-NL" sz="1200" b="1" dirty="0" smtClean="0"/>
              <a:t> dans des </a:t>
            </a:r>
            <a:r>
              <a:rPr lang="nl-NL" sz="1200" b="1" dirty="0" err="1" smtClean="0"/>
              <a:t>contextes</a:t>
            </a:r>
            <a:r>
              <a:rPr lang="nl-NL" sz="1200" b="1" dirty="0" smtClean="0"/>
              <a:t> divers </a:t>
            </a:r>
            <a:r>
              <a:rPr lang="nl-NL" sz="1200" b="1" dirty="0" err="1" smtClean="0"/>
              <a:t>qui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influencent</a:t>
            </a:r>
            <a:r>
              <a:rPr lang="nl-NL" sz="1200" b="1" dirty="0" smtClean="0"/>
              <a:t> </a:t>
            </a:r>
            <a:r>
              <a:rPr lang="nl-NL" sz="1200" b="1" dirty="0" err="1" smtClean="0"/>
              <a:t>leurs</a:t>
            </a:r>
            <a:r>
              <a:rPr lang="nl-NL" sz="1200" b="1" dirty="0" smtClean="0"/>
              <a:t> apprentissages et leur </a:t>
            </a:r>
            <a:r>
              <a:rPr lang="nl-NL" sz="1200" b="1" dirty="0" err="1" smtClean="0"/>
              <a:t>rythme</a:t>
            </a:r>
            <a:r>
              <a:rPr lang="nl-NL" sz="1200" b="1" dirty="0" smtClean="0"/>
              <a:t>.</a:t>
            </a:r>
            <a:endParaRPr lang="fr-FR" sz="1200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1432-3F70-429F-989C-D1B38979A24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543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dirty="0" smtClean="0"/>
              <a:t>Se donner le temps d’apprendre</a:t>
            </a:r>
          </a:p>
          <a:p>
            <a:r>
              <a:rPr lang="fr-FR" sz="1200" b="1" dirty="0" smtClean="0"/>
              <a:t>Construire le sens et l’automatisation simultanément.</a:t>
            </a:r>
          </a:p>
          <a:p>
            <a:r>
              <a:rPr lang="fr-FR" sz="1200" b="1" dirty="0" smtClean="0"/>
              <a:t>Réserver une place centrale à la langue française.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/>
              <a:t>Articuler concret et abstrait</a:t>
            </a:r>
          </a:p>
          <a:p>
            <a:r>
              <a:rPr lang="fr-FR" sz="1200" b="1" dirty="0" smtClean="0"/>
              <a:t>Réaliser des activités scolaires fondamentales.</a:t>
            </a:r>
          </a:p>
          <a:p>
            <a:r>
              <a:rPr lang="fr-FR" sz="1200" b="1" dirty="0" smtClean="0"/>
              <a:t>Justifier ses réponses et ses démarches.</a:t>
            </a:r>
          </a:p>
          <a:p>
            <a:pPr>
              <a:buNone/>
            </a:pPr>
            <a:r>
              <a:rPr lang="fr-FR" sz="1200" b="1" dirty="0" smtClean="0"/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1432-3F70-429F-989C-D1B38979A24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384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dirty="0" smtClean="0"/>
              <a:t>Un  livret scolaire numérique  permet de rendre compte de l'évolution des acquis scolaires de l'élève. Il sert d'instrument de liaison entre les enseignants et les parents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1432-3F70-429F-989C-D1B38979A24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62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7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6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6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7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2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5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2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457200"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smtClean="0">
                <a:solidFill>
                  <a:srgbClr val="E32D91"/>
                </a:solidFill>
              </a:rPr>
              <a:pPr defTabSz="457200"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7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0015" y="758517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fr-FR" sz="8000" b="1" dirty="0" smtClean="0"/>
              <a:t>La Refondation de l’Ecole</a:t>
            </a:r>
            <a:endParaRPr lang="fr-FR" sz="8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1636" y="4206856"/>
            <a:ext cx="7315200" cy="154423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r-FR" sz="4800" b="1" i="1" dirty="0" smtClean="0">
                <a:solidFill>
                  <a:schemeClr val="bg2"/>
                </a:solidFill>
              </a:rPr>
              <a:t>Cycle 2</a:t>
            </a:r>
          </a:p>
          <a:p>
            <a:pPr algn="ctr"/>
            <a:r>
              <a:rPr lang="fr-FR" sz="4800" b="1" i="1" dirty="0" smtClean="0">
                <a:solidFill>
                  <a:schemeClr val="bg2"/>
                </a:solidFill>
              </a:rPr>
              <a:t>Cycle des apprentissages fondamentaux</a:t>
            </a:r>
          </a:p>
          <a:p>
            <a:pPr algn="ctr"/>
            <a:endParaRPr lang="fr-FR" sz="4800" b="1" i="1" dirty="0">
              <a:solidFill>
                <a:schemeClr val="bg2"/>
              </a:solidFill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210" y="758517"/>
            <a:ext cx="2934789" cy="258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210" y="3344091"/>
            <a:ext cx="2934790" cy="276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0758">
            <a:off x="370236" y="3716565"/>
            <a:ext cx="1664516" cy="167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808" y="6395141"/>
            <a:ext cx="11419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fr-FR" sz="1400" dirty="0">
                <a:solidFill>
                  <a:prstClr val="black"/>
                </a:solidFill>
              </a:rPr>
              <a:t>Groupe de travail des chefs d’établissement déchargés - Enseignement Catholique de Loire-Atlantique - Juin 2016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48" y="6104709"/>
            <a:ext cx="1082180" cy="73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552825" y="676275"/>
            <a:ext cx="8572500" cy="540988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457200"/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9259"/>
            <a:ext cx="3448594" cy="258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9807"/>
            <a:ext cx="3448594" cy="275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69267" y="1524000"/>
            <a:ext cx="7840951" cy="44607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800" dirty="0" smtClean="0">
                <a:solidFill>
                  <a:schemeClr val="bg1"/>
                </a:solidFill>
                <a:sym typeface="Webdings" panose="05030102010509060703" pitchFamily="18" charset="2"/>
              </a:rPr>
              <a:t></a:t>
            </a:r>
            <a:r>
              <a:rPr lang="fr-FR" sz="2800" dirty="0" smtClean="0">
                <a:solidFill>
                  <a:schemeClr val="bg1"/>
                </a:solidFill>
              </a:rPr>
              <a:t>AGE DES ENFANTS </a:t>
            </a:r>
            <a:r>
              <a:rPr lang="fr-FR" sz="2800" b="1" dirty="0" smtClean="0">
                <a:solidFill>
                  <a:schemeClr val="bg1"/>
                </a:solidFill>
              </a:rPr>
              <a:t>:   </a:t>
            </a:r>
            <a:r>
              <a:rPr lang="fr-FR" sz="3600" b="1" dirty="0" smtClean="0">
                <a:solidFill>
                  <a:schemeClr val="bg1"/>
                </a:solidFill>
              </a:rPr>
              <a:t>6 à 9 ans</a:t>
            </a:r>
            <a:r>
              <a:rPr lang="fr-FR" sz="2800" dirty="0" smtClean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fr-F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chemeClr val="bg1"/>
                </a:solidFill>
                <a:sym typeface="Webdings" panose="05030102010509060703" pitchFamily="18" charset="2"/>
              </a:rPr>
              <a:t></a:t>
            </a:r>
            <a:r>
              <a:rPr lang="fr-FR" sz="2800" dirty="0" smtClean="0">
                <a:solidFill>
                  <a:schemeClr val="bg1"/>
                </a:solidFill>
              </a:rPr>
              <a:t>TEMPS DE SCOLARITE </a:t>
            </a:r>
            <a:r>
              <a:rPr lang="fr-FR" sz="2800" b="1" dirty="0" smtClean="0">
                <a:solidFill>
                  <a:schemeClr val="bg1"/>
                </a:solidFill>
              </a:rPr>
              <a:t>:  </a:t>
            </a:r>
            <a:r>
              <a:rPr lang="fr-FR" sz="3600" b="1" dirty="0" smtClean="0">
                <a:solidFill>
                  <a:schemeClr val="bg1"/>
                </a:solidFill>
              </a:rPr>
              <a:t>obligatoire</a:t>
            </a:r>
            <a:endParaRPr lang="fr-FR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fr-FR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chemeClr val="bg1"/>
                </a:solidFill>
                <a:sym typeface="Webdings" panose="05030102010509060703" pitchFamily="18" charset="2"/>
              </a:rPr>
              <a:t></a:t>
            </a:r>
            <a:r>
              <a:rPr lang="fr-FR" sz="2800" dirty="0" smtClean="0">
                <a:solidFill>
                  <a:schemeClr val="bg1"/>
                </a:solidFill>
              </a:rPr>
              <a:t>DUREE DU CYCLE </a:t>
            </a:r>
            <a:r>
              <a:rPr lang="fr-FR" sz="2800" b="1" dirty="0" smtClean="0">
                <a:solidFill>
                  <a:schemeClr val="bg1"/>
                </a:solidFill>
              </a:rPr>
              <a:t>:  </a:t>
            </a:r>
            <a:r>
              <a:rPr lang="fr-FR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r>
              <a:rPr lang="fr-FR" sz="3200" b="1" dirty="0" smtClean="0">
                <a:solidFill>
                  <a:schemeClr val="bg1"/>
                </a:solidFill>
              </a:rPr>
              <a:t> années =&gt; CP/CE1/CE2</a:t>
            </a:r>
            <a:endParaRPr lang="fr-FR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</a:rPr>
              <a:t>   </a:t>
            </a:r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bg1"/>
                </a:solidFill>
              </a:rPr>
              <a:t> 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0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767644"/>
            <a:ext cx="3465094" cy="5305778"/>
          </a:xfrm>
          <a:solidFill>
            <a:schemeClr val="accent5">
              <a:lumMod val="75000"/>
            </a:schemeClr>
          </a:solidFill>
        </p:spPr>
        <p:txBody>
          <a:bodyPr vert="horz">
            <a:normAutofit/>
          </a:bodyPr>
          <a:lstStyle/>
          <a:p>
            <a:pPr algn="ctr"/>
            <a:r>
              <a:rPr lang="nl-NL" sz="4800" b="1" dirty="0" smtClean="0"/>
              <a:t>IDENTITE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7" y="864108"/>
            <a:ext cx="8007175" cy="51206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4800" b="1" dirty="0" err="1" smtClean="0">
                <a:solidFill>
                  <a:schemeClr val="tx1"/>
                </a:solidFill>
              </a:rPr>
              <a:t>Apprendre</a:t>
            </a:r>
            <a:r>
              <a:rPr lang="nl-NL" sz="4800" b="1" dirty="0" smtClean="0">
                <a:solidFill>
                  <a:schemeClr val="tx1"/>
                </a:solidFill>
              </a:rPr>
              <a:t> à </a:t>
            </a:r>
            <a:r>
              <a:rPr lang="nl-NL" sz="4800" b="1" dirty="0" err="1" smtClean="0">
                <a:solidFill>
                  <a:schemeClr val="tx1"/>
                </a:solidFill>
              </a:rPr>
              <a:t>l’école</a:t>
            </a:r>
            <a:r>
              <a:rPr lang="nl-NL" sz="4800" b="1" dirty="0" smtClean="0">
                <a:solidFill>
                  <a:schemeClr val="tx1"/>
                </a:solidFill>
              </a:rPr>
              <a:t>, </a:t>
            </a:r>
            <a:r>
              <a:rPr lang="nl-NL" sz="4800" b="1" dirty="0" err="1" smtClean="0">
                <a:solidFill>
                  <a:schemeClr val="tx1"/>
                </a:solidFill>
              </a:rPr>
              <a:t>c’est</a:t>
            </a:r>
            <a:r>
              <a:rPr lang="nl-NL" sz="48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nl-NL" sz="2800" b="1" dirty="0" smtClean="0"/>
          </a:p>
          <a:p>
            <a:pPr marL="0" indent="0">
              <a:spcAft>
                <a:spcPts val="2400"/>
              </a:spcAft>
              <a:buNone/>
            </a:pPr>
            <a:r>
              <a:rPr lang="nl-NL" sz="2800" b="1" dirty="0" smtClean="0"/>
              <a:t>     </a:t>
            </a:r>
            <a:r>
              <a:rPr lang="nl-NL" sz="2800" b="1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nl-NL" sz="2800" b="1" dirty="0" smtClean="0">
                <a:sym typeface="Webdings" panose="05030102010509060703" pitchFamily="18" charset="2"/>
              </a:rPr>
              <a:t>  </a:t>
            </a:r>
            <a:r>
              <a:rPr lang="nl-NL" sz="3200" b="1" dirty="0" err="1" smtClean="0">
                <a:solidFill>
                  <a:schemeClr val="tx1"/>
                </a:solidFill>
              </a:rPr>
              <a:t>questionner</a:t>
            </a:r>
            <a:r>
              <a:rPr lang="nl-NL" sz="3200" b="1" dirty="0" smtClean="0">
                <a:solidFill>
                  <a:schemeClr val="tx1"/>
                </a:solidFill>
              </a:rPr>
              <a:t>  </a:t>
            </a:r>
            <a:r>
              <a:rPr lang="nl-NL" sz="3200" b="1" dirty="0" err="1" smtClean="0">
                <a:solidFill>
                  <a:schemeClr val="tx1"/>
                </a:solidFill>
              </a:rPr>
              <a:t>le</a:t>
            </a:r>
            <a:r>
              <a:rPr lang="nl-NL" sz="3200" b="1" dirty="0" smtClean="0">
                <a:solidFill>
                  <a:schemeClr val="tx1"/>
                </a:solidFill>
              </a:rPr>
              <a:t> monde</a:t>
            </a:r>
          </a:p>
          <a:p>
            <a:pPr marL="0" indent="0">
              <a:buNone/>
            </a:pPr>
            <a:r>
              <a:rPr lang="nl-NL" sz="2800" b="1" dirty="0"/>
              <a:t> </a:t>
            </a:r>
            <a:r>
              <a:rPr lang="nl-NL" sz="2800" b="1" dirty="0" smtClean="0"/>
              <a:t>    </a:t>
            </a:r>
            <a:r>
              <a:rPr lang="nl-NL" sz="2800" b="1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 </a:t>
            </a:r>
            <a:r>
              <a:rPr lang="nl-NL" sz="2800" b="1" dirty="0" smtClean="0">
                <a:solidFill>
                  <a:schemeClr val="tx1"/>
                </a:solidFill>
                <a:sym typeface="Webdings" panose="05030102010509060703" pitchFamily="18" charset="2"/>
              </a:rPr>
              <a:t> </a:t>
            </a:r>
            <a:r>
              <a:rPr lang="nl-NL" sz="3200" b="1" dirty="0" err="1" smtClean="0">
                <a:solidFill>
                  <a:schemeClr val="tx1"/>
                </a:solidFill>
              </a:rPr>
              <a:t>acquérir</a:t>
            </a:r>
            <a:r>
              <a:rPr lang="nl-NL" sz="3200" b="1" dirty="0" smtClean="0">
                <a:solidFill>
                  <a:schemeClr val="tx1"/>
                </a:solidFill>
              </a:rPr>
              <a:t> des </a:t>
            </a:r>
            <a:r>
              <a:rPr lang="nl-NL" sz="3200" b="1" dirty="0" err="1" smtClean="0">
                <a:solidFill>
                  <a:schemeClr val="tx1"/>
                </a:solidFill>
              </a:rPr>
              <a:t>langages</a:t>
            </a:r>
            <a:r>
              <a:rPr lang="nl-NL" sz="3200" b="1" dirty="0" smtClean="0">
                <a:solidFill>
                  <a:schemeClr val="tx1"/>
                </a:solidFill>
              </a:rPr>
              <a:t> </a:t>
            </a:r>
            <a:r>
              <a:rPr lang="nl-NL" sz="3200" b="1" dirty="0" err="1" smtClean="0">
                <a:solidFill>
                  <a:schemeClr val="tx1"/>
                </a:solidFill>
              </a:rPr>
              <a:t>spécifiques</a:t>
            </a:r>
            <a:r>
              <a:rPr lang="nl-NL" sz="3200" b="1" dirty="0" smtClean="0">
                <a:solidFill>
                  <a:schemeClr val="tx1"/>
                </a:solidFill>
              </a:rPr>
              <a:t>  : </a:t>
            </a:r>
            <a:r>
              <a:rPr lang="nl-NL" sz="2800" b="1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endParaRPr lang="nl-NL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2800" b="1" dirty="0" smtClean="0">
                <a:solidFill>
                  <a:schemeClr val="tx1"/>
                </a:solidFill>
              </a:rPr>
              <a:t>             </a:t>
            </a:r>
            <a:r>
              <a:rPr lang="nl-NL" sz="2800" dirty="0" err="1" smtClean="0">
                <a:solidFill>
                  <a:schemeClr val="tx1"/>
                </a:solidFill>
              </a:rPr>
              <a:t>avec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dirty="0" err="1" smtClean="0">
                <a:solidFill>
                  <a:schemeClr val="tx1"/>
                </a:solidFill>
              </a:rPr>
              <a:t>une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dirty="0" err="1" smtClean="0">
                <a:solidFill>
                  <a:schemeClr val="tx1"/>
                </a:solidFill>
              </a:rPr>
              <a:t>priorité</a:t>
            </a:r>
            <a:r>
              <a:rPr lang="nl-NL" sz="2800" dirty="0" smtClean="0">
                <a:solidFill>
                  <a:schemeClr val="tx1"/>
                </a:solidFill>
              </a:rPr>
              <a:t> à la </a:t>
            </a:r>
            <a:r>
              <a:rPr lang="nl-NL" sz="3200" b="1" dirty="0" smtClean="0">
                <a:solidFill>
                  <a:schemeClr val="tx1"/>
                </a:solidFill>
              </a:rPr>
              <a:t>LANGUE FRANÇAISE</a:t>
            </a:r>
            <a:r>
              <a:rPr lang="nl-NL" sz="2800" b="1" dirty="0" smtClean="0">
                <a:solidFill>
                  <a:schemeClr val="tx1"/>
                </a:solidFill>
              </a:rPr>
              <a:t>.</a:t>
            </a:r>
            <a:endParaRPr lang="fr-FR" sz="2800" b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513235" y="3669922"/>
            <a:ext cx="20826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ARTISTIQUES</a:t>
            </a:r>
            <a:endParaRPr lang="fr-FR" sz="2400" b="1" cap="none" spc="0" dirty="0">
              <a:ln w="0"/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20850" y="3527607"/>
            <a:ext cx="23342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SCIENTIFIQUES</a:t>
            </a:r>
            <a:endParaRPr lang="fr-FR" sz="24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22734" y="3745672"/>
            <a:ext cx="2693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MATHEMATIQUES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1050" y="4407391"/>
            <a:ext cx="3514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LANGUES ETRANGERES</a:t>
            </a:r>
            <a:endParaRPr lang="fr-FR" sz="2400" b="1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27778" y="4454187"/>
            <a:ext cx="2133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 smtClean="0">
                <a:ln w="0"/>
                <a:solidFill>
                  <a:srgbClr val="FF66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NUMERIQUES</a:t>
            </a:r>
            <a:endParaRPr lang="fr-FR" sz="2400" b="1" dirty="0">
              <a:ln w="0"/>
              <a:solidFill>
                <a:srgbClr val="FF66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67644"/>
            <a:ext cx="3465689" cy="5305778"/>
          </a:xfrm>
          <a:solidFill>
            <a:schemeClr val="accent5">
              <a:lumMod val="75000"/>
            </a:schemeClr>
          </a:solidFill>
        </p:spPr>
        <p:txBody>
          <a:bodyPr vert="horz">
            <a:normAutofit/>
          </a:bodyPr>
          <a:lstStyle/>
          <a:p>
            <a:pPr algn="ctr"/>
            <a:r>
              <a:rPr lang="fr-FR" sz="4800" b="1" dirty="0" smtClean="0"/>
              <a:t>QUELS</a:t>
            </a:r>
            <a:br>
              <a:rPr lang="fr-FR" sz="4800" b="1" dirty="0" smtClean="0"/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nl-NL" sz="4800" b="1" dirty="0" smtClean="0"/>
              <a:t>ENFANTS ?</a:t>
            </a:r>
            <a:endParaRPr lang="fr-FR" sz="4800" b="1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225990323"/>
              </p:ext>
            </p:extLst>
          </p:nvPr>
        </p:nvGraphicFramePr>
        <p:xfrm>
          <a:off x="3747849" y="71119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936804" y="8507523"/>
            <a:ext cx="59329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RYTHMES  D’APPRENTISSAGES</a:t>
            </a:r>
            <a:endParaRPr lang="fr-FR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2079" y="5161895"/>
            <a:ext cx="59526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RYTHMES  et  APPRENTISSAGE </a:t>
            </a:r>
            <a:endParaRPr lang="fr-FR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465689" cy="6857999"/>
          </a:xfrm>
          <a:solidFill>
            <a:schemeClr val="accent5">
              <a:lumMod val="75000"/>
            </a:schemeClr>
          </a:solidFill>
        </p:spPr>
        <p:txBody>
          <a:bodyPr vert="horz">
            <a:normAutofit/>
          </a:bodyPr>
          <a:lstStyle/>
          <a:p>
            <a:pPr algn="ctr"/>
            <a:r>
              <a:rPr lang="fr-FR" sz="4400" b="1" dirty="0" smtClean="0"/>
              <a:t>LES </a:t>
            </a:r>
            <a:br>
              <a:rPr lang="fr-FR" sz="4400" b="1" dirty="0" smtClean="0"/>
            </a:br>
            <a:r>
              <a:rPr lang="fr-FR" sz="4400" b="1" dirty="0"/>
              <a:t/>
            </a:r>
            <a:br>
              <a:rPr lang="fr-FR" sz="4400" b="1" dirty="0"/>
            </a:br>
            <a:r>
              <a:rPr lang="fr-FR" sz="4400" b="1" dirty="0" smtClean="0"/>
              <a:t/>
            </a:r>
            <a:br>
              <a:rPr lang="fr-FR" sz="4400" b="1" dirty="0" smtClean="0"/>
            </a:br>
            <a:r>
              <a:rPr lang="fr-FR" sz="4400" b="1" dirty="0" smtClean="0"/>
              <a:t>SPECIFICT</a:t>
            </a:r>
            <a:r>
              <a:rPr lang="fr-FR" sz="4400" b="1" dirty="0" smtClean="0">
                <a:latin typeface="Calibri" panose="020F0502020204030204" pitchFamily="34" charset="0"/>
              </a:rPr>
              <a:t>É</a:t>
            </a:r>
            <a:r>
              <a:rPr lang="fr-FR" sz="4400" b="1" dirty="0" smtClean="0"/>
              <a:t>S</a:t>
            </a:r>
            <a:endParaRPr lang="fr-FR" sz="4400" b="1" dirty="0"/>
          </a:p>
        </p:txBody>
      </p:sp>
      <p:sp>
        <p:nvSpPr>
          <p:cNvPr id="4" name="ZoneTexte 3"/>
          <p:cNvSpPr txBox="1"/>
          <p:nvPr/>
        </p:nvSpPr>
        <p:spPr>
          <a:xfrm rot="21105703">
            <a:off x="3887171" y="578524"/>
            <a:ext cx="3625327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fr-FR" sz="2400" b="1" dirty="0" smtClean="0"/>
          </a:p>
          <a:p>
            <a:r>
              <a:rPr lang="fr-FR" sz="2400" b="1" dirty="0" smtClean="0"/>
              <a:t>SE  DONNER  DU  TEMPS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62896" y="5810491"/>
            <a:ext cx="5805645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/>
              <a:t>AUTOMATISER DES GESTES, DES METHODES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072414" y="1674451"/>
            <a:ext cx="6874137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PLACER LA LANGUE FRAN</a:t>
            </a:r>
            <a:r>
              <a:rPr lang="fr-FR" sz="2400" b="1" dirty="0" smtClean="0">
                <a:latin typeface="Calibri" panose="020F0502020204030204" pitchFamily="34" charset="0"/>
              </a:rPr>
              <a:t>Ç</a:t>
            </a:r>
            <a:r>
              <a:rPr lang="fr-FR" sz="2400" b="1" dirty="0" smtClean="0"/>
              <a:t>AISE AU CENTRE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 rot="438073">
            <a:off x="3805558" y="3027796"/>
            <a:ext cx="5292763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fr-FR" sz="2400" b="1" dirty="0" smtClean="0"/>
          </a:p>
          <a:p>
            <a:pPr algn="ctr"/>
            <a:r>
              <a:rPr lang="fr-FR" sz="2400" b="1" dirty="0" smtClean="0"/>
              <a:t>ARTICULER CONCRET-ABSTRAIT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 rot="21422646">
            <a:off x="3791070" y="4557551"/>
            <a:ext cx="6863378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fr-FR" sz="2400" b="1" dirty="0" smtClean="0"/>
          </a:p>
          <a:p>
            <a:r>
              <a:rPr lang="fr-FR" sz="2400" b="1" dirty="0" smtClean="0"/>
              <a:t>JUSTIFIER SES REPONSES ET SES DEMARCHES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4937368" y="50175"/>
            <a:ext cx="10310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b="1" dirty="0">
                <a:sym typeface="Webdings" panose="05030102010509060703" pitchFamily="18" charset="2"/>
              </a:rPr>
              <a:t></a:t>
            </a:r>
            <a:endParaRPr lang="fr-FR" sz="6600" b="1" dirty="0"/>
          </a:p>
        </p:txBody>
      </p:sp>
      <p:sp>
        <p:nvSpPr>
          <p:cNvPr id="11" name="Rectangle 10"/>
          <p:cNvSpPr/>
          <p:nvPr/>
        </p:nvSpPr>
        <p:spPr>
          <a:xfrm>
            <a:off x="7993956" y="1115713"/>
            <a:ext cx="10310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b="1" dirty="0">
                <a:sym typeface="Webdings" panose="05030102010509060703" pitchFamily="18" charset="2"/>
              </a:rPr>
              <a:t></a:t>
            </a:r>
            <a:endParaRPr lang="fr-FR" sz="6600" b="1" dirty="0"/>
          </a:p>
        </p:txBody>
      </p:sp>
      <p:sp>
        <p:nvSpPr>
          <p:cNvPr id="12" name="Rectangle 11"/>
          <p:cNvSpPr/>
          <p:nvPr/>
        </p:nvSpPr>
        <p:spPr>
          <a:xfrm>
            <a:off x="6225836" y="2500422"/>
            <a:ext cx="10310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b="1" dirty="0">
                <a:sym typeface="Webdings" panose="05030102010509060703" pitchFamily="18" charset="2"/>
              </a:rPr>
              <a:t></a:t>
            </a:r>
            <a:endParaRPr lang="fr-FR" sz="6600" b="1" dirty="0"/>
          </a:p>
        </p:txBody>
      </p:sp>
      <p:sp>
        <p:nvSpPr>
          <p:cNvPr id="13" name="Rectangle 12"/>
          <p:cNvSpPr/>
          <p:nvPr/>
        </p:nvSpPr>
        <p:spPr>
          <a:xfrm>
            <a:off x="8509482" y="5165321"/>
            <a:ext cx="10310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b="1" dirty="0">
                <a:sym typeface="Webdings" panose="05030102010509060703" pitchFamily="18" charset="2"/>
              </a:rPr>
              <a:t></a:t>
            </a:r>
            <a:endParaRPr lang="fr-FR" sz="6600" b="1" dirty="0"/>
          </a:p>
        </p:txBody>
      </p:sp>
      <p:sp>
        <p:nvSpPr>
          <p:cNvPr id="14" name="Rectangle 13"/>
          <p:cNvSpPr/>
          <p:nvPr/>
        </p:nvSpPr>
        <p:spPr>
          <a:xfrm>
            <a:off x="5962896" y="4015596"/>
            <a:ext cx="10310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600" b="1" dirty="0">
                <a:sym typeface="Webdings" panose="05030102010509060703" pitchFamily="18" charset="2"/>
              </a:rPr>
              <a:t>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3589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465689" cy="6857999"/>
          </a:xfrm>
          <a:solidFill>
            <a:schemeClr val="accent5">
              <a:lumMod val="75000"/>
            </a:schemeClr>
          </a:solidFill>
        </p:spPr>
        <p:txBody>
          <a:bodyPr vert="horz">
            <a:normAutofit/>
          </a:bodyPr>
          <a:lstStyle/>
          <a:p>
            <a:pPr algn="ctr"/>
            <a:r>
              <a:rPr lang="fr-FR" sz="4800" b="1" dirty="0" smtClean="0"/>
              <a:t>PLACE </a:t>
            </a:r>
            <a:br>
              <a:rPr lang="fr-FR" sz="4800" b="1" dirty="0" smtClean="0"/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fr-FR" sz="4800" b="1" dirty="0" smtClean="0"/>
              <a:t>DU </a:t>
            </a:r>
            <a:br>
              <a:rPr lang="fr-FR" sz="4800" b="1" dirty="0" smtClean="0"/>
            </a:br>
            <a:r>
              <a:rPr lang="fr-FR" sz="4800" b="1" dirty="0" smtClean="0"/>
              <a:t/>
            </a:r>
            <a:br>
              <a:rPr lang="fr-FR" sz="4800" b="1" dirty="0" smtClean="0"/>
            </a:br>
            <a:r>
              <a:rPr lang="fr-FR" sz="4800" b="1" dirty="0" smtClean="0"/>
              <a:t>LANGAGE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3537" y="864108"/>
            <a:ext cx="7964905" cy="51206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  <a:sym typeface="Webdings" panose="05030102010509060703" pitchFamily="18" charset="2"/>
              </a:rPr>
              <a:t></a:t>
            </a:r>
            <a:r>
              <a:rPr lang="fr-FR" sz="4000" b="1" dirty="0" smtClean="0">
                <a:solidFill>
                  <a:schemeClr val="tx1"/>
                </a:solidFill>
              </a:rPr>
              <a:t>L’oral et l’écrit </a:t>
            </a:r>
          </a:p>
          <a:p>
            <a:pPr marL="0" lvl="0" indent="0">
              <a:buNone/>
            </a:pPr>
            <a:r>
              <a:rPr lang="fr-FR" sz="4000" b="1" dirty="0" smtClean="0">
                <a:solidFill>
                  <a:schemeClr val="tx1"/>
                </a:solidFill>
              </a:rPr>
              <a:t>      sont très liés </a:t>
            </a:r>
          </a:p>
          <a:p>
            <a:pPr marL="0" lvl="0" indent="0">
              <a:buNone/>
            </a:pPr>
            <a:endParaRPr lang="fr-FR" sz="2800" b="1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fr-FR" sz="28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Webdings" panose="05030102010509060703" pitchFamily="18" charset="2"/>
              <a:buChar char="ë"/>
            </a:pPr>
            <a:r>
              <a:rPr lang="fr-FR" sz="3600" dirty="0" smtClean="0">
                <a:solidFill>
                  <a:schemeClr val="tx1"/>
                </a:solidFill>
              </a:rPr>
              <a:t>Au  cycle 2, les élèves ont accès à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     l’écrit structuré en production et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3600" b="1" dirty="0">
                <a:solidFill>
                  <a:schemeClr val="tx1"/>
                </a:solidFill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</a:rPr>
              <a:t>    lecture-compréhension</a:t>
            </a:r>
            <a:endParaRPr lang="fr-FR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616" y="394261"/>
            <a:ext cx="3783248" cy="319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465689" cy="6857999"/>
          </a:xfrm>
          <a:solidFill>
            <a:schemeClr val="accent5">
              <a:lumMod val="75000"/>
            </a:schemeClr>
          </a:solidFill>
        </p:spPr>
        <p:txBody>
          <a:bodyPr vert="horz">
            <a:normAutofit/>
          </a:bodyPr>
          <a:lstStyle/>
          <a:p>
            <a:pPr algn="ctr"/>
            <a:r>
              <a:rPr lang="fr-FR" sz="4400" b="1" dirty="0" smtClean="0"/>
              <a:t>EVALUATION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37188" y="3382089"/>
            <a:ext cx="8038252" cy="34239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Le niveau de maîtrise est évalué à la fin de chaque cycle selon une échelle de référence qui comprend quatre échelons :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1. « maîtrise insuffisante » 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2. « maîtrise fragile » 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3. « maîtrise satisfaisante » </a:t>
            </a:r>
          </a:p>
          <a:p>
            <a:pPr marL="0" indent="0" algn="just"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4. « très bonne maîtrise ».</a:t>
            </a:r>
          </a:p>
          <a:p>
            <a:endParaRPr lang="fr-F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 l="18523" t="41069" r="17525" b="15715"/>
          <a:stretch>
            <a:fillRect/>
          </a:stretch>
        </p:blipFill>
        <p:spPr bwMode="auto">
          <a:xfrm>
            <a:off x="8910568" y="4373909"/>
            <a:ext cx="2280486" cy="2182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7494">
            <a:off x="4680594" y="211792"/>
            <a:ext cx="2019030" cy="282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33971" y="687030"/>
            <a:ext cx="480023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fr-F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volution </a:t>
            </a:r>
          </a:p>
          <a:p>
            <a:pPr algn="ctr"/>
            <a:r>
              <a:rPr lang="fr-F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 acquis scolaires</a:t>
            </a:r>
            <a:endParaRPr lang="fr-FR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465689" cy="6857999"/>
          </a:xfrm>
          <a:solidFill>
            <a:schemeClr val="accent5">
              <a:lumMod val="75000"/>
            </a:schemeClr>
          </a:solidFill>
        </p:spPr>
        <p:txBody>
          <a:bodyPr vert="horz">
            <a:normAutofit/>
          </a:bodyPr>
          <a:lstStyle/>
          <a:p>
            <a:pPr algn="ctr"/>
            <a:r>
              <a:rPr lang="fr-FR" sz="4000" b="1" dirty="0" smtClean="0"/>
              <a:t>LES </a:t>
            </a:r>
            <a:br>
              <a:rPr lang="fr-FR" sz="4000" b="1" dirty="0" smtClean="0"/>
            </a:br>
            <a:r>
              <a:rPr lang="fr-FR" sz="4000" b="1" dirty="0"/>
              <a:t/>
            </a:r>
            <a:br>
              <a:rPr lang="fr-FR" sz="4000" b="1" dirty="0"/>
            </a:br>
            <a:r>
              <a:rPr lang="fr-FR" sz="4000" b="1" dirty="0" smtClean="0"/>
              <a:t>PARCOURS</a:t>
            </a:r>
            <a:br>
              <a:rPr lang="fr-FR" sz="4000" b="1" dirty="0" smtClean="0"/>
            </a:br>
            <a:r>
              <a:rPr lang="fr-FR" sz="4000" b="1" dirty="0"/>
              <a:t/>
            </a:r>
            <a:br>
              <a:rPr lang="fr-FR" sz="4000" b="1" dirty="0"/>
            </a:br>
            <a:r>
              <a:rPr lang="fr-FR" sz="4000" b="1" dirty="0" smtClean="0"/>
              <a:t>EDUCATIFS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16960" y="1605788"/>
            <a:ext cx="8117840" cy="5120640"/>
          </a:xfrm>
        </p:spPr>
        <p:txBody>
          <a:bodyPr/>
          <a:lstStyle/>
          <a:p>
            <a:pPr marL="0" indent="0">
              <a:buNone/>
            </a:pPr>
            <a:r>
              <a:rPr lang="fr-FR" sz="3600" i="1" dirty="0" smtClean="0">
                <a:solidFill>
                  <a:schemeClr val="tx1"/>
                </a:solidFill>
              </a:rPr>
              <a:t>A  développer </a:t>
            </a:r>
            <a:r>
              <a:rPr lang="fr-FR" sz="36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fr-FR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3600" b="1" dirty="0" smtClean="0">
                <a:solidFill>
                  <a:schemeClr val="tx1"/>
                </a:solidFill>
                <a:sym typeface="Webdings" panose="05030102010509060703" pitchFamily="18" charset="2"/>
              </a:rPr>
              <a:t></a:t>
            </a:r>
            <a:r>
              <a:rPr lang="fr-FR" sz="3600" b="1" dirty="0" smtClean="0">
                <a:solidFill>
                  <a:schemeClr val="tx1"/>
                </a:solidFill>
              </a:rPr>
              <a:t>PEAC </a:t>
            </a:r>
            <a:r>
              <a:rPr lang="fr-FR" sz="2800" b="1" dirty="0" smtClean="0">
                <a:solidFill>
                  <a:schemeClr val="tx1"/>
                </a:solidFill>
              </a:rPr>
              <a:t>: </a:t>
            </a:r>
            <a:r>
              <a:rPr lang="fr-F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fr-FR" sz="2800" b="1" dirty="0" smtClean="0">
                <a:solidFill>
                  <a:schemeClr val="tx1"/>
                </a:solidFill>
              </a:rPr>
              <a:t>arcours </a:t>
            </a:r>
            <a:r>
              <a:rPr lang="fr-F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2800" b="1" dirty="0" smtClean="0">
                <a:solidFill>
                  <a:schemeClr val="tx1"/>
                </a:solidFill>
              </a:rPr>
              <a:t>ducatif </a:t>
            </a:r>
            <a:r>
              <a:rPr lang="fr-F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FR" sz="2800" b="1" dirty="0" smtClean="0">
                <a:solidFill>
                  <a:schemeClr val="tx1"/>
                </a:solidFill>
              </a:rPr>
              <a:t>rtistique et </a:t>
            </a:r>
            <a:r>
              <a:rPr lang="fr-F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800" b="1" dirty="0" smtClean="0">
                <a:solidFill>
                  <a:schemeClr val="tx1"/>
                </a:solidFill>
              </a:rPr>
              <a:t>ulturel</a:t>
            </a:r>
          </a:p>
          <a:p>
            <a:pPr marL="0" indent="0">
              <a:buNone/>
            </a:pP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sz="3600" b="1" dirty="0" smtClean="0">
                <a:solidFill>
                  <a:schemeClr val="tx1"/>
                </a:solidFill>
                <a:sym typeface="Webdings" panose="05030102010509060703" pitchFamily="18" charset="2"/>
              </a:rPr>
              <a:t></a:t>
            </a:r>
            <a:r>
              <a:rPr lang="fr-FR" sz="2800" b="1" dirty="0" smtClean="0">
                <a:solidFill>
                  <a:schemeClr val="tx1"/>
                </a:solidFill>
                <a:sym typeface="Webdings" panose="05030102010509060703" pitchFamily="18" charset="2"/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</a:rPr>
              <a:t>EMC</a:t>
            </a:r>
            <a:r>
              <a:rPr lang="fr-FR" sz="2800" b="1" dirty="0" smtClean="0">
                <a:solidFill>
                  <a:schemeClr val="tx1"/>
                </a:solidFill>
              </a:rPr>
              <a:t> : </a:t>
            </a:r>
            <a:r>
              <a:rPr lang="fr-F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sz="2800" b="1" dirty="0" smtClean="0">
                <a:solidFill>
                  <a:schemeClr val="tx1"/>
                </a:solidFill>
              </a:rPr>
              <a:t>nseignement </a:t>
            </a:r>
            <a:r>
              <a:rPr lang="fr-F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sz="2800" b="1" dirty="0" smtClean="0">
                <a:solidFill>
                  <a:schemeClr val="tx1"/>
                </a:solidFill>
              </a:rPr>
              <a:t>oral et </a:t>
            </a:r>
            <a:r>
              <a:rPr lang="fr-F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800" b="1" dirty="0" smtClean="0">
                <a:solidFill>
                  <a:schemeClr val="tx1"/>
                </a:solidFill>
              </a:rPr>
              <a:t>ivique</a:t>
            </a:r>
          </a:p>
          <a:p>
            <a:pPr marL="0" indent="0">
              <a:buNone/>
            </a:pPr>
            <a:endParaRPr lang="fr-FR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3600" b="1" dirty="0" smtClean="0">
                <a:solidFill>
                  <a:schemeClr val="tx1"/>
                </a:solidFill>
                <a:sym typeface="Webdings" panose="05030102010509060703" pitchFamily="18" charset="2"/>
              </a:rPr>
              <a:t></a:t>
            </a:r>
            <a:r>
              <a:rPr lang="fr-FR" sz="3600" b="1" dirty="0" smtClean="0">
                <a:solidFill>
                  <a:schemeClr val="tx1"/>
                </a:solidFill>
              </a:rPr>
              <a:t>Santé 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</a:p>
          <a:p>
            <a:endParaRPr lang="fr-F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t="23784"/>
          <a:stretch>
            <a:fillRect/>
          </a:stretch>
        </p:blipFill>
        <p:spPr bwMode="auto">
          <a:xfrm>
            <a:off x="6912092" y="470055"/>
            <a:ext cx="4263908" cy="24357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9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Personnalisé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4F2CD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adr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274</Words>
  <Application>Microsoft Office PowerPoint</Application>
  <PresentationFormat>Personnalisé</PresentationFormat>
  <Paragraphs>88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Cadre</vt:lpstr>
      <vt:lpstr>La Refondation de l’Ecole</vt:lpstr>
      <vt:lpstr>Présentation PowerPoint</vt:lpstr>
      <vt:lpstr>IDENTITE</vt:lpstr>
      <vt:lpstr>QUELS  ENFANTS ?</vt:lpstr>
      <vt:lpstr>LES    SPECIFICTÉS</vt:lpstr>
      <vt:lpstr>PLACE   DU   LANGAGE</vt:lpstr>
      <vt:lpstr>EVALUATION</vt:lpstr>
      <vt:lpstr>LES   PARCOURS  EDUCATIFS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Refondation de l’Ecole</dc:title>
  <dc:creator>Mauricette Bodin</dc:creator>
  <cp:lastModifiedBy>Jeanne DURAND-MAJOU</cp:lastModifiedBy>
  <cp:revision>21</cp:revision>
  <dcterms:created xsi:type="dcterms:W3CDTF">2016-05-30T19:05:09Z</dcterms:created>
  <dcterms:modified xsi:type="dcterms:W3CDTF">2016-06-27T08:08:30Z</dcterms:modified>
</cp:coreProperties>
</file>